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77" r:id="rId4"/>
    <p:sldId id="278" r:id="rId5"/>
    <p:sldId id="279" r:id="rId6"/>
    <p:sldId id="276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7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1E2C1-25D4-4DF9-A572-6A569CDD8FD1}" type="datetimeFigureOut">
              <a:rPr lang="cs-CZ" smtClean="0"/>
              <a:pPr/>
              <a:t>19.9.2023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C7392-80B7-4144-84C7-E0A8A919F4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5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26D5-F1E8-403E-A109-B671B76F3126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B557-ACE5-4E3B-9294-AA396C230A89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DAEF-F58B-4E1C-A88A-A8DCF8248FCC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CF38-4F7A-4178-8E26-3FA1813B5410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31A1-3588-4BF4-875D-A5F96852C8D8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9234-7A38-4D65-A8E6-B46B1338461E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C4FD-A7F9-4A18-8154-C329FC439FC1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6268-A589-45C4-A656-9A61ADB41354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020F-53B7-4DA8-B5BA-2D4067C805C8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A7299-B2C6-4A63-982A-E9C26EACC17A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BFC9-0779-4AAC-8D35-D82396357EA2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EF4D-1EC6-4C36-A0A5-74C4AE02D7A9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tackoverflow.com/questions/3442387/difference-between-a-java-interpreter-and-jv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quote.org/wiki/Alan_Perli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n.com/cs-cz/zpravy/other/d%C4%9Bsiv%C3%BD-pl%C3%A1n-pro-windows-za%C4%8Dne-microsoft-za-sv%C5%AFj-opera%C4%8Dn%C3%AD-syst%C3%A9m-vyb%C3%ADrat-p%C5%99edplatn%C3%A9/ar-AA1dbXoC?ocid=msedgdhp&amp;pc=U531&amp;cvid=a77faa2213644c60d8e37a546137d75a&amp;ei=20" TargetMode="External"/><Relationship Id="rId2" Type="http://schemas.openxmlformats.org/officeDocument/2006/relationships/hyperlink" Target="http://en.wikipedia.org/wiki/Software_as_a_servic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gamutcup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Implementace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Dana </a:t>
            </a:r>
            <a:r>
              <a:rPr lang="cs-CZ" dirty="0"/>
              <a:t>Nejedlová</a:t>
            </a:r>
          </a:p>
          <a:p>
            <a:r>
              <a:rPr lang="cs-CZ" dirty="0"/>
              <a:t>Katedra informatiky EF </a:t>
            </a:r>
            <a:r>
              <a:rPr lang="cs-CZ" dirty="0" smtClean="0"/>
              <a:t>TUL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94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Překladač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Program, který generuje spustitelný strojový kód ze zdrojového textu</a:t>
            </a:r>
          </a:p>
          <a:p>
            <a:r>
              <a:rPr lang="cs-CZ" dirty="0" smtClean="0"/>
              <a:t>Má 2 základní provedení: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interpret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interpreter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Každý řádek zdrojového textu přeloží a ihned nechá vykonat procesorem.</a:t>
            </a:r>
          </a:p>
          <a:p>
            <a:pPr lvl="2"/>
            <a:r>
              <a:rPr lang="cs-CZ" dirty="0" smtClean="0"/>
              <a:t>Celkově program pracuje pomaleji, protože součástí jeho vykonávání je i jeho překlad.</a:t>
            </a:r>
          </a:p>
          <a:p>
            <a:pPr lvl="1"/>
            <a:r>
              <a:rPr lang="cs-CZ" dirty="0" err="1" smtClean="0">
                <a:solidFill>
                  <a:srgbClr val="0070C0"/>
                </a:solidFill>
              </a:rPr>
              <a:t>kompiler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compiler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Program pouze přeloží jako celek.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Překladač a virtuální stroj</a:t>
            </a:r>
          </a:p>
          <a:p>
            <a:pPr lvl="1"/>
            <a:r>
              <a:rPr lang="cs-CZ" dirty="0" smtClean="0"/>
              <a:t>Zdrojový kód je nezávislý na </a:t>
            </a:r>
            <a:r>
              <a:rPr lang="cs-CZ" dirty="0" err="1" smtClean="0"/>
              <a:t>platfomě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Překladač</a:t>
            </a:r>
            <a:r>
              <a:rPr lang="cs-CZ" dirty="0" smtClean="0"/>
              <a:t> ze zdrojového kódu vygeneruje </a:t>
            </a:r>
            <a:r>
              <a:rPr lang="cs-CZ" dirty="0" err="1" smtClean="0"/>
              <a:t>platformově</a:t>
            </a:r>
            <a:r>
              <a:rPr lang="cs-CZ" dirty="0" smtClean="0"/>
              <a:t> nezávislý </a:t>
            </a:r>
            <a:r>
              <a:rPr lang="cs-CZ" dirty="0" err="1" smtClean="0">
                <a:solidFill>
                  <a:srgbClr val="7030A0"/>
                </a:solidFill>
              </a:rPr>
              <a:t>bytecode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Virtuální stroj</a:t>
            </a:r>
            <a:r>
              <a:rPr lang="cs-CZ" dirty="0" smtClean="0"/>
              <a:t> je program, který vykoná </a:t>
            </a:r>
            <a:r>
              <a:rPr lang="cs-CZ" dirty="0" err="1" smtClean="0">
                <a:solidFill>
                  <a:srgbClr val="7030A0"/>
                </a:solidFill>
              </a:rPr>
              <a:t>bytecode</a:t>
            </a:r>
            <a:r>
              <a:rPr lang="cs-CZ" dirty="0" smtClean="0"/>
              <a:t> na daném hardwaru.</a:t>
            </a:r>
          </a:p>
          <a:p>
            <a:pPr lvl="1"/>
            <a:r>
              <a:rPr lang="cs-CZ" dirty="0" smtClean="0"/>
              <a:t>Program lze šířit jako stejný </a:t>
            </a:r>
            <a:r>
              <a:rPr lang="cs-CZ" dirty="0" err="1" smtClean="0">
                <a:solidFill>
                  <a:srgbClr val="7030A0"/>
                </a:solidFill>
              </a:rPr>
              <a:t>bytecode</a:t>
            </a:r>
            <a:r>
              <a:rPr lang="cs-CZ" dirty="0" smtClean="0"/>
              <a:t> pro různé platformy.</a:t>
            </a:r>
          </a:p>
          <a:p>
            <a:pPr lvl="1"/>
            <a:r>
              <a:rPr lang="cs-CZ" dirty="0">
                <a:solidFill>
                  <a:srgbClr val="0070C0"/>
                </a:solidFill>
              </a:rPr>
              <a:t>Překladač</a:t>
            </a:r>
            <a:r>
              <a:rPr lang="cs-CZ" dirty="0"/>
              <a:t> i </a:t>
            </a:r>
            <a:r>
              <a:rPr lang="cs-CZ" dirty="0">
                <a:solidFill>
                  <a:srgbClr val="0070C0"/>
                </a:solidFill>
              </a:rPr>
              <a:t>virtuální stroj</a:t>
            </a:r>
            <a:r>
              <a:rPr lang="cs-CZ" dirty="0"/>
              <a:t> jsou závislé na platformě.</a:t>
            </a:r>
          </a:p>
          <a:p>
            <a:pPr lvl="1"/>
            <a:r>
              <a:rPr lang="cs-CZ" dirty="0" smtClean="0"/>
              <a:t>Poskytuje větší záruku nezávislosti na platformě </a:t>
            </a:r>
            <a:r>
              <a:rPr lang="cs-CZ" dirty="0"/>
              <a:t>oproti </a:t>
            </a:r>
            <a:r>
              <a:rPr lang="cs-CZ" dirty="0" smtClean="0"/>
              <a:t>překladačům </a:t>
            </a:r>
            <a:r>
              <a:rPr lang="cs-CZ" dirty="0"/>
              <a:t>do strojového </a:t>
            </a:r>
            <a:r>
              <a:rPr lang="cs-CZ" dirty="0" smtClean="0"/>
              <a:t>kódu, protože u nich není zaručeno, že zdrojový kód programu bude napsán tak, aby byl „</a:t>
            </a:r>
            <a:r>
              <a:rPr lang="cs-CZ" dirty="0" err="1" smtClean="0">
                <a:solidFill>
                  <a:srgbClr val="7030A0"/>
                </a:solidFill>
              </a:rPr>
              <a:t>platform</a:t>
            </a:r>
            <a:r>
              <a:rPr lang="cs-CZ" dirty="0" smtClean="0">
                <a:solidFill>
                  <a:srgbClr val="7030A0"/>
                </a:solidFill>
              </a:rPr>
              <a:t> independent</a:t>
            </a:r>
            <a:r>
              <a:rPr lang="cs-CZ" dirty="0" smtClean="0"/>
              <a:t>“.</a:t>
            </a:r>
          </a:p>
          <a:p>
            <a:pPr lvl="2"/>
            <a:r>
              <a:rPr lang="cs-CZ" dirty="0" smtClean="0"/>
              <a:t>Například vyšší programovací jazyky umožňují deklarovat různou délku datového typu, například celého čísla, ale konkrétní hardware může ukládat celé číslo do jiného počtu bajtů.</a:t>
            </a:r>
          </a:p>
          <a:p>
            <a:pPr lvl="1"/>
            <a:r>
              <a:rPr lang="cs-CZ" dirty="0" smtClean="0"/>
              <a:t>Příkladem jazyka je </a:t>
            </a:r>
            <a:r>
              <a:rPr lang="cs-CZ" dirty="0" smtClean="0">
                <a:solidFill>
                  <a:srgbClr val="7030A0"/>
                </a:solidFill>
              </a:rPr>
              <a:t>Java </a:t>
            </a:r>
            <a:r>
              <a:rPr lang="cs-CZ" dirty="0" smtClean="0"/>
              <a:t>spolu s </a:t>
            </a:r>
            <a:r>
              <a:rPr lang="cs-CZ" dirty="0" smtClean="0">
                <a:solidFill>
                  <a:srgbClr val="7030A0"/>
                </a:solidFill>
              </a:rPr>
              <a:t>Java </a:t>
            </a:r>
            <a:r>
              <a:rPr lang="cs-CZ" dirty="0" err="1" smtClean="0">
                <a:solidFill>
                  <a:srgbClr val="7030A0"/>
                </a:solidFill>
              </a:rPr>
              <a:t>compiler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7030A0"/>
                </a:solidFill>
              </a:rPr>
              <a:t>Java </a:t>
            </a:r>
            <a:r>
              <a:rPr lang="cs-CZ" dirty="0" err="1" smtClean="0">
                <a:solidFill>
                  <a:srgbClr val="7030A0"/>
                </a:solidFill>
              </a:rPr>
              <a:t>Virtual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Machine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JVM</a:t>
            </a:r>
            <a:r>
              <a:rPr lang="cs-CZ" dirty="0" smtClean="0"/>
              <a:t>), </a:t>
            </a:r>
            <a:r>
              <a:rPr lang="cs-CZ" dirty="0" smtClean="0">
                <a:hlinkClick r:id="rId2"/>
              </a:rPr>
              <a:t>jehož součástí</a:t>
            </a:r>
            <a:r>
              <a:rPr lang="cs-CZ" dirty="0" smtClean="0"/>
              <a:t> je </a:t>
            </a:r>
            <a:r>
              <a:rPr lang="cs-CZ" dirty="0" err="1" smtClean="0">
                <a:solidFill>
                  <a:srgbClr val="7030A0"/>
                </a:solidFill>
              </a:rPr>
              <a:t>bytecode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interpreter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60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Prvky vyšších programovacích jazyků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Identifikátory</a:t>
            </a:r>
          </a:p>
          <a:p>
            <a:pPr lvl="1"/>
            <a:r>
              <a:rPr lang="cs-CZ" dirty="0" smtClean="0"/>
              <a:t>označují proměnné, konstanty, datové typy a podprogramy.</a:t>
            </a:r>
          </a:p>
          <a:p>
            <a:r>
              <a:rPr lang="cs-CZ" dirty="0" smtClean="0"/>
              <a:t>Proměnná pojmenovává paměťovou adresu, na které je uložena její hodnota.</a:t>
            </a:r>
          </a:p>
          <a:p>
            <a:r>
              <a:rPr lang="cs-CZ" dirty="0" smtClean="0"/>
              <a:t>Datový typ určuje pro každý identifikátor proměnné</a:t>
            </a:r>
          </a:p>
          <a:p>
            <a:pPr lvl="1"/>
            <a:r>
              <a:rPr lang="cs-CZ" dirty="0" smtClean="0"/>
              <a:t>přípustné hodnoty, které může mít, a</a:t>
            </a:r>
          </a:p>
          <a:p>
            <a:pPr lvl="1"/>
            <a:r>
              <a:rPr lang="cs-CZ" dirty="0" smtClean="0"/>
              <a:t>přípustné operace, které se ním mohou dělat.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Podprogram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subroutine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Funkce</a:t>
            </a:r>
          </a:p>
          <a:p>
            <a:pPr lvl="2"/>
            <a:r>
              <a:rPr lang="cs-CZ" dirty="0" smtClean="0"/>
              <a:t>Vrací návratovou hodnotu, výsledek.</a:t>
            </a:r>
          </a:p>
          <a:p>
            <a:pPr lvl="2"/>
            <a:r>
              <a:rPr lang="cs-CZ" dirty="0" smtClean="0"/>
              <a:t>Vstupní data zpravidla nemění.</a:t>
            </a:r>
          </a:p>
          <a:p>
            <a:pPr lvl="1"/>
            <a:r>
              <a:rPr lang="cs-CZ" dirty="0" smtClean="0"/>
              <a:t>Procedura</a:t>
            </a:r>
          </a:p>
          <a:p>
            <a:pPr lvl="2"/>
            <a:r>
              <a:rPr lang="cs-CZ" dirty="0" smtClean="0"/>
              <a:t>Vykoná manipulaci s daty, která tím mohou být změněna.</a:t>
            </a:r>
          </a:p>
          <a:p>
            <a:pPr lvl="2"/>
            <a:r>
              <a:rPr lang="cs-CZ" dirty="0" smtClean="0"/>
              <a:t>Například čtení, tisk, třídění.</a:t>
            </a:r>
          </a:p>
          <a:p>
            <a:r>
              <a:rPr lang="cs-CZ" dirty="0" smtClean="0"/>
              <a:t>Řídící struktury</a:t>
            </a:r>
          </a:p>
          <a:p>
            <a:pPr lvl="1"/>
            <a:r>
              <a:rPr lang="cs-CZ" dirty="0" smtClean="0"/>
              <a:t>Podmíněné příkazy (selekce)</a:t>
            </a:r>
          </a:p>
          <a:p>
            <a:pPr lvl="1"/>
            <a:r>
              <a:rPr lang="cs-CZ" dirty="0" smtClean="0"/>
              <a:t>Cykly (iterace)</a:t>
            </a:r>
          </a:p>
          <a:p>
            <a:pPr lvl="1"/>
            <a:r>
              <a:rPr lang="cs-CZ" dirty="0" smtClean="0"/>
              <a:t>Překladač je pozná podle klíčových slov.</a:t>
            </a:r>
          </a:p>
          <a:p>
            <a:pPr lvl="2"/>
            <a:r>
              <a:rPr lang="cs-CZ" dirty="0" err="1" smtClean="0">
                <a:solidFill>
                  <a:srgbClr val="00B0F0"/>
                </a:solidFill>
              </a:rPr>
              <a:t>if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B0F0"/>
                </a:solidFill>
              </a:rPr>
              <a:t>else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B0F0"/>
                </a:solidFill>
              </a:rPr>
              <a:t>for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B0F0"/>
                </a:solidFill>
              </a:rPr>
              <a:t>while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60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Chyby ve zdrojovém kódu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Při psaní programů musíme dodržovat syntaxi a sémantiku. Jinak vzniknou dva druhy chyb:</a:t>
            </a:r>
          </a:p>
          <a:p>
            <a:r>
              <a:rPr lang="cs-CZ" dirty="0" smtClean="0"/>
              <a:t>Syntaktické chyby</a:t>
            </a:r>
          </a:p>
          <a:p>
            <a:pPr lvl="1"/>
            <a:r>
              <a:rPr lang="cs-CZ" dirty="0" smtClean="0"/>
              <a:t>Porušují pravidla platící v daném jazyce.</a:t>
            </a:r>
          </a:p>
          <a:p>
            <a:pPr lvl="1"/>
            <a:r>
              <a:rPr lang="cs-CZ" dirty="0" smtClean="0"/>
              <a:t>Překladač je odhalí a dokud je programátor všechny neopraví, nelze program přeložit do spustitelného souboru.</a:t>
            </a:r>
          </a:p>
          <a:p>
            <a:pPr lvl="1"/>
            <a:r>
              <a:rPr lang="cs-CZ" dirty="0" smtClean="0"/>
              <a:t>To, že je program syntakticky správný, neznamená, že je správný úplně, protože v něm mohou být ještě sémantické chyby.</a:t>
            </a:r>
          </a:p>
          <a:p>
            <a:r>
              <a:rPr lang="cs-CZ" dirty="0" smtClean="0"/>
              <a:t>Sémantické chyby</a:t>
            </a:r>
          </a:p>
          <a:p>
            <a:pPr lvl="1"/>
            <a:r>
              <a:rPr lang="cs-CZ" dirty="0" smtClean="0"/>
              <a:t>Mohou způsobit běhovou chybu při vykonávání programu počítačem (například přetečení proměnné) nebo chybné zpracování vstupu.</a:t>
            </a:r>
          </a:p>
          <a:p>
            <a:pPr lvl="1"/>
            <a:r>
              <a:rPr lang="cs-CZ" dirty="0" smtClean="0"/>
              <a:t>Programátor je musí v programu najít sám.</a:t>
            </a:r>
          </a:p>
          <a:p>
            <a:pPr lvl="1"/>
            <a:r>
              <a:rPr lang="cs-CZ" dirty="0" smtClean="0"/>
              <a:t>Sémantika programu určuje, co má program dělat.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60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Paradigmata programovacích jazyků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55000" lnSpcReduction="20000"/>
          </a:bodyPr>
          <a:lstStyle/>
          <a:p>
            <a:r>
              <a:rPr lang="cs-CZ" i="1" dirty="0" smtClean="0"/>
              <a:t>Jazyk, který neovlivní způsob, jakým uvažujete o programování, nemá cenu se učit. – </a:t>
            </a:r>
            <a:r>
              <a:rPr lang="cs-CZ" i="1" dirty="0" smtClean="0">
                <a:hlinkClick r:id="rId2"/>
              </a:rPr>
              <a:t>Alan </a:t>
            </a:r>
            <a:r>
              <a:rPr lang="cs-CZ" i="1" dirty="0" err="1" smtClean="0">
                <a:hlinkClick r:id="rId2"/>
              </a:rPr>
              <a:t>Perlis</a:t>
            </a:r>
            <a:endParaRPr lang="cs-CZ" i="1" dirty="0" smtClean="0"/>
          </a:p>
          <a:p>
            <a:r>
              <a:rPr lang="cs-CZ" dirty="0" smtClean="0"/>
              <a:t>Nejvýznamnější paradigmata programovacích jazyků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Procedurální neboli imperativní jazyky</a:t>
            </a:r>
            <a:r>
              <a:rPr lang="cs-CZ" dirty="0" smtClean="0"/>
              <a:t> (</a:t>
            </a:r>
            <a:r>
              <a:rPr lang="en-US" dirty="0" smtClean="0">
                <a:solidFill>
                  <a:srgbClr val="7030A0"/>
                </a:solidFill>
              </a:rPr>
              <a:t>procedural</a:t>
            </a:r>
            <a:r>
              <a:rPr lang="en-US" dirty="0" smtClean="0"/>
              <a:t>/</a:t>
            </a:r>
            <a:r>
              <a:rPr lang="en-US" dirty="0" smtClean="0">
                <a:solidFill>
                  <a:srgbClr val="7030A0"/>
                </a:solidFill>
              </a:rPr>
              <a:t>imperative languages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Pomocí nich programátor stanoví přesný sled instrukcí, které se mají vykonat.</a:t>
            </a:r>
          </a:p>
          <a:p>
            <a:pPr lvl="2"/>
            <a:r>
              <a:rPr lang="cs-CZ" dirty="0" smtClean="0"/>
              <a:t>Jsou to nejběžněji používané jazyky, například </a:t>
            </a:r>
            <a:r>
              <a:rPr lang="cs-CZ" dirty="0" smtClean="0">
                <a:solidFill>
                  <a:srgbClr val="7030A0"/>
                </a:solidFill>
              </a:rPr>
              <a:t>C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7030A0"/>
                </a:solidFill>
              </a:rPr>
              <a:t>Pascal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Jsou více či méně univerzální, tedy lze použít na řešení libovolných problémů.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Problémově orientované jazyky</a:t>
            </a:r>
            <a:r>
              <a:rPr lang="cs-CZ" dirty="0" smtClean="0"/>
              <a:t> (</a:t>
            </a:r>
            <a:r>
              <a:rPr lang="en-US" dirty="0" smtClean="0">
                <a:solidFill>
                  <a:srgbClr val="7030A0"/>
                </a:solidFill>
              </a:rPr>
              <a:t>domain-specific</a:t>
            </a:r>
            <a:r>
              <a:rPr lang="en-US" dirty="0" smtClean="0"/>
              <a:t>/</a:t>
            </a:r>
            <a:r>
              <a:rPr lang="en-US" dirty="0" smtClean="0">
                <a:solidFill>
                  <a:srgbClr val="7030A0"/>
                </a:solidFill>
              </a:rPr>
              <a:t>problem-oriented</a:t>
            </a:r>
            <a:r>
              <a:rPr lang="en-US" dirty="0" smtClean="0"/>
              <a:t>/</a:t>
            </a:r>
            <a:r>
              <a:rPr lang="en-US" dirty="0" smtClean="0">
                <a:solidFill>
                  <a:srgbClr val="7030A0"/>
                </a:solidFill>
              </a:rPr>
              <a:t>special-purpose languages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Využívají se pro řešení určité kategorie problémů typických pro určité profese, například </a:t>
            </a:r>
            <a:r>
              <a:rPr lang="cs-CZ" dirty="0" smtClean="0">
                <a:solidFill>
                  <a:srgbClr val="7030A0"/>
                </a:solidFill>
              </a:rPr>
              <a:t>SQL</a:t>
            </a:r>
            <a:r>
              <a:rPr lang="cs-CZ" dirty="0" smtClean="0"/>
              <a:t> pro databáze, nebo fungujících jen v rámci určitého aplikačního softwaru, například </a:t>
            </a:r>
            <a:r>
              <a:rPr lang="cs-CZ" dirty="0" err="1" smtClean="0">
                <a:solidFill>
                  <a:srgbClr val="7030A0"/>
                </a:solidFill>
              </a:rPr>
              <a:t>Matlab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7030A0"/>
                </a:solidFill>
              </a:rPr>
              <a:t>Mathematica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7030A0"/>
                </a:solidFill>
              </a:rPr>
              <a:t>MS Excel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7030A0"/>
                </a:solidFill>
              </a:rPr>
              <a:t>MS Access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Logické neboli deklarativní jazyky</a:t>
            </a:r>
            <a:r>
              <a:rPr lang="cs-CZ" dirty="0" smtClean="0"/>
              <a:t> (</a:t>
            </a:r>
            <a:r>
              <a:rPr lang="en-US" dirty="0" smtClean="0">
                <a:solidFill>
                  <a:srgbClr val="7030A0"/>
                </a:solidFill>
              </a:rPr>
              <a:t>logic</a:t>
            </a:r>
            <a:r>
              <a:rPr lang="en-US" dirty="0" smtClean="0"/>
              <a:t>/</a:t>
            </a:r>
            <a:r>
              <a:rPr lang="en-US" dirty="0" smtClean="0">
                <a:solidFill>
                  <a:srgbClr val="7030A0"/>
                </a:solidFill>
              </a:rPr>
              <a:t>declarative</a:t>
            </a:r>
            <a:r>
              <a:rPr lang="en-US" dirty="0" smtClean="0"/>
              <a:t>/</a:t>
            </a:r>
            <a:r>
              <a:rPr lang="en-US" dirty="0" smtClean="0">
                <a:solidFill>
                  <a:srgbClr val="7030A0"/>
                </a:solidFill>
              </a:rPr>
              <a:t>relational languages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Popisují řešený problém pomocí faktů a pravidel.</a:t>
            </a:r>
          </a:p>
          <a:p>
            <a:pPr lvl="2"/>
            <a:r>
              <a:rPr lang="cs-CZ" dirty="0" smtClean="0"/>
              <a:t>Výsledek je vypočten pomocí </a:t>
            </a:r>
            <a:r>
              <a:rPr lang="cs-CZ" dirty="0" err="1" smtClean="0"/>
              <a:t>inferenčního</a:t>
            </a:r>
            <a:r>
              <a:rPr lang="cs-CZ" dirty="0" smtClean="0"/>
              <a:t> mechanismu, což je obdoba překladače, je to tedy něco, co neurčuje programátor.</a:t>
            </a:r>
          </a:p>
          <a:p>
            <a:pPr lvl="2"/>
            <a:r>
              <a:rPr lang="cs-CZ" dirty="0" err="1" smtClean="0"/>
              <a:t>Inferenční</a:t>
            </a:r>
            <a:r>
              <a:rPr lang="cs-CZ" dirty="0" smtClean="0"/>
              <a:t> pravidla jsou pravidla pro odvozování nových faktů ze známých faktů.</a:t>
            </a:r>
          </a:p>
          <a:p>
            <a:pPr lvl="2"/>
            <a:r>
              <a:rPr lang="cs-CZ" dirty="0" smtClean="0"/>
              <a:t>Nejznámějším deklarativním jazykem je </a:t>
            </a:r>
            <a:r>
              <a:rPr lang="cs-CZ" dirty="0" smtClean="0">
                <a:solidFill>
                  <a:srgbClr val="7030A0"/>
                </a:solidFill>
              </a:rPr>
              <a:t>Prolog</a:t>
            </a:r>
            <a:r>
              <a:rPr lang="cs-CZ" dirty="0" smtClean="0"/>
              <a:t>.</a:t>
            </a:r>
          </a:p>
          <a:p>
            <a:pPr lvl="3"/>
            <a:r>
              <a:rPr lang="cs-CZ" dirty="0" smtClean="0"/>
              <a:t>Příkladem úlohy vhodné pro logické programování v jazyce Prolog je třeba tato:</a:t>
            </a:r>
          </a:p>
          <a:p>
            <a:pPr lvl="4"/>
            <a:r>
              <a:rPr lang="cs-CZ" dirty="0" err="1" smtClean="0">
                <a:solidFill>
                  <a:srgbClr val="00B0F0"/>
                </a:solidFill>
              </a:rPr>
              <a:t>Alík</a:t>
            </a:r>
            <a:r>
              <a:rPr lang="cs-CZ" dirty="0" smtClean="0">
                <a:solidFill>
                  <a:srgbClr val="00B0F0"/>
                </a:solidFill>
              </a:rPr>
              <a:t> je pes. Všichni psi jsou šelmy. Všechny šelmy jedí maso. Jí </a:t>
            </a:r>
            <a:r>
              <a:rPr lang="cs-CZ" dirty="0" err="1" smtClean="0">
                <a:solidFill>
                  <a:srgbClr val="00B0F0"/>
                </a:solidFill>
              </a:rPr>
              <a:t>Alík</a:t>
            </a:r>
            <a:r>
              <a:rPr lang="cs-CZ" dirty="0" smtClean="0">
                <a:solidFill>
                  <a:srgbClr val="00B0F0"/>
                </a:solidFill>
              </a:rPr>
              <a:t> maso?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Funkcionální jazyky</a:t>
            </a:r>
            <a:r>
              <a:rPr lang="cs-CZ" dirty="0" smtClean="0"/>
              <a:t> (</a:t>
            </a:r>
            <a:r>
              <a:rPr lang="en-US" dirty="0" smtClean="0">
                <a:solidFill>
                  <a:srgbClr val="7030A0"/>
                </a:solidFill>
              </a:rPr>
              <a:t>functional/applicative languages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Popisují řešený problém pomocí do sebe vnořených funkcí a pomocí definic těchto funkcí.</a:t>
            </a:r>
          </a:p>
          <a:p>
            <a:pPr lvl="2"/>
            <a:r>
              <a:rPr lang="cs-CZ" dirty="0" smtClean="0"/>
              <a:t>Kdybychom například chtěli vypočítat nejmenší hodnotu ze seznamu, mohl by program ve funkcionálním jazyce vypadat takto:</a:t>
            </a:r>
          </a:p>
          <a:p>
            <a:pPr lvl="3"/>
            <a:r>
              <a:rPr lang="cs-CZ" dirty="0" err="1" smtClean="0">
                <a:solidFill>
                  <a:srgbClr val="00B0F0"/>
                </a:solidFill>
              </a:rPr>
              <a:t>VyberPrvni</a:t>
            </a:r>
            <a:r>
              <a:rPr lang="cs-CZ" dirty="0" smtClean="0">
                <a:solidFill>
                  <a:srgbClr val="00B0F0"/>
                </a:solidFill>
              </a:rPr>
              <a:t>(</a:t>
            </a:r>
            <a:r>
              <a:rPr lang="cs-CZ" dirty="0" err="1" smtClean="0">
                <a:solidFill>
                  <a:srgbClr val="00B0F0"/>
                </a:solidFill>
              </a:rPr>
              <a:t>SeradVzestupne</a:t>
            </a:r>
            <a:r>
              <a:rPr lang="cs-CZ" dirty="0" smtClean="0">
                <a:solidFill>
                  <a:srgbClr val="00B0F0"/>
                </a:solidFill>
              </a:rPr>
              <a:t>(Seznam))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Mezi funkcionální jazyky patří </a:t>
            </a:r>
            <a:r>
              <a:rPr lang="cs-CZ" dirty="0" err="1" smtClean="0">
                <a:solidFill>
                  <a:srgbClr val="7030A0"/>
                </a:solidFill>
              </a:rPr>
              <a:t>Lisp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smtClean="0"/>
              <a:t>a </a:t>
            </a:r>
            <a:r>
              <a:rPr lang="cs-CZ" dirty="0" err="1" smtClean="0">
                <a:solidFill>
                  <a:srgbClr val="7030A0"/>
                </a:solidFill>
              </a:rPr>
              <a:t>Scheme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Program ve funkcionálním jazyce je jednou jedinou funkcí s množstvím vnořených funkcí a místo cyklů používá rekurzi.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Objektově orientované jazyky</a:t>
            </a:r>
            <a:r>
              <a:rPr lang="cs-CZ" dirty="0" smtClean="0"/>
              <a:t> (</a:t>
            </a:r>
            <a:r>
              <a:rPr lang="en-US" dirty="0" smtClean="0">
                <a:solidFill>
                  <a:srgbClr val="7030A0"/>
                </a:solidFill>
              </a:rPr>
              <a:t>object-oriented languages</a:t>
            </a:r>
            <a:r>
              <a:rPr lang="cs-CZ" dirty="0" smtClean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60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Objektově orientované programování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Vznikly z potřeby vyvíjet stále složitější programy a ujaly se v 90. letech 20. století.</a:t>
            </a:r>
          </a:p>
          <a:p>
            <a:r>
              <a:rPr lang="cs-CZ" dirty="0" smtClean="0"/>
              <a:t>V objektově-orientovaném programování (OOP) jsou datové jednotky přetvořeny na aktivní „objekty“, spíše než aby byly pasivními jednotkami, tak jak je vnímá tradiční imperativní paradigma.</a:t>
            </a:r>
          </a:p>
          <a:p>
            <a:r>
              <a:rPr lang="cs-CZ" dirty="0" smtClean="0"/>
              <a:t>Příkladem jazyků pro OOP jsou </a:t>
            </a:r>
            <a:r>
              <a:rPr lang="cs-CZ" dirty="0" smtClean="0">
                <a:solidFill>
                  <a:srgbClr val="7030A0"/>
                </a:solidFill>
              </a:rPr>
              <a:t>C++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7030A0"/>
                </a:solidFill>
              </a:rPr>
              <a:t>C</a:t>
            </a:r>
            <a:r>
              <a:rPr lang="en-US" dirty="0" smtClean="0">
                <a:solidFill>
                  <a:srgbClr val="7030A0"/>
                </a:solidFill>
              </a:rPr>
              <a:t>#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7030A0"/>
                </a:solidFill>
              </a:rPr>
              <a:t>Java</a:t>
            </a:r>
            <a:r>
              <a:rPr lang="cs-CZ" dirty="0" smtClean="0"/>
              <a:t>.</a:t>
            </a:r>
          </a:p>
          <a:p>
            <a:r>
              <a:rPr lang="cs-CZ" dirty="0" smtClean="0"/>
              <a:t>Třemi základními myšlenkami při tvorbě objektově orientovaných jazyků byly</a:t>
            </a:r>
          </a:p>
          <a:p>
            <a:pPr lvl="1"/>
            <a:r>
              <a:rPr lang="cs-CZ" dirty="0" smtClean="0"/>
              <a:t>abstrakce</a:t>
            </a:r>
          </a:p>
          <a:p>
            <a:pPr lvl="2"/>
            <a:r>
              <a:rPr lang="cs-CZ" dirty="0" smtClean="0"/>
              <a:t>nahrazení datových typů a podprogramů jejich identifikátory</a:t>
            </a:r>
          </a:p>
          <a:p>
            <a:pPr lvl="1"/>
            <a:r>
              <a:rPr lang="cs-CZ" dirty="0" smtClean="0"/>
              <a:t>hierarchie</a:t>
            </a:r>
          </a:p>
          <a:p>
            <a:pPr lvl="2"/>
            <a:r>
              <a:rPr lang="cs-CZ" dirty="0" smtClean="0"/>
              <a:t>stavba hlavních podprogramů z vedlejších</a:t>
            </a:r>
          </a:p>
          <a:p>
            <a:pPr lvl="1"/>
            <a:r>
              <a:rPr lang="cs-CZ" dirty="0" smtClean="0"/>
              <a:t>modularita</a:t>
            </a:r>
          </a:p>
          <a:p>
            <a:pPr lvl="2"/>
            <a:r>
              <a:rPr lang="cs-CZ" dirty="0" smtClean="0"/>
              <a:t>sdružováním jednotlivých podprogramů programu v modulech, které všechny mají stejný způsob použití neboli stejné rozhraní pro spolupráci s ostatními</a:t>
            </a:r>
          </a:p>
          <a:p>
            <a:pPr lvl="1"/>
            <a:r>
              <a:rPr lang="cs-CZ" dirty="0" smtClean="0"/>
              <a:t>Za nosné pilíře OOP bývají považovány principy:</a:t>
            </a:r>
          </a:p>
          <a:p>
            <a:pPr lvl="2"/>
            <a:r>
              <a:rPr lang="cs-CZ" dirty="0" smtClean="0">
                <a:solidFill>
                  <a:srgbClr val="0070C0"/>
                </a:solidFill>
              </a:rPr>
              <a:t>zapouzdření</a:t>
            </a:r>
            <a:r>
              <a:rPr lang="cs-CZ" dirty="0" smtClean="0"/>
              <a:t> (</a:t>
            </a:r>
            <a:r>
              <a:rPr lang="en-US" dirty="0" smtClean="0">
                <a:solidFill>
                  <a:srgbClr val="7030A0"/>
                </a:solidFill>
              </a:rPr>
              <a:t>encapsulation</a:t>
            </a:r>
            <a:r>
              <a:rPr lang="cs-CZ" dirty="0" smtClean="0"/>
              <a:t>)</a:t>
            </a:r>
          </a:p>
          <a:p>
            <a:pPr lvl="3"/>
            <a:r>
              <a:rPr lang="cs-CZ" dirty="0" smtClean="0"/>
              <a:t>Objekt je datová struktura, která je instancí neboli konkrétním příkladem obecného objektu představujícího třídu objektů.</a:t>
            </a:r>
          </a:p>
          <a:p>
            <a:pPr lvl="3"/>
            <a:r>
              <a:rPr lang="cs-CZ" dirty="0" smtClean="0"/>
              <a:t>Každá </a:t>
            </a:r>
            <a:r>
              <a:rPr lang="cs-CZ" dirty="0" smtClean="0">
                <a:solidFill>
                  <a:srgbClr val="0070C0"/>
                </a:solidFill>
              </a:rPr>
              <a:t>třída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class</a:t>
            </a:r>
            <a:r>
              <a:rPr lang="cs-CZ" dirty="0" smtClean="0"/>
              <a:t>) je zvláštním modulem a má svou pozicí v třídní hierarchii.</a:t>
            </a:r>
          </a:p>
          <a:p>
            <a:pPr lvl="3"/>
            <a:r>
              <a:rPr lang="cs-CZ" dirty="0" smtClean="0"/>
              <a:t>Zapouzdření přiřadí objektu podprogramy zvané metody, které objekt dokáže se sebou provádět.</a:t>
            </a:r>
          </a:p>
          <a:p>
            <a:pPr lvl="3"/>
            <a:r>
              <a:rPr lang="cs-CZ" dirty="0" smtClean="0"/>
              <a:t>Při použití objektu v programu se o jeho podprogramy již nemusíme starat, pouze je voláme způsobem </a:t>
            </a:r>
            <a:r>
              <a:rPr lang="cs-CZ" dirty="0" err="1" smtClean="0">
                <a:solidFill>
                  <a:srgbClr val="00B0F0"/>
                </a:solidFill>
              </a:rPr>
              <a:t>JménoObjektu.JménoMetody</a:t>
            </a:r>
            <a:r>
              <a:rPr lang="cs-CZ" dirty="0" smtClean="0"/>
              <a:t>.</a:t>
            </a:r>
          </a:p>
          <a:p>
            <a:pPr lvl="3"/>
            <a:r>
              <a:rPr lang="cs-CZ" dirty="0" smtClean="0"/>
              <a:t>Podprogramy v objektech jsou psány v imperativním stylu.</a:t>
            </a:r>
          </a:p>
          <a:p>
            <a:pPr lvl="2"/>
            <a:r>
              <a:rPr lang="cs-CZ" dirty="0" smtClean="0">
                <a:solidFill>
                  <a:srgbClr val="0070C0"/>
                </a:solidFill>
              </a:rPr>
              <a:t>dědičnosti</a:t>
            </a:r>
            <a:r>
              <a:rPr lang="cs-CZ" dirty="0" smtClean="0"/>
              <a:t> (</a:t>
            </a:r>
            <a:r>
              <a:rPr lang="en-US" dirty="0" smtClean="0">
                <a:solidFill>
                  <a:srgbClr val="7030A0"/>
                </a:solidFill>
              </a:rPr>
              <a:t>inheritance</a:t>
            </a:r>
            <a:r>
              <a:rPr lang="cs-CZ" dirty="0" smtClean="0"/>
              <a:t>)</a:t>
            </a:r>
          </a:p>
          <a:p>
            <a:pPr lvl="3"/>
            <a:r>
              <a:rPr lang="cs-CZ" dirty="0" smtClean="0"/>
              <a:t>Metody platící pro určitou třídu objektů platí i pro třídu objektů, která je v hierarchii pod ní.</a:t>
            </a:r>
          </a:p>
          <a:p>
            <a:pPr lvl="3"/>
            <a:r>
              <a:rPr lang="cs-CZ" dirty="0" smtClean="0"/>
              <a:t>Potomek může mít jen jediného rodiče (ale rodič libovolné množství potomků) a zděděné metody si může pozměnit a přidat k nim další, což je myšlenka polymorfismu.</a:t>
            </a:r>
          </a:p>
          <a:p>
            <a:pPr lvl="2"/>
            <a:r>
              <a:rPr lang="cs-CZ" dirty="0" smtClean="0">
                <a:solidFill>
                  <a:srgbClr val="0070C0"/>
                </a:solidFill>
              </a:rPr>
              <a:t>polymorfismu</a:t>
            </a:r>
            <a:r>
              <a:rPr lang="cs-CZ" dirty="0" smtClean="0"/>
              <a:t> (</a:t>
            </a:r>
            <a:r>
              <a:rPr lang="en-US" dirty="0" smtClean="0">
                <a:solidFill>
                  <a:srgbClr val="7030A0"/>
                </a:solidFill>
              </a:rPr>
              <a:t>polymorphism</a:t>
            </a:r>
            <a:r>
              <a:rPr lang="cs-CZ" dirty="0" smtClean="0"/>
              <a:t>)</a:t>
            </a:r>
          </a:p>
          <a:p>
            <a:pPr lvl="3"/>
            <a:r>
              <a:rPr lang="cs-CZ" dirty="0" smtClean="0"/>
              <a:t>Umožňuje nadefinovat metody, které jsou pro všechny třídy objektů společné, ale jejich chování se bude lišit podle druhu daného objektu.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60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Co je třeba umět do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Co je implementace a na čem je závislá?</a:t>
            </a:r>
          </a:p>
          <a:p>
            <a:r>
              <a:rPr lang="cs-CZ" dirty="0" smtClean="0"/>
              <a:t>Co je abstrakce</a:t>
            </a:r>
          </a:p>
          <a:p>
            <a:pPr lvl="1"/>
            <a:r>
              <a:rPr lang="cs-CZ" dirty="0" smtClean="0"/>
              <a:t>výpočetních zdrojů a</a:t>
            </a:r>
          </a:p>
          <a:p>
            <a:pPr lvl="1"/>
            <a:r>
              <a:rPr lang="cs-CZ" dirty="0" smtClean="0"/>
              <a:t>v programovacích jazycích?</a:t>
            </a:r>
          </a:p>
          <a:p>
            <a:r>
              <a:rPr lang="cs-CZ" dirty="0" smtClean="0"/>
              <a:t>Co je systémový software a operační systém?</a:t>
            </a:r>
          </a:p>
          <a:p>
            <a:r>
              <a:rPr lang="cs-CZ" dirty="0" smtClean="0"/>
              <a:t>V jakém programovacím jazyce lidé obvykle píší systémový software nejnižší úrovně?</a:t>
            </a:r>
          </a:p>
          <a:p>
            <a:r>
              <a:rPr lang="cs-CZ" dirty="0" smtClean="0"/>
              <a:t>Co je aplikační software a utility?</a:t>
            </a:r>
          </a:p>
          <a:p>
            <a:r>
              <a:rPr lang="cs-CZ" dirty="0" smtClean="0"/>
              <a:t>Co je platforma?</a:t>
            </a:r>
          </a:p>
          <a:p>
            <a:r>
              <a:rPr lang="cs-CZ" dirty="0" smtClean="0"/>
              <a:t>Čím je dána portabilita počítačového programu?</a:t>
            </a:r>
          </a:p>
          <a:p>
            <a:r>
              <a:rPr lang="cs-CZ" dirty="0" smtClean="0"/>
              <a:t>K čemu se používá asembler?</a:t>
            </a:r>
          </a:p>
          <a:p>
            <a:r>
              <a:rPr lang="cs-CZ" dirty="0" smtClean="0"/>
              <a:t>Co je strojová nezávislost programovacích jazyků?</a:t>
            </a:r>
          </a:p>
          <a:p>
            <a:r>
              <a:rPr lang="cs-CZ" dirty="0" smtClean="0"/>
              <a:t>Jaký je rozdíl mezi překladačem typu kompilátor a interpret?</a:t>
            </a:r>
          </a:p>
          <a:p>
            <a:r>
              <a:rPr lang="cs-CZ" dirty="0" smtClean="0"/>
              <a:t>Jak se liší syntaktické chyby od sémantických?</a:t>
            </a:r>
          </a:p>
          <a:p>
            <a:r>
              <a:rPr lang="cs-CZ" dirty="0" smtClean="0"/>
              <a:t>Jak se liší jazyky procedurální od deklarativních?</a:t>
            </a:r>
          </a:p>
          <a:p>
            <a:pPr lvl="1"/>
            <a:r>
              <a:rPr lang="cs-CZ" dirty="0" smtClean="0"/>
              <a:t>Uveďte jména některých jazyků patřících do těchto skupin.</a:t>
            </a:r>
          </a:p>
          <a:p>
            <a:r>
              <a:rPr lang="cs-CZ" dirty="0" smtClean="0"/>
              <a:t>Jaké jsou principy objektově-orientovaného programování a v čem spočívají?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6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Implementace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Implementace je </a:t>
            </a:r>
            <a:r>
              <a:rPr lang="cs-CZ" dirty="0" smtClean="0"/>
              <a:t>způsob</a:t>
            </a:r>
            <a:r>
              <a:rPr lang="cs-CZ" dirty="0"/>
              <a:t>, jak zajistit, aby daný softwarový program </a:t>
            </a:r>
            <a:r>
              <a:rPr lang="cs-CZ" dirty="0" smtClean="0"/>
              <a:t>(SW) řídil </a:t>
            </a:r>
            <a:r>
              <a:rPr lang="cs-CZ" dirty="0"/>
              <a:t>reálný průběh příslušného výpočetního procesu v daném typu </a:t>
            </a:r>
            <a:r>
              <a:rPr lang="cs-CZ" dirty="0" smtClean="0"/>
              <a:t>hardware (HW).</a:t>
            </a:r>
          </a:p>
          <a:p>
            <a:r>
              <a:rPr lang="cs-CZ" dirty="0" smtClean="0"/>
              <a:t>Implementace </a:t>
            </a:r>
            <a:r>
              <a:rPr lang="cs-CZ" dirty="0"/>
              <a:t>tak určuje vztah mezi SW a </a:t>
            </a:r>
            <a:r>
              <a:rPr lang="cs-CZ" dirty="0" smtClean="0"/>
              <a:t>HW.</a:t>
            </a:r>
          </a:p>
          <a:p>
            <a:r>
              <a:rPr lang="cs-CZ" dirty="0" smtClean="0"/>
              <a:t>Algoritmy </a:t>
            </a:r>
            <a:r>
              <a:rPr lang="cs-CZ" dirty="0"/>
              <a:t>samy o sobě jsou nezávislé na </a:t>
            </a:r>
            <a:r>
              <a:rPr lang="cs-CZ" dirty="0" smtClean="0"/>
              <a:t>HW.</a:t>
            </a:r>
          </a:p>
          <a:p>
            <a:r>
              <a:rPr lang="cs-CZ" dirty="0" smtClean="0"/>
              <a:t>Jeden </a:t>
            </a:r>
            <a:r>
              <a:rPr lang="cs-CZ" dirty="0"/>
              <a:t>algoritmus může mít více implementací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Implementace také může znamenat realizaci standardu. Například:</a:t>
            </a:r>
          </a:p>
          <a:p>
            <a:pPr lvl="1"/>
            <a:r>
              <a:rPr lang="cs-CZ" dirty="0" smtClean="0"/>
              <a:t>Standard pro psaní webových stránek je implementován ve webových prohlížečích.</a:t>
            </a:r>
          </a:p>
          <a:p>
            <a:pPr lvl="1"/>
            <a:r>
              <a:rPr lang="cs-CZ" dirty="0" smtClean="0"/>
              <a:t>Standard určitého programovacího jazyka je implementován ve vývojových nástrojích.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29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Rozhraní mezi počítačem a člověkem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První počítače byly používány tak, že se do nich vložil program a data jako dávková úloha.</a:t>
            </a:r>
          </a:p>
          <a:p>
            <a:pPr lvl="1"/>
            <a:r>
              <a:rPr lang="cs-CZ" dirty="0" smtClean="0"/>
              <a:t>Lidé museli organizovat práci s počítačem tak, aby nevznikaly prostoje procesoru počítače při vstupních a výstupních operacích, které zaměstnávaly jiné jeho části.</a:t>
            </a:r>
          </a:p>
          <a:p>
            <a:r>
              <a:rPr lang="cs-CZ" dirty="0" smtClean="0"/>
              <a:t>Později byly pro tyto organizační úlohy vyvinuty programy zvané systémový SW.</a:t>
            </a:r>
          </a:p>
          <a:p>
            <a:pPr lvl="1"/>
            <a:r>
              <a:rPr lang="cs-CZ" dirty="0" smtClean="0"/>
              <a:t>řízení posloupnosti dávkových úloh</a:t>
            </a:r>
          </a:p>
          <a:p>
            <a:pPr lvl="1"/>
            <a:r>
              <a:rPr lang="cs-CZ" dirty="0" smtClean="0"/>
              <a:t>multitasking – současné spouštění programů</a:t>
            </a:r>
          </a:p>
          <a:p>
            <a:r>
              <a:rPr lang="cs-CZ" dirty="0" smtClean="0"/>
              <a:t>Systémový SW má vrstvy.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Ovladače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drivers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SW na rozhraní mezi HW a systémovým SW.</a:t>
            </a:r>
          </a:p>
          <a:p>
            <a:pPr lvl="2"/>
            <a:r>
              <a:rPr lang="cs-CZ" dirty="0" smtClean="0"/>
              <a:t>Každá součástka počítače (paměť, procesor, tiskárna …) má ovladač, aby mohla komunikovat s ostatními součástkami.</a:t>
            </a:r>
          </a:p>
          <a:p>
            <a:pPr lvl="1"/>
            <a:r>
              <a:rPr lang="cs-CZ" dirty="0" smtClean="0"/>
              <a:t>Firmware</a:t>
            </a:r>
          </a:p>
          <a:p>
            <a:pPr lvl="2"/>
            <a:r>
              <a:rPr lang="cs-CZ" dirty="0" smtClean="0"/>
              <a:t>například BIOS počítače</a:t>
            </a:r>
          </a:p>
          <a:p>
            <a:pPr lvl="2"/>
            <a:r>
              <a:rPr lang="cs-CZ" dirty="0" smtClean="0"/>
              <a:t>základní SW, který se načte do operační paměti zařízení při jeho spuštění.</a:t>
            </a:r>
          </a:p>
          <a:p>
            <a:pPr lvl="1"/>
            <a:r>
              <a:rPr lang="cs-CZ" dirty="0" smtClean="0"/>
              <a:t>Utility a operační systém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20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Operační systém a utility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Operační systém</a:t>
            </a:r>
          </a:p>
          <a:p>
            <a:pPr lvl="1"/>
            <a:r>
              <a:rPr lang="cs-CZ" dirty="0" smtClean="0"/>
              <a:t>Ovládá </a:t>
            </a:r>
            <a:r>
              <a:rPr lang="cs-CZ" dirty="0"/>
              <a:t>periferní </a:t>
            </a:r>
            <a:r>
              <a:rPr lang="cs-CZ" dirty="0" smtClean="0"/>
              <a:t>hardware.</a:t>
            </a:r>
          </a:p>
          <a:p>
            <a:pPr lvl="1"/>
            <a:r>
              <a:rPr lang="cs-CZ" dirty="0" smtClean="0"/>
              <a:t>Přiděluje výpočetní zdroje uživatelům </a:t>
            </a:r>
            <a:r>
              <a:rPr lang="cs-CZ" dirty="0"/>
              <a:t>a </a:t>
            </a:r>
            <a:r>
              <a:rPr lang="cs-CZ" dirty="0" smtClean="0"/>
              <a:t>programům.</a:t>
            </a:r>
          </a:p>
          <a:p>
            <a:pPr lvl="2"/>
            <a:r>
              <a:rPr lang="cs-CZ" dirty="0" smtClean="0"/>
              <a:t>Výpočetní zdroje jsou operační a disková paměť a procesor.</a:t>
            </a:r>
          </a:p>
          <a:p>
            <a:pPr lvl="2"/>
            <a:r>
              <a:rPr lang="cs-CZ" dirty="0" smtClean="0"/>
              <a:t>Programy jsou procesy operačního systému, utility, aplikační SW (ASW).</a:t>
            </a:r>
          </a:p>
          <a:p>
            <a:pPr lvl="1"/>
            <a:r>
              <a:rPr lang="cs-CZ" dirty="0" smtClean="0"/>
              <a:t>Poskytuje </a:t>
            </a:r>
            <a:r>
              <a:rPr lang="cs-CZ" dirty="0">
                <a:solidFill>
                  <a:srgbClr val="0070C0"/>
                </a:solidFill>
              </a:rPr>
              <a:t>uživatelské rozhraní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user interface</a:t>
            </a:r>
            <a:r>
              <a:rPr lang="cs-CZ" dirty="0" smtClean="0"/>
              <a:t>).</a:t>
            </a:r>
          </a:p>
          <a:p>
            <a:pPr lvl="2"/>
            <a:r>
              <a:rPr lang="cs-CZ" dirty="0" smtClean="0"/>
              <a:t>abstrakce výpočetních zdrojů a dat</a:t>
            </a:r>
          </a:p>
          <a:p>
            <a:pPr lvl="3"/>
            <a:r>
              <a:rPr lang="cs-CZ" dirty="0" smtClean="0"/>
              <a:t>Soubory, adresáře, programy, disky, atd. mají své identifikátory nebo také ikony.</a:t>
            </a:r>
          </a:p>
          <a:p>
            <a:pPr lvl="2"/>
            <a:r>
              <a:rPr lang="cs-CZ" dirty="0" smtClean="0"/>
              <a:t>Má dvě formy:</a:t>
            </a:r>
          </a:p>
          <a:p>
            <a:pPr lvl="3"/>
            <a:r>
              <a:rPr lang="cs-CZ" dirty="0" smtClean="0"/>
              <a:t>vývojově starší </a:t>
            </a:r>
            <a:r>
              <a:rPr lang="cs-CZ" dirty="0" smtClean="0">
                <a:solidFill>
                  <a:srgbClr val="0070C0"/>
                </a:solidFill>
              </a:rPr>
              <a:t>příkazový </a:t>
            </a:r>
            <a:r>
              <a:rPr lang="cs-CZ" dirty="0">
                <a:solidFill>
                  <a:srgbClr val="0070C0"/>
                </a:solidFill>
              </a:rPr>
              <a:t>řádek</a:t>
            </a:r>
            <a:r>
              <a:rPr lang="cs-CZ" dirty="0"/>
              <a:t> (</a:t>
            </a:r>
            <a:r>
              <a:rPr lang="cs-CZ" dirty="0" err="1">
                <a:solidFill>
                  <a:srgbClr val="7030A0"/>
                </a:solidFill>
              </a:rPr>
              <a:t>Command</a:t>
            </a:r>
            <a:r>
              <a:rPr lang="cs-CZ" dirty="0">
                <a:solidFill>
                  <a:srgbClr val="7030A0"/>
                </a:solidFill>
              </a:rPr>
              <a:t> Line Interface</a:t>
            </a:r>
            <a:r>
              <a:rPr lang="cs-CZ" dirty="0"/>
              <a:t>, např. MS DOS) </a:t>
            </a:r>
            <a:r>
              <a:rPr lang="cs-CZ" dirty="0" smtClean="0"/>
              <a:t>a</a:t>
            </a:r>
          </a:p>
          <a:p>
            <a:pPr lvl="3"/>
            <a:r>
              <a:rPr lang="cs-CZ" dirty="0" smtClean="0">
                <a:solidFill>
                  <a:srgbClr val="0070C0"/>
                </a:solidFill>
              </a:rPr>
              <a:t>grafické uživatelské rozhraní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>
                <a:solidFill>
                  <a:srgbClr val="7030A0"/>
                </a:solidFill>
              </a:rPr>
              <a:t>Graphical</a:t>
            </a:r>
            <a:r>
              <a:rPr lang="cs-CZ" dirty="0">
                <a:solidFill>
                  <a:srgbClr val="7030A0"/>
                </a:solidFill>
              </a:rPr>
              <a:t> User Interface – GUI</a:t>
            </a:r>
            <a:r>
              <a:rPr lang="cs-CZ" dirty="0"/>
              <a:t>, např. MS Windows).</a:t>
            </a:r>
            <a:endParaRPr lang="cs-CZ" dirty="0" smtClean="0"/>
          </a:p>
          <a:p>
            <a:r>
              <a:rPr lang="cs-CZ" dirty="0" smtClean="0"/>
              <a:t>Utility</a:t>
            </a:r>
          </a:p>
          <a:p>
            <a:pPr lvl="1"/>
            <a:r>
              <a:rPr lang="cs-CZ" dirty="0" smtClean="0"/>
              <a:t>Samostatně fungující programy obslužného charakteru, například:</a:t>
            </a:r>
          </a:p>
          <a:p>
            <a:pPr lvl="2"/>
            <a:r>
              <a:rPr lang="cs-CZ" dirty="0" smtClean="0"/>
              <a:t>textový editor (například poznámkový blok ve Windows),</a:t>
            </a:r>
          </a:p>
          <a:p>
            <a:pPr lvl="3"/>
            <a:r>
              <a:rPr lang="cs-CZ" dirty="0"/>
              <a:t>Edituje </a:t>
            </a:r>
            <a:r>
              <a:rPr lang="cs-CZ" dirty="0">
                <a:solidFill>
                  <a:srgbClr val="0070C0"/>
                </a:solidFill>
              </a:rPr>
              <a:t>prostý</a:t>
            </a:r>
            <a:r>
              <a:rPr lang="cs-CZ" dirty="0"/>
              <a:t> (neformátovaný) </a:t>
            </a:r>
            <a:r>
              <a:rPr lang="cs-CZ" dirty="0" smtClean="0">
                <a:solidFill>
                  <a:srgbClr val="0070C0"/>
                </a:solidFill>
              </a:rPr>
              <a:t>text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plain</a:t>
            </a:r>
            <a:r>
              <a:rPr lang="cs-CZ" dirty="0" smtClean="0">
                <a:solidFill>
                  <a:srgbClr val="7030A0"/>
                </a:solidFill>
              </a:rPr>
              <a:t> text</a:t>
            </a:r>
            <a:r>
              <a:rPr lang="cs-CZ" dirty="0" smtClean="0"/>
              <a:t>).</a:t>
            </a:r>
          </a:p>
          <a:p>
            <a:pPr lvl="3"/>
            <a:r>
              <a:rPr lang="cs-CZ" dirty="0" smtClean="0"/>
              <a:t>Něco jiného je textový procesor (například MS Word).</a:t>
            </a:r>
          </a:p>
          <a:p>
            <a:pPr lvl="2"/>
            <a:r>
              <a:rPr lang="cs-CZ" dirty="0" smtClean="0"/>
              <a:t>programy pro komprimaci, formátování disku, diagnostiku, síťovou komunikaci</a:t>
            </a:r>
          </a:p>
          <a:p>
            <a:pPr lvl="2"/>
            <a:r>
              <a:rPr lang="cs-CZ" dirty="0" smtClean="0"/>
              <a:t>přehrávače, antivirové programy, </a:t>
            </a:r>
            <a:r>
              <a:rPr lang="cs-CZ" dirty="0" smtClean="0">
                <a:solidFill>
                  <a:srgbClr val="0070C0"/>
                </a:solidFill>
              </a:rPr>
              <a:t>správce souborů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file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managers</a:t>
            </a:r>
            <a:r>
              <a:rPr lang="cs-CZ" dirty="0" smtClean="0"/>
              <a:t>)…</a:t>
            </a:r>
          </a:p>
          <a:p>
            <a:pPr lvl="1"/>
            <a:r>
              <a:rPr lang="cs-CZ" dirty="0" smtClean="0"/>
              <a:t>Je možné je doplňovat o alternativní programy nepatřící do původního operačního systému v rámci </a:t>
            </a:r>
            <a:r>
              <a:rPr lang="cs-CZ" dirty="0" err="1" smtClean="0"/>
              <a:t>kastomizace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35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Aplikační SW a utility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Aplikační SW (ASW)</a:t>
            </a:r>
          </a:p>
          <a:p>
            <a:pPr lvl="1"/>
            <a:r>
              <a:rPr lang="cs-CZ" dirty="0" smtClean="0"/>
              <a:t>SW, kvůli kterému si zpravidla počítač pořizujeme.</a:t>
            </a:r>
          </a:p>
          <a:p>
            <a:pPr lvl="2"/>
            <a:r>
              <a:rPr lang="cs-CZ" dirty="0" smtClean="0"/>
              <a:t>například kancelářský SW, informační systém, hra, vývojové nástroje…</a:t>
            </a:r>
          </a:p>
          <a:p>
            <a:pPr lvl="1"/>
            <a:r>
              <a:rPr lang="cs-CZ" dirty="0" smtClean="0"/>
              <a:t>Je zpravidla možné jej spustit pouze pod určitým operačním systémem.</a:t>
            </a:r>
          </a:p>
          <a:p>
            <a:r>
              <a:rPr lang="cs-CZ" dirty="0" smtClean="0"/>
              <a:t>Rozdíly mezi aplikačním SW a utilitami jsou často nejasné (vágní).</a:t>
            </a:r>
          </a:p>
          <a:p>
            <a:pPr lvl="1"/>
            <a:r>
              <a:rPr lang="cs-CZ" dirty="0" smtClean="0"/>
              <a:t>Je například webový prohlížeč aplikační SW nebo utilita?</a:t>
            </a:r>
          </a:p>
          <a:p>
            <a:pPr lvl="2"/>
            <a:r>
              <a:rPr lang="cs-CZ" dirty="0" smtClean="0"/>
              <a:t>Dříve to byl aplikační SW, protože se do počítače pořizoval až dodatečně.</a:t>
            </a:r>
          </a:p>
          <a:p>
            <a:pPr lvl="2"/>
            <a:r>
              <a:rPr lang="cs-CZ" dirty="0" smtClean="0"/>
              <a:t>Dnes je to spíše utilita, protože je součástí operačního systému a je možné dodatečně získat verze od jiných výrobců, než je výrobce našeho operačního systému.</a:t>
            </a:r>
          </a:p>
          <a:p>
            <a:pPr lvl="2"/>
            <a:r>
              <a:rPr lang="cs-CZ" dirty="0" smtClean="0"/>
              <a:t>Počítače jsou čím dál tím více závislé na komunikačních sítích, takže lze webový prohlížeč považovat za nedílnou část operačního systému nutnou pro jeho správné fungování.</a:t>
            </a:r>
          </a:p>
          <a:p>
            <a:pPr lvl="1"/>
            <a:r>
              <a:rPr lang="cs-CZ" dirty="0" smtClean="0"/>
              <a:t>Kancelářský SW se může stát utilitou, když jej bude chtít každý uživatel.</a:t>
            </a:r>
          </a:p>
          <a:p>
            <a:pPr lvl="1"/>
            <a:r>
              <a:rPr lang="cs-CZ" dirty="0" smtClean="0"/>
              <a:t>Právní spory</a:t>
            </a:r>
          </a:p>
          <a:p>
            <a:pPr lvl="2"/>
            <a:r>
              <a:rPr lang="cs-CZ" dirty="0" smtClean="0"/>
              <a:t>Když je nějaký SW součástí operačního systému, nejsou tím omezeni konkurenční výrobci SW produktů?</a:t>
            </a:r>
          </a:p>
          <a:p>
            <a:r>
              <a:rPr lang="cs-CZ" dirty="0" smtClean="0"/>
              <a:t>V budoucnu lze očekávat náhradu SW instalovaného na daný počítač </a:t>
            </a:r>
            <a:r>
              <a:rPr lang="cs-CZ" dirty="0" smtClean="0">
                <a:solidFill>
                  <a:srgbClr val="0070C0"/>
                </a:solidFill>
              </a:rPr>
              <a:t>softwarem jako službou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  <a:hlinkClick r:id="rId2"/>
              </a:rPr>
              <a:t>SaaS</a:t>
            </a:r>
            <a:r>
              <a:rPr lang="cs-CZ" dirty="0" smtClean="0"/>
              <a:t>) včetně operačního systému.</a:t>
            </a:r>
          </a:p>
          <a:p>
            <a:pPr lvl="1"/>
            <a:r>
              <a:rPr lang="cs-CZ" dirty="0" smtClean="0"/>
              <a:t>Například kancelářský SW Microsoft 365 se aktualizuje.</a:t>
            </a:r>
          </a:p>
          <a:p>
            <a:pPr lvl="1"/>
            <a:r>
              <a:rPr lang="cs-CZ" dirty="0" smtClean="0"/>
              <a:t>Operační systém Windows 365 běží na serveru firmy Microsoft a do počítačů se </a:t>
            </a:r>
            <a:r>
              <a:rPr lang="cs-CZ" dirty="0" err="1" smtClean="0"/>
              <a:t>streamuje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Za tyto služby se platí pomocí </a:t>
            </a:r>
            <a:r>
              <a:rPr lang="cs-CZ" dirty="0" smtClean="0">
                <a:hlinkClick r:id="rId3"/>
              </a:rPr>
              <a:t>předplatného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89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Programování počítačů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/>
          </a:bodyPr>
          <a:lstStyle/>
          <a:p>
            <a:r>
              <a:rPr lang="cs-CZ" dirty="0" smtClean="0"/>
              <a:t>První počítače měly algoritmy, které byly programovány pomocí způsobu zapojení jejich součástek.</a:t>
            </a:r>
          </a:p>
          <a:p>
            <a:pPr lvl="1"/>
            <a:r>
              <a:rPr lang="cs-CZ" dirty="0" smtClean="0"/>
              <a:t>Určitý počítač tak mohl řešit jen jeden algoritmus.</a:t>
            </a:r>
          </a:p>
          <a:p>
            <a:pPr lvl="1"/>
            <a:r>
              <a:rPr lang="cs-CZ" dirty="0" smtClean="0"/>
              <a:t>Jiný algoritmus byl programován změnou HW, tedy změnou zapojení součástek.</a:t>
            </a:r>
          </a:p>
          <a:p>
            <a:r>
              <a:rPr lang="cs-CZ" dirty="0" smtClean="0"/>
              <a:t>Novější počítače načítají algoritmus (program) ve formě instrukcí spolu s daty, která zpracovávají, do své paměti.</a:t>
            </a:r>
          </a:p>
          <a:p>
            <a:pPr lvl="1"/>
            <a:r>
              <a:rPr lang="cs-CZ" dirty="0" smtClean="0"/>
              <a:t>Počítače se tak staly </a:t>
            </a:r>
            <a:r>
              <a:rPr lang="cs-CZ" dirty="0" smtClean="0">
                <a:solidFill>
                  <a:srgbClr val="0070C0"/>
                </a:solidFill>
              </a:rPr>
              <a:t>univerzální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general</a:t>
            </a:r>
            <a:r>
              <a:rPr lang="cs-CZ" dirty="0" err="1">
                <a:solidFill>
                  <a:srgbClr val="7030A0"/>
                </a:solidFill>
              </a:rPr>
              <a:t>-</a:t>
            </a:r>
            <a:r>
              <a:rPr lang="cs-CZ" dirty="0" err="1" smtClean="0">
                <a:solidFill>
                  <a:srgbClr val="7030A0"/>
                </a:solidFill>
              </a:rPr>
              <a:t>purpose</a:t>
            </a:r>
            <a:r>
              <a:rPr lang="cs-CZ" dirty="0" smtClean="0"/>
              <a:t>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38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Úrovně programovacích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Strojový kód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en-US" dirty="0" smtClean="0">
                <a:solidFill>
                  <a:srgbClr val="7030A0"/>
                </a:solidFill>
              </a:rPr>
              <a:t>machine language</a:t>
            </a:r>
            <a:r>
              <a:rPr lang="en-US" dirty="0" smtClean="0"/>
              <a:t>/</a:t>
            </a:r>
            <a:r>
              <a:rPr lang="en-US" dirty="0" smtClean="0">
                <a:solidFill>
                  <a:srgbClr val="7030A0"/>
                </a:solidFill>
              </a:rPr>
              <a:t>code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posloupnost bitů, které přímo rozumí procesor</a:t>
            </a:r>
          </a:p>
          <a:p>
            <a:pPr lvl="2"/>
            <a:r>
              <a:rPr lang="cs-CZ" dirty="0" smtClean="0"/>
              <a:t>Je obsažena ve </a:t>
            </a:r>
            <a:r>
              <a:rPr lang="cs-CZ" dirty="0">
                <a:solidFill>
                  <a:srgbClr val="0070C0"/>
                </a:solidFill>
              </a:rPr>
              <a:t>spustitelném souboru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en-US" dirty="0" smtClean="0">
                <a:solidFill>
                  <a:srgbClr val="7030A0"/>
                </a:solidFill>
              </a:rPr>
              <a:t>executable file</a:t>
            </a:r>
            <a:r>
              <a:rPr lang="cs-CZ" dirty="0" smtClean="0"/>
              <a:t>).</a:t>
            </a:r>
          </a:p>
          <a:p>
            <a:pPr lvl="1"/>
            <a:r>
              <a:rPr lang="cs-CZ" dirty="0" smtClean="0"/>
              <a:t>adresy paměti, čísla instrukcí z instrukční sady procesoru, čísla řídících instrukcí (podmíněné a nepodmíněné skoky)</a:t>
            </a:r>
          </a:p>
          <a:p>
            <a:r>
              <a:rPr lang="cs-CZ" dirty="0">
                <a:solidFill>
                  <a:srgbClr val="0070C0"/>
                </a:solidFill>
              </a:rPr>
              <a:t>Jazyk symbolických </a:t>
            </a:r>
            <a:r>
              <a:rPr lang="cs-CZ" dirty="0" smtClean="0">
                <a:solidFill>
                  <a:srgbClr val="0070C0"/>
                </a:solidFill>
              </a:rPr>
              <a:t>adres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70C0"/>
                </a:solidFill>
              </a:rPr>
              <a:t>Asembler</a:t>
            </a:r>
            <a:r>
              <a:rPr lang="cs-CZ" dirty="0" smtClean="0"/>
              <a:t> (</a:t>
            </a:r>
            <a:r>
              <a:rPr lang="en-US" dirty="0" smtClean="0">
                <a:solidFill>
                  <a:srgbClr val="7030A0"/>
                </a:solidFill>
              </a:rPr>
              <a:t>assembly language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strojový </a:t>
            </a:r>
            <a:r>
              <a:rPr lang="cs-CZ" dirty="0" smtClean="0"/>
              <a:t>kód s identifikátory </a:t>
            </a:r>
            <a:r>
              <a:rPr lang="cs-CZ" dirty="0"/>
              <a:t>místo </a:t>
            </a:r>
            <a:r>
              <a:rPr lang="cs-CZ" dirty="0" smtClean="0"/>
              <a:t>čísel</a:t>
            </a:r>
          </a:p>
          <a:p>
            <a:pPr lvl="1"/>
            <a:r>
              <a:rPr lang="cs-CZ" dirty="0" smtClean="0"/>
              <a:t>Lidé v něm píší SW nejnižší úrovně.</a:t>
            </a:r>
          </a:p>
          <a:p>
            <a:pPr lvl="2"/>
            <a:r>
              <a:rPr lang="cs-CZ" dirty="0" smtClean="0"/>
              <a:t>firmware, ovladače, nový hardware,</a:t>
            </a:r>
          </a:p>
          <a:p>
            <a:pPr lvl="2"/>
            <a:r>
              <a:rPr lang="cs-CZ" dirty="0" smtClean="0"/>
              <a:t>optimalizace výpočtů snažící se o co nejefektivnější využití procesoru</a:t>
            </a:r>
          </a:p>
          <a:p>
            <a:pPr lvl="1"/>
            <a:r>
              <a:rPr lang="cs-CZ" dirty="0" smtClean="0"/>
              <a:t>Spustitelný soubor se vytvoří programem zvaným </a:t>
            </a:r>
            <a:r>
              <a:rPr lang="cs-CZ" dirty="0" smtClean="0">
                <a:solidFill>
                  <a:srgbClr val="0070C0"/>
                </a:solidFill>
              </a:rPr>
              <a:t>asembler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7030A0"/>
                </a:solidFill>
              </a:rPr>
              <a:t>assembler</a:t>
            </a:r>
            <a:r>
              <a:rPr lang="cs-CZ" dirty="0" smtClean="0"/>
              <a:t>).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Vyšší programovací jazyky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7030A0"/>
                </a:solidFill>
              </a:rPr>
              <a:t>high-level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third generation languages</a:t>
            </a:r>
            <a:r>
              <a:rPr lang="en-US" dirty="0" smtClean="0"/>
              <a:t>)</a:t>
            </a:r>
            <a:endParaRPr lang="cs-CZ" dirty="0" smtClean="0"/>
          </a:p>
          <a:p>
            <a:pPr lvl="1"/>
            <a:r>
              <a:rPr lang="cs-CZ" dirty="0" smtClean="0"/>
              <a:t>Jejich prvky mají vyšší míru abstrakce.</a:t>
            </a:r>
          </a:p>
          <a:p>
            <a:pPr lvl="2"/>
            <a:r>
              <a:rPr lang="cs-CZ" dirty="0" smtClean="0"/>
              <a:t>Nahrazují větší počet elementárních instrukcí jedinou.</a:t>
            </a:r>
          </a:p>
          <a:p>
            <a:pPr lvl="1"/>
            <a:r>
              <a:rPr lang="cs-CZ" dirty="0" smtClean="0"/>
              <a:t>Jsou strojově nezávislé.</a:t>
            </a:r>
          </a:p>
          <a:p>
            <a:pPr lvl="1"/>
            <a:r>
              <a:rPr lang="cs-CZ" dirty="0" smtClean="0"/>
              <a:t>příklady jazyků</a:t>
            </a:r>
          </a:p>
          <a:p>
            <a:pPr lvl="2"/>
            <a:r>
              <a:rPr lang="cs-CZ" dirty="0" smtClean="0"/>
              <a:t>FORTRAN (pro vědecké výpočty), COBOL (obchodní aplikace)</a:t>
            </a:r>
          </a:p>
          <a:p>
            <a:pPr lvl="2"/>
            <a:r>
              <a:rPr lang="cs-CZ" dirty="0" smtClean="0"/>
              <a:t>Pascal (pro výuku strukturovaného programování), C, BASIC, Perl, Java…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60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Abstrakce </a:t>
            </a:r>
            <a:r>
              <a:rPr lang="cs-CZ" dirty="0"/>
              <a:t>programovacích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4911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Program se skládá z prvků různých úrovní.</a:t>
            </a:r>
          </a:p>
          <a:p>
            <a:pPr lvl="1"/>
            <a:r>
              <a:rPr lang="cs-CZ" dirty="0" smtClean="0"/>
              <a:t>Hlavní program volá několik podprogramů, které volají další podprogramy.</a:t>
            </a:r>
          </a:p>
          <a:p>
            <a:pPr lvl="2"/>
            <a:r>
              <a:rPr lang="cs-CZ" dirty="0" smtClean="0"/>
              <a:t>Hierarchická struktura spolu s vhodným pojmenováním identifikátorů podprogramů umožňuje chápání programu člověkem.</a:t>
            </a:r>
          </a:p>
          <a:p>
            <a:r>
              <a:rPr lang="cs-CZ" dirty="0" smtClean="0"/>
              <a:t>Oddělení návrhu od implementace</a:t>
            </a:r>
          </a:p>
          <a:p>
            <a:pPr lvl="1"/>
            <a:r>
              <a:rPr lang="cs-CZ" dirty="0" smtClean="0"/>
              <a:t>datové typy, řídící struktury, podprogramy</a:t>
            </a:r>
          </a:p>
          <a:p>
            <a:pPr lvl="1"/>
            <a:r>
              <a:rPr lang="cs-CZ" dirty="0" smtClean="0"/>
              <a:t>Programátor se může soustředit na problém namísto jeho realizace na konkrétním hardwaru.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918000"/>
            <a:ext cx="8363272" cy="150288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cs-CZ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cs-CZ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playerAppeared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WorldObjectAppearedEvent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Player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cs-CZ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weaponry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.hasLoadedWeapon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shoot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.shoot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players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.getNearestVisibleEnemy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cs-C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 smtClean="0"/>
              <a:t>Ukázka z </a:t>
            </a:r>
            <a:r>
              <a:rPr lang="cs-CZ" dirty="0" smtClean="0">
                <a:hlinkClick r:id="rId2"/>
              </a:rPr>
              <a:t>www.pogamutcup.com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9059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4184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Strojová nezávislost vyšších </a:t>
            </a:r>
            <a:r>
              <a:rPr lang="cs-CZ" dirty="0"/>
              <a:t>programovacích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39200"/>
            <a:ext cx="8229600" cy="55188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Možnost psát program nezávisle na hardwaru je dána existencí programu zvaného </a:t>
            </a:r>
            <a:r>
              <a:rPr lang="cs-CZ" dirty="0" smtClean="0">
                <a:solidFill>
                  <a:srgbClr val="0070C0"/>
                </a:solidFill>
              </a:rPr>
              <a:t>překladač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Program napsaný programátorem je zdrojový kód nebo text programu.</a:t>
            </a:r>
          </a:p>
          <a:p>
            <a:pPr lvl="1"/>
            <a:r>
              <a:rPr lang="cs-CZ" dirty="0" smtClean="0"/>
              <a:t>Je vstupem programu zvaného překladač.</a:t>
            </a:r>
          </a:p>
          <a:p>
            <a:r>
              <a:rPr lang="cs-CZ" dirty="0" smtClean="0"/>
              <a:t>Výstupem překladače je spustitelný soubor.</a:t>
            </a:r>
          </a:p>
          <a:p>
            <a:pPr lvl="1"/>
            <a:r>
              <a:rPr lang="cs-CZ" dirty="0" smtClean="0"/>
              <a:t>Je psán ve strojovém kódu.</a:t>
            </a:r>
          </a:p>
          <a:p>
            <a:pPr lvl="1"/>
            <a:r>
              <a:rPr lang="cs-CZ" dirty="0" smtClean="0"/>
              <a:t>Překladač musí být specifický pro konkrétní hardware, protože výsledný spustitelný program je také specifický pro tento hardware.</a:t>
            </a:r>
          </a:p>
          <a:p>
            <a:r>
              <a:rPr lang="cs-CZ" dirty="0" smtClean="0"/>
              <a:t>Překladače obsahují knihovní podprogramy pro typické operace.</a:t>
            </a:r>
          </a:p>
          <a:p>
            <a:r>
              <a:rPr lang="cs-CZ" dirty="0" smtClean="0"/>
              <a:t>Každý vyšší programovací jazyk může mít svůj překladač pro konkrétní hardware.</a:t>
            </a:r>
          </a:p>
          <a:p>
            <a:pPr lvl="1"/>
            <a:r>
              <a:rPr lang="cs-CZ" dirty="0" smtClean="0"/>
              <a:t>To umožňuje tvorbu stejných programů pro různý hardware.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Přenositelnost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0070C0"/>
                </a:solidFill>
              </a:rPr>
              <a:t>portabilita</a:t>
            </a:r>
            <a:r>
              <a:rPr lang="cs-CZ" dirty="0" smtClean="0"/>
              <a:t>) programu na různé </a:t>
            </a:r>
            <a:r>
              <a:rPr lang="cs-CZ" dirty="0" smtClean="0">
                <a:solidFill>
                  <a:srgbClr val="0070C0"/>
                </a:solidFill>
              </a:rPr>
              <a:t>platformy</a:t>
            </a:r>
          </a:p>
          <a:p>
            <a:pPr lvl="1"/>
            <a:r>
              <a:rPr lang="cs-CZ" dirty="0" smtClean="0"/>
              <a:t>Jediný zdrojový kód je možné přeložit na více překladačích.</a:t>
            </a:r>
          </a:p>
          <a:p>
            <a:pPr lvl="1"/>
            <a:r>
              <a:rPr lang="cs-CZ" dirty="0" smtClean="0"/>
              <a:t>Platforma z hlediska zdrojového kódu je určitá </a:t>
            </a:r>
            <a:r>
              <a:rPr lang="cs-CZ" dirty="0"/>
              <a:t>kombinace hardwaru, operačního systému a </a:t>
            </a:r>
            <a:r>
              <a:rPr lang="cs-CZ" dirty="0" smtClean="0"/>
              <a:t>překladače.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35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3120</TotalTime>
  <Words>2124</Words>
  <Application>Microsoft Office PowerPoint</Application>
  <PresentationFormat>Předvádění na obrazovce (4:3)</PresentationFormat>
  <Paragraphs>236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Implementace</vt:lpstr>
      <vt:lpstr>Implementace</vt:lpstr>
      <vt:lpstr>Rozhraní mezi počítačem a člověkem</vt:lpstr>
      <vt:lpstr>Operační systém a utility</vt:lpstr>
      <vt:lpstr>Aplikační SW a utility</vt:lpstr>
      <vt:lpstr>Programování počítačů</vt:lpstr>
      <vt:lpstr>Úrovně programovacích jazyků</vt:lpstr>
      <vt:lpstr>Abstrakce programovacích jazyků</vt:lpstr>
      <vt:lpstr>Strojová nezávislost vyšších programovacích jazyků</vt:lpstr>
      <vt:lpstr>Překladač</vt:lpstr>
      <vt:lpstr>Prvky vyšších programovacích jazyků</vt:lpstr>
      <vt:lpstr>Chyby ve zdrojovém kódu</vt:lpstr>
      <vt:lpstr>Paradigmata programovacích jazyků</vt:lpstr>
      <vt:lpstr>Objektově orientované programování</vt:lpstr>
      <vt:lpstr>Co je třeba umět do testu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Algoritmy</dc:title>
  <dc:creator>Dana</dc:creator>
  <cp:lastModifiedBy>Dana Nejedlová</cp:lastModifiedBy>
  <cp:revision>289</cp:revision>
  <dcterms:created xsi:type="dcterms:W3CDTF">2014-10-15T11:28:40Z</dcterms:created>
  <dcterms:modified xsi:type="dcterms:W3CDTF">2023-09-19T10:30:14Z</dcterms:modified>
</cp:coreProperties>
</file>