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77" r:id="rId4"/>
    <p:sldId id="278" r:id="rId5"/>
    <p:sldId id="281" r:id="rId6"/>
    <p:sldId id="279" r:id="rId7"/>
    <p:sldId id="280" r:id="rId8"/>
    <p:sldId id="27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1E2C1-25D4-4DF9-A572-6A569CDD8FD1}" type="datetimeFigureOut">
              <a:rPr lang="cs-CZ" smtClean="0"/>
              <a:pPr/>
              <a:t>19.9.2023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C7392-80B7-4144-84C7-E0A8A919F4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51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26D5-F1E8-403E-A109-B671B76F3126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B557-ACE5-4E3B-9294-AA396C230A89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DAEF-F58B-4E1C-A88A-A8DCF8248FCC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CF38-4F7A-4178-8E26-3FA1813B5410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31A1-3588-4BF4-875D-A5F96852C8D8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69234-7A38-4D65-A8E6-B46B1338461E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C4FD-A7F9-4A18-8154-C329FC439FC1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96268-A589-45C4-A656-9A61ADB41354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020F-53B7-4DA8-B5BA-2D4067C805C8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A7299-B2C6-4A63-982A-E9C26EACC17A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BFC9-0779-4AAC-8D35-D82396357EA2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FEF4D-1EC6-4C36-A0A5-74C4AE02D7A9}" type="datetime1">
              <a:rPr lang="cs-CZ" smtClean="0"/>
              <a:pPr/>
              <a:t>19.9.2023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ASCI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Data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Dana </a:t>
            </a:r>
            <a:r>
              <a:rPr lang="cs-CZ" dirty="0"/>
              <a:t>Nejedlová</a:t>
            </a:r>
          </a:p>
          <a:p>
            <a:r>
              <a:rPr lang="cs-CZ" dirty="0"/>
              <a:t>Katedra informatiky EF </a:t>
            </a:r>
            <a:r>
              <a:rPr lang="cs-CZ" dirty="0" smtClean="0"/>
              <a:t>TUL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94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/>
          </a:bodyPr>
          <a:lstStyle/>
          <a:p>
            <a:r>
              <a:rPr lang="cs-CZ" dirty="0" smtClean="0"/>
              <a:t>Data jsou informace ve formě vhodné ke zpracování.</a:t>
            </a:r>
          </a:p>
          <a:p>
            <a:r>
              <a:rPr lang="cs-CZ" dirty="0" smtClean="0"/>
              <a:t>Soubor</a:t>
            </a:r>
          </a:p>
          <a:p>
            <a:pPr lvl="1"/>
            <a:r>
              <a:rPr lang="cs-CZ" dirty="0" smtClean="0"/>
              <a:t>druh nebo určitá úroveň dat</a:t>
            </a:r>
          </a:p>
          <a:p>
            <a:pPr lvl="1"/>
            <a:r>
              <a:rPr lang="cs-CZ" dirty="0" smtClean="0"/>
              <a:t>pole (řada) bajtů uložené na paměťovém médiu</a:t>
            </a:r>
          </a:p>
          <a:p>
            <a:pPr lvl="1"/>
            <a:r>
              <a:rPr lang="cs-CZ" dirty="0" smtClean="0"/>
              <a:t>Je pojmenovaný.</a:t>
            </a:r>
          </a:p>
          <a:p>
            <a:pPr lvl="1"/>
            <a:r>
              <a:rPr lang="cs-CZ" dirty="0" smtClean="0"/>
              <a:t>Pracuje s ním operační systém a ASW.</a:t>
            </a:r>
          </a:p>
          <a:p>
            <a:pPr lvl="1"/>
            <a:r>
              <a:rPr lang="cs-CZ" dirty="0" smtClean="0"/>
              <a:t>Má dva hlavní druhy:</a:t>
            </a:r>
          </a:p>
          <a:p>
            <a:pPr lvl="2"/>
            <a:r>
              <a:rPr lang="cs-CZ" dirty="0" smtClean="0"/>
              <a:t>binární</a:t>
            </a:r>
          </a:p>
          <a:p>
            <a:pPr lvl="3"/>
            <a:r>
              <a:rPr lang="cs-CZ" dirty="0" smtClean="0"/>
              <a:t>Je určen pro programy.</a:t>
            </a:r>
          </a:p>
          <a:p>
            <a:pPr lvl="2"/>
            <a:r>
              <a:rPr lang="cs-CZ" dirty="0" smtClean="0"/>
              <a:t>textový</a:t>
            </a:r>
          </a:p>
          <a:p>
            <a:pPr lvl="3"/>
            <a:r>
              <a:rPr lang="cs-CZ" dirty="0" smtClean="0"/>
              <a:t>Je čitelný a editovatelný člověkem.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29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Binární soubor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468924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U </a:t>
            </a:r>
            <a:r>
              <a:rPr lang="cs-CZ" dirty="0"/>
              <a:t>binárního souboru musí ASW mít informaci o jeho </a:t>
            </a:r>
            <a:r>
              <a:rPr lang="cs-CZ" dirty="0" smtClean="0"/>
              <a:t>struktuře (syntaxi), </a:t>
            </a:r>
            <a:r>
              <a:rPr lang="cs-CZ" dirty="0"/>
              <a:t>tedy o uložených datových typech a jejich </a:t>
            </a:r>
            <a:r>
              <a:rPr lang="cs-CZ" dirty="0" smtClean="0"/>
              <a:t>pořadí, pokud je tam více datových typů.</a:t>
            </a:r>
            <a:endParaRPr lang="cs-CZ" dirty="0"/>
          </a:p>
          <a:p>
            <a:r>
              <a:rPr lang="cs-CZ" dirty="0"/>
              <a:t>Příklad, kdy jsou v souboru uložena celá čísla </a:t>
            </a:r>
            <a:r>
              <a:rPr lang="cs-CZ" dirty="0">
                <a:solidFill>
                  <a:srgbClr val="00B0F0"/>
                </a:solidFill>
              </a:rPr>
              <a:t>123</a:t>
            </a:r>
            <a:r>
              <a:rPr lang="cs-CZ" dirty="0"/>
              <a:t>, </a:t>
            </a:r>
            <a:r>
              <a:rPr lang="cs-CZ" dirty="0">
                <a:solidFill>
                  <a:srgbClr val="00B0F0"/>
                </a:solidFill>
              </a:rPr>
              <a:t>0</a:t>
            </a:r>
            <a:r>
              <a:rPr lang="cs-CZ" dirty="0"/>
              <a:t>, </a:t>
            </a:r>
            <a:r>
              <a:rPr lang="cs-CZ" dirty="0" smtClean="0">
                <a:solidFill>
                  <a:srgbClr val="00B0F0"/>
                </a:solidFill>
              </a:rPr>
              <a:t>–11</a:t>
            </a:r>
            <a:endParaRPr lang="cs-CZ" dirty="0">
              <a:solidFill>
                <a:srgbClr val="00B0F0"/>
              </a:solidFill>
            </a:endParaRPr>
          </a:p>
          <a:p>
            <a:r>
              <a:rPr lang="cs-CZ" dirty="0" smtClean="0"/>
              <a:t>Co je třeba o souboru znát:</a:t>
            </a:r>
          </a:p>
          <a:p>
            <a:pPr lvl="1"/>
            <a:r>
              <a:rPr lang="cs-CZ" dirty="0" smtClean="0"/>
              <a:t>Datové typy – kódování a počet bajtů.</a:t>
            </a:r>
          </a:p>
          <a:p>
            <a:pPr lvl="2"/>
            <a:r>
              <a:rPr lang="cs-CZ" dirty="0" smtClean="0"/>
              <a:t>Čísla jsou reprezentována jako dvojkový doplněk.</a:t>
            </a:r>
          </a:p>
          <a:p>
            <a:pPr lvl="2"/>
            <a:r>
              <a:rPr lang="cs-CZ" dirty="0" smtClean="0"/>
              <a:t>Jednotlivá čísla jsou uložena ve 2 bajtech.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208159"/>
              </p:ext>
            </p:extLst>
          </p:nvPr>
        </p:nvGraphicFramePr>
        <p:xfrm>
          <a:off x="539552" y="5589240"/>
          <a:ext cx="6768753" cy="7920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6251"/>
                <a:gridCol w="2256251"/>
                <a:gridCol w="2256251"/>
              </a:tblGrid>
              <a:tr h="396044">
                <a:tc>
                  <a:txBody>
                    <a:bodyPr/>
                    <a:lstStyle/>
                    <a:p>
                      <a:r>
                        <a:rPr lang="cs-CZ" dirty="0" smtClean="0"/>
                        <a:t>0000 0000 0111 1011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0000 0000 0000 0000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1111 1111 1111 0101</a:t>
                      </a:r>
                      <a:endParaRPr lang="cs-CZ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cs-CZ" dirty="0" smtClean="0"/>
                        <a:t>123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–11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620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Textový soubor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4473216"/>
          </a:xfrm>
        </p:spPr>
        <p:txBody>
          <a:bodyPr>
            <a:normAutofit/>
          </a:bodyPr>
          <a:lstStyle/>
          <a:p>
            <a:r>
              <a:rPr lang="cs-CZ" dirty="0" smtClean="0"/>
              <a:t>Textové soubory je možné prohlížet a editovat programy typu textový editor.</a:t>
            </a:r>
            <a:endParaRPr lang="cs-CZ" dirty="0"/>
          </a:p>
          <a:p>
            <a:r>
              <a:rPr lang="cs-CZ" dirty="0"/>
              <a:t>Příklad, kdy jsou v souboru uložena celá čísla </a:t>
            </a:r>
            <a:r>
              <a:rPr lang="cs-CZ" dirty="0">
                <a:solidFill>
                  <a:srgbClr val="00B0F0"/>
                </a:solidFill>
              </a:rPr>
              <a:t>123</a:t>
            </a:r>
            <a:r>
              <a:rPr lang="cs-CZ" dirty="0"/>
              <a:t>, </a:t>
            </a:r>
            <a:r>
              <a:rPr lang="cs-CZ" dirty="0">
                <a:solidFill>
                  <a:srgbClr val="00B0F0"/>
                </a:solidFill>
              </a:rPr>
              <a:t>0</a:t>
            </a:r>
            <a:r>
              <a:rPr lang="cs-CZ" dirty="0"/>
              <a:t>, </a:t>
            </a:r>
            <a:r>
              <a:rPr lang="cs-CZ" dirty="0" smtClean="0">
                <a:solidFill>
                  <a:srgbClr val="00B0F0"/>
                </a:solidFill>
              </a:rPr>
              <a:t>-11</a:t>
            </a:r>
            <a:endParaRPr lang="cs-CZ" dirty="0">
              <a:solidFill>
                <a:srgbClr val="00B0F0"/>
              </a:solidFill>
            </a:endParaRPr>
          </a:p>
          <a:p>
            <a:r>
              <a:rPr lang="cs-CZ" dirty="0" smtClean="0"/>
              <a:t>Co je třeba o souboru znát:</a:t>
            </a:r>
          </a:p>
          <a:p>
            <a:pPr lvl="1"/>
            <a:r>
              <a:rPr lang="cs-CZ" dirty="0" smtClean="0"/>
              <a:t>kódování znaků a oddělovač mezi hodnotami.</a:t>
            </a:r>
          </a:p>
          <a:p>
            <a:pPr lvl="2"/>
            <a:r>
              <a:rPr lang="cs-CZ" dirty="0" smtClean="0"/>
              <a:t>Znaky jsou kódovány v </a:t>
            </a:r>
            <a:r>
              <a:rPr lang="cs-CZ" dirty="0" smtClean="0">
                <a:hlinkClick r:id="rId2"/>
              </a:rPr>
              <a:t>ASCII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Oddělovačem je windowsovský konec řádku.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163361"/>
              </p:ext>
            </p:extLst>
          </p:nvPr>
        </p:nvGraphicFramePr>
        <p:xfrm>
          <a:off x="539552" y="5375488"/>
          <a:ext cx="7920880" cy="1005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080"/>
                <a:gridCol w="720080"/>
                <a:gridCol w="720080"/>
                <a:gridCol w="720080"/>
                <a:gridCol w="720080"/>
                <a:gridCol w="720080"/>
                <a:gridCol w="720080"/>
                <a:gridCol w="720080"/>
                <a:gridCol w="720080"/>
                <a:gridCol w="720080"/>
                <a:gridCol w="720080"/>
              </a:tblGrid>
              <a:tr h="551391">
                <a:tc>
                  <a:txBody>
                    <a:bodyPr/>
                    <a:lstStyle/>
                    <a:p>
                      <a:r>
                        <a:rPr lang="cs-CZ" dirty="0" smtClean="0"/>
                        <a:t>0011 0001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0011 0010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0011 0011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0000 1101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0000 1010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0011 0000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0000 1101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0000 1010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0010 1101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0011 0001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0011 0001</a:t>
                      </a:r>
                    </a:p>
                  </a:txBody>
                  <a:tcPr/>
                </a:tc>
              </a:tr>
              <a:tr h="312705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33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Jednotky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V informatice je obvyklé udávat objem dat nebo kapacitu v bytech s předponami znamenajícími mocninu </a:t>
            </a:r>
            <a:r>
              <a:rPr lang="cs-CZ" dirty="0" smtClean="0"/>
              <a:t>2.</a:t>
            </a:r>
          </a:p>
          <a:p>
            <a:pPr lvl="1"/>
            <a:r>
              <a:rPr lang="cs-CZ" dirty="0" smtClean="0"/>
              <a:t>takže </a:t>
            </a:r>
            <a:r>
              <a:rPr lang="cs-CZ" dirty="0"/>
              <a:t>například kilobajt znamená 2</a:t>
            </a:r>
            <a:r>
              <a:rPr lang="cs-CZ" baseline="30000" dirty="0"/>
              <a:t>10</a:t>
            </a:r>
            <a:r>
              <a:rPr lang="cs-CZ" dirty="0"/>
              <a:t> bajtů, tj. 1024 B, zatímco v ostatních oborech předpona kilo znamená </a:t>
            </a:r>
            <a:r>
              <a:rPr lang="cs-CZ" dirty="0" smtClean="0"/>
              <a:t>1000.</a:t>
            </a:r>
          </a:p>
          <a:p>
            <a:pPr lvl="1"/>
            <a:r>
              <a:rPr lang="cs-CZ" dirty="0" smtClean="0"/>
              <a:t>To </a:t>
            </a:r>
            <a:r>
              <a:rPr lang="cs-CZ" dirty="0"/>
              <a:t>je v informatice zneužíváno při prodeji výpočetní </a:t>
            </a:r>
            <a:r>
              <a:rPr lang="cs-CZ" dirty="0" smtClean="0"/>
              <a:t>techniky.</a:t>
            </a:r>
          </a:p>
          <a:p>
            <a:pPr lvl="2"/>
            <a:r>
              <a:rPr lang="cs-CZ" dirty="0" smtClean="0"/>
              <a:t>Například </a:t>
            </a:r>
            <a:r>
              <a:rPr lang="cs-CZ" dirty="0"/>
              <a:t>disk prodávaný </a:t>
            </a:r>
            <a:r>
              <a:rPr lang="cs-CZ"/>
              <a:t>jako </a:t>
            </a:r>
            <a:r>
              <a:rPr lang="cs-CZ" smtClean="0"/>
              <a:t>200gigový </a:t>
            </a:r>
            <a:r>
              <a:rPr lang="cs-CZ" dirty="0"/>
              <a:t>se v počítači zobrazuje </a:t>
            </a:r>
            <a:r>
              <a:rPr lang="cs-CZ"/>
              <a:t>jako </a:t>
            </a:r>
            <a:r>
              <a:rPr lang="cs-CZ" smtClean="0"/>
              <a:t>186gigový</a:t>
            </a:r>
            <a:r>
              <a:rPr lang="cs-CZ" dirty="0"/>
              <a:t>.</a:t>
            </a:r>
          </a:p>
          <a:p>
            <a:pPr lvl="2"/>
            <a:r>
              <a:rPr lang="cs-CZ" dirty="0"/>
              <a:t>Příčina: 186 = 200 ∙ 1000 ∙ 1000 ∙ 1000 / 1024 / 1024 / 1024.</a:t>
            </a:r>
          </a:p>
          <a:p>
            <a:r>
              <a:rPr lang="cs-CZ" dirty="0"/>
              <a:t>Proto vznikl nový standard pro </a:t>
            </a:r>
            <a:r>
              <a:rPr lang="cs-CZ" dirty="0" smtClean="0"/>
              <a:t>předpony.</a:t>
            </a:r>
          </a:p>
          <a:p>
            <a:r>
              <a:rPr lang="cs-CZ" dirty="0" smtClean="0"/>
              <a:t>Tento </a:t>
            </a:r>
            <a:r>
              <a:rPr lang="cs-CZ" dirty="0"/>
              <a:t>standard byl do systému českých technických norem přejat v roce 2004 a znamená, že původní předpony K (kilo), M (</a:t>
            </a:r>
            <a:r>
              <a:rPr lang="cs-CZ" dirty="0" err="1"/>
              <a:t>mega</a:t>
            </a:r>
            <a:r>
              <a:rPr lang="cs-CZ" dirty="0"/>
              <a:t>), G (giga) a další budou vždy jen dekadické a jejich binární protějšky budou </a:t>
            </a:r>
            <a:r>
              <a:rPr lang="cs-CZ" dirty="0" err="1"/>
              <a:t>Ki</a:t>
            </a:r>
            <a:r>
              <a:rPr lang="cs-CZ" dirty="0"/>
              <a:t> (celými slovy </a:t>
            </a:r>
            <a:r>
              <a:rPr lang="cs-CZ" dirty="0" err="1"/>
              <a:t>kibi</a:t>
            </a:r>
            <a:r>
              <a:rPr lang="cs-CZ" dirty="0"/>
              <a:t> – kilo </a:t>
            </a:r>
            <a:r>
              <a:rPr lang="cs-CZ" dirty="0" err="1"/>
              <a:t>binary</a:t>
            </a:r>
            <a:r>
              <a:rPr lang="cs-CZ" dirty="0"/>
              <a:t>), Mi (</a:t>
            </a:r>
            <a:r>
              <a:rPr lang="cs-CZ" dirty="0" err="1"/>
              <a:t>mebi</a:t>
            </a:r>
            <a:r>
              <a:rPr lang="cs-CZ" dirty="0"/>
              <a:t> – </a:t>
            </a:r>
            <a:r>
              <a:rPr lang="cs-CZ" dirty="0" err="1"/>
              <a:t>mega</a:t>
            </a:r>
            <a:r>
              <a:rPr lang="cs-CZ" dirty="0"/>
              <a:t> </a:t>
            </a:r>
            <a:r>
              <a:rPr lang="cs-CZ" dirty="0" err="1"/>
              <a:t>binary</a:t>
            </a:r>
            <a:r>
              <a:rPr lang="cs-CZ" dirty="0"/>
              <a:t>), </a:t>
            </a:r>
            <a:r>
              <a:rPr lang="cs-CZ" dirty="0" err="1"/>
              <a:t>Gi</a:t>
            </a:r>
            <a:r>
              <a:rPr lang="cs-CZ" dirty="0"/>
              <a:t> (</a:t>
            </a:r>
            <a:r>
              <a:rPr lang="cs-CZ" dirty="0" err="1"/>
              <a:t>gibi</a:t>
            </a:r>
            <a:r>
              <a:rPr lang="cs-CZ" dirty="0"/>
              <a:t> – giga </a:t>
            </a:r>
            <a:r>
              <a:rPr lang="cs-CZ" dirty="0" err="1"/>
              <a:t>binary</a:t>
            </a:r>
            <a:r>
              <a:rPr lang="cs-CZ" dirty="0"/>
              <a:t>) </a:t>
            </a:r>
            <a:r>
              <a:rPr lang="cs-CZ" dirty="0" smtClean="0"/>
              <a:t>atd.</a:t>
            </a:r>
          </a:p>
          <a:p>
            <a:r>
              <a:rPr lang="cs-CZ" dirty="0" smtClean="0"/>
              <a:t>Užívání </a:t>
            </a:r>
            <a:r>
              <a:rPr lang="cs-CZ" dirty="0"/>
              <a:t>tohoto standardu se ještě úplně </a:t>
            </a:r>
            <a:r>
              <a:rPr lang="cs-CZ" dirty="0" smtClean="0"/>
              <a:t>neujalo, takže pokud není uvedena jednotka ve formě binárního protějšku, tak nemusí být jisté, jestli je opravdu dekadická.</a:t>
            </a:r>
            <a:endParaRPr lang="cs-CZ" dirty="0"/>
          </a:p>
          <a:p>
            <a:r>
              <a:rPr lang="cs-CZ" dirty="0" smtClean="0"/>
              <a:t>Přenosová </a:t>
            </a:r>
            <a:r>
              <a:rPr lang="cs-CZ" dirty="0"/>
              <a:t>rychlost (bit </a:t>
            </a:r>
            <a:r>
              <a:rPr lang="cs-CZ" dirty="0" err="1"/>
              <a:t>rate</a:t>
            </a:r>
            <a:r>
              <a:rPr lang="cs-CZ" dirty="0"/>
              <a:t>, </a:t>
            </a:r>
            <a:r>
              <a:rPr lang="cs-CZ" dirty="0" err="1"/>
              <a:t>bitrate</a:t>
            </a:r>
            <a:r>
              <a:rPr lang="cs-CZ" dirty="0" smtClean="0"/>
              <a:t>).</a:t>
            </a:r>
          </a:p>
          <a:p>
            <a:pPr lvl="1"/>
            <a:r>
              <a:rPr lang="cs-CZ" dirty="0"/>
              <a:t>U</a:t>
            </a:r>
            <a:r>
              <a:rPr lang="cs-CZ" dirty="0" smtClean="0"/>
              <a:t>dává </a:t>
            </a:r>
            <a:r>
              <a:rPr lang="cs-CZ" dirty="0"/>
              <a:t>se obvykle </a:t>
            </a:r>
            <a:r>
              <a:rPr lang="cs-CZ" dirty="0" smtClean="0"/>
              <a:t>v </a:t>
            </a:r>
            <a:r>
              <a:rPr lang="cs-CZ" dirty="0"/>
              <a:t>bitech za sekundu (</a:t>
            </a:r>
            <a:r>
              <a:rPr lang="cs-CZ" dirty="0" err="1"/>
              <a:t>bps</a:t>
            </a:r>
            <a:r>
              <a:rPr lang="cs-CZ" dirty="0"/>
              <a:t>, bit/s – </a:t>
            </a:r>
            <a:r>
              <a:rPr lang="cs-CZ" dirty="0" err="1"/>
              <a:t>bits</a:t>
            </a:r>
            <a:r>
              <a:rPr lang="cs-CZ" dirty="0"/>
              <a:t> per second) a předpony k, M, G a další jsou v tomto kontextu dekadické.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001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Binární soubor se záznamy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/>
          </a:bodyPr>
          <a:lstStyle/>
          <a:p>
            <a:r>
              <a:rPr lang="cs-CZ" dirty="0" smtClean="0"/>
              <a:t>V binárním souboru je zaznamenána tabulka dat čitelná k tomu určeným programem.</a:t>
            </a:r>
          </a:p>
          <a:p>
            <a:r>
              <a:rPr lang="cs-CZ" dirty="0" smtClean="0"/>
              <a:t>Datovou větu (řádek) tabulky tvoří</a:t>
            </a:r>
          </a:p>
          <a:p>
            <a:pPr lvl="1"/>
            <a:r>
              <a:rPr lang="cs-CZ" dirty="0" smtClean="0"/>
              <a:t>řetězec znaků o délce 40 bytů,</a:t>
            </a:r>
          </a:p>
          <a:p>
            <a:pPr lvl="1"/>
            <a:r>
              <a:rPr lang="cs-CZ" dirty="0" smtClean="0"/>
              <a:t>celé číslo o délce 32 bitů.</a:t>
            </a:r>
          </a:p>
          <a:p>
            <a:r>
              <a:rPr lang="cs-CZ" dirty="0" smtClean="0"/>
              <a:t>Do </a:t>
            </a:r>
            <a:r>
              <a:rPr lang="cs-CZ" dirty="0"/>
              <a:t>souboru jsme zapsali 100 000 datových vět tohoto </a:t>
            </a:r>
            <a:r>
              <a:rPr lang="cs-CZ" dirty="0" smtClean="0"/>
              <a:t>typu.</a:t>
            </a:r>
          </a:p>
          <a:p>
            <a:r>
              <a:rPr lang="cs-CZ" dirty="0" smtClean="0"/>
              <a:t>Kolik </a:t>
            </a:r>
            <a:r>
              <a:rPr lang="cs-CZ" dirty="0"/>
              <a:t>megabytů (přesněji </a:t>
            </a:r>
            <a:r>
              <a:rPr lang="cs-CZ" dirty="0" err="1"/>
              <a:t>mebibytů</a:t>
            </a:r>
            <a:r>
              <a:rPr lang="cs-CZ" dirty="0"/>
              <a:t> – </a:t>
            </a:r>
            <a:r>
              <a:rPr lang="cs-CZ" dirty="0" err="1" smtClean="0"/>
              <a:t>MiB</a:t>
            </a:r>
            <a:r>
              <a:rPr lang="cs-CZ" dirty="0" smtClean="0"/>
              <a:t>) </a:t>
            </a:r>
            <a:r>
              <a:rPr lang="cs-CZ" dirty="0"/>
              <a:t>bude mít výsledný binární soubor</a:t>
            </a:r>
            <a:r>
              <a:rPr lang="cs-CZ" dirty="0" smtClean="0"/>
              <a:t>?</a:t>
            </a:r>
          </a:p>
          <a:p>
            <a:r>
              <a:rPr lang="cs-CZ" dirty="0" smtClean="0"/>
              <a:t>Výsledek:</a:t>
            </a:r>
          </a:p>
          <a:p>
            <a:pPr lvl="1"/>
            <a:r>
              <a:rPr lang="cs-CZ" dirty="0" smtClean="0"/>
              <a:t>100 </a:t>
            </a:r>
            <a:r>
              <a:rPr lang="cs-CZ" dirty="0"/>
              <a:t>000 ∙ (40 + 32 / 8) / 1024 / 1024 = 4,2 </a:t>
            </a:r>
            <a:r>
              <a:rPr lang="cs-CZ" dirty="0" err="1"/>
              <a:t>MiB</a:t>
            </a:r>
            <a:r>
              <a:rPr lang="cs-CZ" dirty="0"/>
              <a:t>.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13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Přenos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/>
          </a:bodyPr>
          <a:lstStyle/>
          <a:p>
            <a:r>
              <a:rPr lang="cs-CZ" dirty="0" smtClean="0"/>
              <a:t>Přenášíme nebo přehráváme soubor určitou rychlostí.</a:t>
            </a:r>
          </a:p>
          <a:p>
            <a:r>
              <a:rPr lang="cs-CZ" dirty="0"/>
              <a:t>Máme </a:t>
            </a:r>
            <a:r>
              <a:rPr lang="cs-CZ" dirty="0" smtClean="0"/>
              <a:t>soubor </a:t>
            </a:r>
            <a:r>
              <a:rPr lang="cs-CZ" dirty="0"/>
              <a:t>o velikosti 1 </a:t>
            </a:r>
            <a:r>
              <a:rPr lang="cs-CZ" dirty="0" err="1" smtClean="0"/>
              <a:t>GiB</a:t>
            </a:r>
            <a:r>
              <a:rPr lang="cs-CZ" dirty="0" smtClean="0"/>
              <a:t>.</a:t>
            </a:r>
          </a:p>
          <a:p>
            <a:r>
              <a:rPr lang="cs-CZ" dirty="0" smtClean="0"/>
              <a:t>Kolik </a:t>
            </a:r>
            <a:r>
              <a:rPr lang="cs-CZ" dirty="0"/>
              <a:t>hodin potrvá jeho přenos při přenosové rychlosti 30 </a:t>
            </a:r>
            <a:r>
              <a:rPr lang="cs-CZ" dirty="0" err="1" smtClean="0"/>
              <a:t>kbps</a:t>
            </a:r>
            <a:r>
              <a:rPr lang="cs-CZ" dirty="0" smtClean="0"/>
              <a:t>?</a:t>
            </a:r>
            <a:endParaRPr lang="cs-CZ" dirty="0"/>
          </a:p>
          <a:p>
            <a:r>
              <a:rPr lang="cs-CZ" dirty="0" smtClean="0"/>
              <a:t>Výsledek:</a:t>
            </a:r>
          </a:p>
          <a:p>
            <a:pPr lvl="1"/>
            <a:r>
              <a:rPr lang="cs-CZ" dirty="0" smtClean="0"/>
              <a:t>1 </a:t>
            </a:r>
            <a:r>
              <a:rPr lang="cs-CZ" dirty="0"/>
              <a:t>∙ 1024 ∙ 1024 ∙ 1024 ∙ 8 / 1000 </a:t>
            </a:r>
            <a:r>
              <a:rPr lang="cs-CZ" dirty="0" smtClean="0"/>
              <a:t>/ </a:t>
            </a:r>
            <a:r>
              <a:rPr lang="cs-CZ" dirty="0"/>
              <a:t>30 </a:t>
            </a:r>
            <a:r>
              <a:rPr lang="cs-CZ" dirty="0" smtClean="0"/>
              <a:t>/ </a:t>
            </a:r>
            <a:r>
              <a:rPr lang="cs-CZ" dirty="0"/>
              <a:t>60 / 60 = 80 hodin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414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Co je třeba umět do testu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Jaký je rozdíl mezi textovým a binárním souborem?</a:t>
            </a:r>
          </a:p>
          <a:p>
            <a:r>
              <a:rPr lang="cs-CZ" dirty="0" smtClean="0"/>
              <a:t>Uvést postup výpočtu různých hodnot</a:t>
            </a:r>
          </a:p>
          <a:p>
            <a:pPr lvl="1"/>
            <a:r>
              <a:rPr lang="cs-CZ" dirty="0" smtClean="0"/>
              <a:t>tvořících obsah binárního souboru, ve kterém je datová věta (záznam) složena z jednoho řetězce a jednoho celého čísla.</a:t>
            </a:r>
          </a:p>
          <a:p>
            <a:pPr lvl="2"/>
            <a:r>
              <a:rPr lang="cs-CZ" dirty="0"/>
              <a:t>Kolik bytů zabírá v jednom záznamu řetězec </a:t>
            </a:r>
            <a:r>
              <a:rPr lang="cs-CZ" dirty="0" smtClean="0"/>
              <a:t>znaků?</a:t>
            </a:r>
          </a:p>
          <a:p>
            <a:pPr lvl="2"/>
            <a:r>
              <a:rPr lang="pl-PL" dirty="0"/>
              <a:t>Kolik je v souboru </a:t>
            </a:r>
            <a:r>
              <a:rPr lang="pl-PL" dirty="0" smtClean="0"/>
              <a:t>záznamů?</a:t>
            </a:r>
          </a:p>
          <a:p>
            <a:pPr lvl="2"/>
            <a:r>
              <a:rPr lang="cs-CZ" dirty="0"/>
              <a:t>Kolik </a:t>
            </a:r>
            <a:r>
              <a:rPr lang="cs-CZ" dirty="0" smtClean="0"/>
              <a:t>megabytů/kilobytů (</a:t>
            </a:r>
            <a:r>
              <a:rPr lang="cs-CZ" dirty="0" err="1" smtClean="0"/>
              <a:t>MiB</a:t>
            </a:r>
            <a:r>
              <a:rPr lang="cs-CZ" dirty="0" smtClean="0"/>
              <a:t>/</a:t>
            </a:r>
            <a:r>
              <a:rPr lang="cs-CZ" dirty="0" err="1" smtClean="0"/>
              <a:t>KiB</a:t>
            </a:r>
            <a:r>
              <a:rPr lang="cs-CZ" dirty="0" smtClean="0"/>
              <a:t>) </a:t>
            </a:r>
            <a:r>
              <a:rPr lang="cs-CZ" dirty="0"/>
              <a:t>zabírá </a:t>
            </a:r>
            <a:r>
              <a:rPr lang="cs-CZ" dirty="0" smtClean="0"/>
              <a:t>celý soubor?</a:t>
            </a:r>
          </a:p>
          <a:p>
            <a:pPr lvl="1"/>
            <a:r>
              <a:rPr lang="cs-CZ" dirty="0" smtClean="0"/>
              <a:t>charakterizujících datový přenos.</a:t>
            </a:r>
          </a:p>
          <a:p>
            <a:pPr lvl="2"/>
            <a:r>
              <a:rPr lang="cs-CZ" dirty="0" smtClean="0"/>
              <a:t>Kolik hodin/minut bude trvat přenos (přehrání) dat?</a:t>
            </a:r>
          </a:p>
          <a:p>
            <a:pPr lvl="2"/>
            <a:r>
              <a:rPr lang="cs-CZ" dirty="0" smtClean="0"/>
              <a:t>Kolik </a:t>
            </a:r>
            <a:r>
              <a:rPr lang="cs-CZ" dirty="0" err="1" smtClean="0"/>
              <a:t>GiB</a:t>
            </a:r>
            <a:r>
              <a:rPr lang="cs-CZ" dirty="0" smtClean="0"/>
              <a:t> bude mít přenesený soubor?</a:t>
            </a:r>
          </a:p>
          <a:p>
            <a:pPr lvl="2"/>
            <a:r>
              <a:rPr lang="cs-CZ" dirty="0" smtClean="0"/>
              <a:t>Při jaké přenosové rychlosti v </a:t>
            </a:r>
            <a:r>
              <a:rPr lang="cs-CZ" dirty="0" err="1" smtClean="0"/>
              <a:t>kbps</a:t>
            </a:r>
            <a:r>
              <a:rPr lang="cs-CZ" dirty="0" smtClean="0"/>
              <a:t> se přenese soubor o určité velikosti v </a:t>
            </a:r>
            <a:r>
              <a:rPr lang="cs-CZ" dirty="0" err="1" smtClean="0"/>
              <a:t>GiB</a:t>
            </a:r>
            <a:r>
              <a:rPr lang="cs-CZ" dirty="0" smtClean="0"/>
              <a:t> za určitý počet hodin?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6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3235</TotalTime>
  <Words>708</Words>
  <Application>Microsoft Office PowerPoint</Application>
  <PresentationFormat>Předvádění na obrazovce (4:3)</PresentationFormat>
  <Paragraphs>102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Data</vt:lpstr>
      <vt:lpstr>Data</vt:lpstr>
      <vt:lpstr>Binární soubor</vt:lpstr>
      <vt:lpstr>Textový soubor</vt:lpstr>
      <vt:lpstr>Jednotky informace</vt:lpstr>
      <vt:lpstr>Binární soubor se záznamy</vt:lpstr>
      <vt:lpstr>Přenos dat</vt:lpstr>
      <vt:lpstr>Co je třeba umět do testu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Algoritmy</dc:title>
  <dc:creator>Dana</dc:creator>
  <cp:lastModifiedBy>Dana Nejedlová</cp:lastModifiedBy>
  <cp:revision>306</cp:revision>
  <dcterms:created xsi:type="dcterms:W3CDTF">2014-10-15T11:28:40Z</dcterms:created>
  <dcterms:modified xsi:type="dcterms:W3CDTF">2023-09-19T10:30:17Z</dcterms:modified>
</cp:coreProperties>
</file>