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0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A71B0-4D23-43CF-8A61-FF17620D49B6}" type="datetimeFigureOut">
              <a:rPr lang="cs-CZ" smtClean="0"/>
              <a:pPr/>
              <a:t>19.9.2023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37A78-D1FE-44B9-9F37-779F03E90A8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015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EB0AC-17A5-4E04-AE39-2FD8727EC704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FD73-E83E-4D69-B779-3931A38BF7C2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4862-88C2-4786-8344-F9B221A1CE8B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AB98-8BBF-4EF7-A66C-962BA7F332CD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362F5-527D-44BA-BCAB-82B178915DE3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1EEB-C867-4828-B5E1-EDCFC0663C18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A5DA3-3313-4D8F-A7E9-77844D6F5F63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DAD13-8F72-4CAD-9E9A-EC0971E94BFE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B9B2-884C-4DE6-8B41-F0F9ECC0F1F7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67FC-F412-4DB5-B48F-B3D7761F2582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214C2-7BEF-4211-94E0-1DD90AA6861F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10579-B20A-4EFF-819A-CE3FD57FDC6A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Exponent_bias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Ascii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Unicode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igoro.com/archive/why-computers-represent-signed-integers-using-twos-complemen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Čísla v počítači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Dana </a:t>
            </a:r>
            <a:r>
              <a:rPr lang="cs-CZ" dirty="0" smtClean="0"/>
              <a:t>Nejedlová</a:t>
            </a:r>
          </a:p>
          <a:p>
            <a:r>
              <a:rPr lang="cs-CZ" dirty="0" smtClean="0"/>
              <a:t>Katedra informatiky EF TUL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62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Dvojkový doplněk v počítači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8 bitové celé číslo –11</a:t>
            </a:r>
          </a:p>
          <a:p>
            <a:r>
              <a:rPr lang="cs-CZ" dirty="0" smtClean="0"/>
              <a:t>   1111 0101 = dvojkový doplněk čísla 11</a:t>
            </a:r>
          </a:p>
          <a:p>
            <a:r>
              <a:rPr lang="cs-CZ" u="sng" dirty="0" smtClean="0"/>
              <a:t>+ 0000 1011 = číslo 11</a:t>
            </a:r>
          </a:p>
          <a:p>
            <a:r>
              <a:rPr lang="cs-CZ" dirty="0" smtClean="0"/>
              <a:t>1 0000 0000 = 2</a:t>
            </a:r>
            <a:r>
              <a:rPr lang="cs-CZ" baseline="30000" dirty="0" smtClean="0"/>
              <a:t>8</a:t>
            </a:r>
          </a:p>
          <a:p>
            <a:r>
              <a:rPr lang="cs-CZ" dirty="0" smtClean="0"/>
              <a:t>16 bitové celé číslo –11</a:t>
            </a:r>
          </a:p>
          <a:p>
            <a:r>
              <a:rPr lang="cs-CZ" dirty="0" smtClean="0"/>
              <a:t>   1111 </a:t>
            </a:r>
            <a:r>
              <a:rPr lang="cs-CZ" dirty="0" err="1" smtClean="0"/>
              <a:t>1111</a:t>
            </a:r>
            <a:r>
              <a:rPr lang="cs-CZ" dirty="0" smtClean="0"/>
              <a:t> </a:t>
            </a:r>
            <a:r>
              <a:rPr lang="cs-CZ" dirty="0" err="1" smtClean="0"/>
              <a:t>1111</a:t>
            </a:r>
            <a:r>
              <a:rPr lang="cs-CZ" dirty="0" smtClean="0"/>
              <a:t> 0101 = dvojkový doplněk 11</a:t>
            </a:r>
          </a:p>
          <a:p>
            <a:r>
              <a:rPr lang="cs-CZ" u="sng" dirty="0" smtClean="0"/>
              <a:t>+ 0000 </a:t>
            </a:r>
            <a:r>
              <a:rPr lang="cs-CZ" u="sng" dirty="0" err="1" smtClean="0"/>
              <a:t>0000</a:t>
            </a:r>
            <a:r>
              <a:rPr lang="cs-CZ" u="sng" dirty="0" smtClean="0"/>
              <a:t> </a:t>
            </a:r>
            <a:r>
              <a:rPr lang="cs-CZ" u="sng" dirty="0" err="1" smtClean="0"/>
              <a:t>0000</a:t>
            </a:r>
            <a:r>
              <a:rPr lang="cs-CZ" u="sng" dirty="0" smtClean="0"/>
              <a:t> 1011 = číslo 11</a:t>
            </a:r>
            <a:endParaRPr lang="cs-CZ" dirty="0" smtClean="0"/>
          </a:p>
          <a:p>
            <a:r>
              <a:rPr lang="cs-CZ" dirty="0" smtClean="0"/>
              <a:t>1 0000 </a:t>
            </a:r>
            <a:r>
              <a:rPr lang="cs-CZ" dirty="0" err="1" smtClean="0"/>
              <a:t>0000</a:t>
            </a:r>
            <a:r>
              <a:rPr lang="cs-CZ" dirty="0" smtClean="0"/>
              <a:t> </a:t>
            </a:r>
            <a:r>
              <a:rPr lang="cs-CZ" dirty="0" err="1" smtClean="0"/>
              <a:t>0000</a:t>
            </a:r>
            <a:r>
              <a:rPr lang="cs-CZ" dirty="0" smtClean="0"/>
              <a:t> </a:t>
            </a:r>
            <a:r>
              <a:rPr lang="cs-CZ" dirty="0" err="1" smtClean="0"/>
              <a:t>0000</a:t>
            </a:r>
            <a:r>
              <a:rPr lang="cs-CZ" dirty="0" smtClean="0"/>
              <a:t> = 2</a:t>
            </a:r>
            <a:r>
              <a:rPr lang="cs-CZ" baseline="30000" dirty="0" smtClean="0"/>
              <a:t>16</a:t>
            </a:r>
          </a:p>
          <a:p>
            <a:r>
              <a:rPr lang="cs-CZ" dirty="0" smtClean="0"/>
              <a:t>Záporné číslo je uloženo jako</a:t>
            </a:r>
          </a:p>
          <a:p>
            <a:pPr lvl="1"/>
            <a:r>
              <a:rPr lang="cs-CZ" dirty="0" smtClean="0"/>
              <a:t>2 na počet bitů – kladné číslo.</a:t>
            </a:r>
          </a:p>
          <a:p>
            <a:r>
              <a:rPr lang="cs-CZ" dirty="0" smtClean="0"/>
              <a:t>Dvojkový doplněk čísla </a:t>
            </a:r>
            <a:r>
              <a:rPr lang="cs-CZ" i="1" dirty="0" smtClean="0"/>
              <a:t>c</a:t>
            </a:r>
            <a:r>
              <a:rPr lang="cs-CZ" dirty="0" smtClean="0"/>
              <a:t> v </a:t>
            </a:r>
            <a:r>
              <a:rPr lang="cs-CZ" i="1" dirty="0" smtClean="0"/>
              <a:t>n</a:t>
            </a:r>
            <a:r>
              <a:rPr lang="cs-CZ" dirty="0" smtClean="0"/>
              <a:t> bitech = 2</a:t>
            </a:r>
            <a:r>
              <a:rPr lang="cs-CZ" i="1" baseline="30000" dirty="0" smtClean="0"/>
              <a:t>n</a:t>
            </a:r>
            <a:r>
              <a:rPr lang="cs-CZ" dirty="0" smtClean="0"/>
              <a:t> – </a:t>
            </a:r>
            <a:r>
              <a:rPr lang="cs-CZ" i="1" dirty="0" err="1" smtClean="0"/>
              <a:t>c</a:t>
            </a:r>
            <a:r>
              <a:rPr lang="cs-CZ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33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Výpočty s dvojkovým doplňkem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Na příkladech s 8 bitovými čísly</a:t>
            </a:r>
          </a:p>
          <a:p>
            <a:r>
              <a:rPr lang="cs-CZ" dirty="0" smtClean="0"/>
              <a:t>   0001 1000 =   24</a:t>
            </a:r>
          </a:p>
          <a:p>
            <a:r>
              <a:rPr lang="cs-CZ" u="sng" dirty="0" smtClean="0"/>
              <a:t>+ 1111 0101 = –11</a:t>
            </a:r>
            <a:r>
              <a:rPr lang="cs-CZ" dirty="0" smtClean="0"/>
              <a:t> neboli dvojkový doplněk 11</a:t>
            </a:r>
          </a:p>
          <a:p>
            <a:r>
              <a:rPr lang="cs-CZ" dirty="0" smtClean="0"/>
              <a:t>1 0000 1101 =   13 + 2</a:t>
            </a:r>
            <a:r>
              <a:rPr lang="cs-CZ" baseline="30000" dirty="0" smtClean="0"/>
              <a:t>8</a:t>
            </a:r>
            <a:r>
              <a:rPr lang="cs-CZ" dirty="0" smtClean="0"/>
              <a:t>, </a:t>
            </a:r>
            <a:r>
              <a:rPr lang="cs-CZ" dirty="0" err="1" smtClean="0"/>
              <a:t>2</a:t>
            </a:r>
            <a:r>
              <a:rPr lang="cs-CZ" baseline="30000" dirty="0" err="1" smtClean="0"/>
              <a:t>8</a:t>
            </a:r>
            <a:r>
              <a:rPr lang="cs-CZ" dirty="0" smtClean="0"/>
              <a:t> není součástí výsledku</a:t>
            </a:r>
          </a:p>
          <a:p>
            <a:endParaRPr lang="cs-CZ" dirty="0" smtClean="0"/>
          </a:p>
          <a:p>
            <a:r>
              <a:rPr lang="cs-CZ" dirty="0" smtClean="0"/>
              <a:t>   0000 1011 =   11</a:t>
            </a:r>
          </a:p>
          <a:p>
            <a:r>
              <a:rPr lang="cs-CZ" u="sng" dirty="0" smtClean="0"/>
              <a:t>+ 1110 1000 = –24</a:t>
            </a:r>
            <a:r>
              <a:rPr lang="cs-CZ" dirty="0" smtClean="0"/>
              <a:t> neboli dvojkový doplněk čísla 24</a:t>
            </a:r>
          </a:p>
          <a:p>
            <a:r>
              <a:rPr lang="cs-CZ" dirty="0" smtClean="0"/>
              <a:t>0 1111 0011 = –13 neboli dvojkový doplněk čísla 13</a:t>
            </a:r>
          </a:p>
          <a:p>
            <a:endParaRPr lang="cs-CZ" dirty="0" smtClean="0"/>
          </a:p>
          <a:p>
            <a:r>
              <a:rPr lang="cs-CZ" dirty="0" smtClean="0"/>
              <a:t>   1111 0101 = –11 neboli dvojkový doplněk čísla 11</a:t>
            </a:r>
          </a:p>
          <a:p>
            <a:r>
              <a:rPr lang="cs-CZ" u="sng" dirty="0" smtClean="0"/>
              <a:t>+ 1110 1000 = –24</a:t>
            </a:r>
            <a:r>
              <a:rPr lang="cs-CZ" dirty="0" smtClean="0"/>
              <a:t> neboli dvojkový doplněk čísla 24</a:t>
            </a:r>
          </a:p>
          <a:p>
            <a:r>
              <a:rPr lang="cs-CZ" dirty="0" smtClean="0"/>
              <a:t>1 1101 1101 = –35 neboli dvojkový doplněk čísla 35 + 2</a:t>
            </a:r>
            <a:r>
              <a:rPr lang="cs-CZ" baseline="30000" dirty="0" smtClean="0"/>
              <a:t>8</a:t>
            </a:r>
            <a:r>
              <a:rPr lang="cs-CZ" dirty="0" smtClean="0"/>
              <a:t>, </a:t>
            </a:r>
            <a:r>
              <a:rPr lang="cs-CZ" dirty="0" err="1" smtClean="0"/>
              <a:t>2</a:t>
            </a:r>
            <a:r>
              <a:rPr lang="cs-CZ" baseline="30000" dirty="0" err="1" smtClean="0"/>
              <a:t>8</a:t>
            </a:r>
            <a:r>
              <a:rPr lang="cs-CZ" dirty="0" smtClean="0"/>
              <a:t> není součástí výsledku.</a:t>
            </a:r>
          </a:p>
          <a:p>
            <a:r>
              <a:rPr lang="cs-CZ" dirty="0" smtClean="0"/>
              <a:t>Takže vše můžeme počítat v 8 bitech a bity, které se do nich při součtech nevejdou, můžeme zahodit.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33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Detekce chyb při výpočtech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Je založena na tom, </a:t>
            </a:r>
            <a:r>
              <a:rPr lang="cs-CZ" smtClean="0"/>
              <a:t>že záporná čísla </a:t>
            </a:r>
            <a:r>
              <a:rPr lang="cs-CZ" dirty="0" smtClean="0"/>
              <a:t>ve dvojkovém doplňku mají nejvyšší bit roven 1. Podle něj lze chybu detekovat.</a:t>
            </a:r>
          </a:p>
          <a:p>
            <a:r>
              <a:rPr lang="cs-CZ" dirty="0" smtClean="0"/>
              <a:t>Chyba může vzniknout jen při součtu 2 čísel se stejným znaménkem.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Přetečení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7030A0"/>
                </a:solidFill>
              </a:rPr>
              <a:t>overflow</a:t>
            </a:r>
            <a:r>
              <a:rPr lang="cs-CZ" dirty="0" smtClean="0"/>
              <a:t>)</a:t>
            </a:r>
          </a:p>
          <a:p>
            <a:r>
              <a:rPr lang="cs-CZ" dirty="0" smtClean="0"/>
              <a:t>   0110 0100 = 100</a:t>
            </a:r>
          </a:p>
          <a:p>
            <a:r>
              <a:rPr lang="cs-CZ" u="sng" dirty="0" smtClean="0"/>
              <a:t>+ 0011 0010 =   50</a:t>
            </a:r>
            <a:endParaRPr lang="cs-CZ" dirty="0" smtClean="0"/>
          </a:p>
          <a:p>
            <a:r>
              <a:rPr lang="cs-CZ" dirty="0" smtClean="0"/>
              <a:t>0 1001 0110 = 150</a:t>
            </a:r>
          </a:p>
          <a:p>
            <a:pPr lvl="1"/>
            <a:r>
              <a:rPr lang="cs-CZ" dirty="0" smtClean="0"/>
              <a:t>Pokud je výsledek interpretován neznaménkově, je výpočet správně.</a:t>
            </a:r>
          </a:p>
          <a:p>
            <a:pPr lvl="1"/>
            <a:r>
              <a:rPr lang="cs-CZ" dirty="0" smtClean="0"/>
              <a:t>Pokud je výsledek interpretován znaménkově, vyjde záporné číslo, dvojkový doplněk čísla 106, protože 8. bit je roven 1.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Součet dvou kladných čísel vyjde záporně.</a:t>
            </a:r>
          </a:p>
          <a:p>
            <a:pPr lvl="1"/>
            <a:r>
              <a:rPr lang="cs-CZ" dirty="0" smtClean="0"/>
              <a:t>150 + 106 = 256 = 2</a:t>
            </a:r>
            <a:r>
              <a:rPr lang="cs-CZ" baseline="30000" dirty="0" smtClean="0"/>
              <a:t>8</a:t>
            </a:r>
            <a:r>
              <a:rPr lang="cs-CZ" dirty="0" smtClean="0"/>
              <a:t> = modulo tohoto sčítání.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Podtečení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7030A0"/>
                </a:solidFill>
              </a:rPr>
              <a:t>underflow</a:t>
            </a:r>
            <a:r>
              <a:rPr lang="cs-CZ" dirty="0" smtClean="0"/>
              <a:t>)</a:t>
            </a:r>
          </a:p>
          <a:p>
            <a:r>
              <a:rPr lang="cs-CZ" dirty="0" smtClean="0"/>
              <a:t>   1001 1100 = –100</a:t>
            </a:r>
          </a:p>
          <a:p>
            <a:r>
              <a:rPr lang="cs-CZ" u="sng" dirty="0" smtClean="0"/>
              <a:t>+ 1100 1110 = –  50</a:t>
            </a:r>
            <a:endParaRPr lang="cs-CZ" dirty="0" smtClean="0"/>
          </a:p>
          <a:p>
            <a:r>
              <a:rPr lang="cs-CZ" dirty="0" smtClean="0"/>
              <a:t>1 0110 1010 = 2</a:t>
            </a:r>
            <a:r>
              <a:rPr lang="cs-CZ" baseline="30000" dirty="0" smtClean="0"/>
              <a:t>8</a:t>
            </a:r>
            <a:r>
              <a:rPr lang="cs-CZ" dirty="0" smtClean="0"/>
              <a:t> + 106, 2</a:t>
            </a:r>
            <a:r>
              <a:rPr lang="cs-CZ" baseline="30000" dirty="0" smtClean="0"/>
              <a:t>8</a:t>
            </a:r>
            <a:r>
              <a:rPr lang="cs-CZ" dirty="0" smtClean="0"/>
              <a:t> není součástí výsledku.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Součet dvou záporných čísel vyjde kladně.</a:t>
            </a:r>
          </a:p>
          <a:p>
            <a:pPr lvl="1"/>
            <a:r>
              <a:rPr lang="cs-CZ" dirty="0" smtClean="0"/>
              <a:t>–150 – 106 = –256 = –2</a:t>
            </a:r>
            <a:r>
              <a:rPr lang="cs-CZ" baseline="30000" dirty="0" smtClean="0"/>
              <a:t>8</a:t>
            </a:r>
            <a:r>
              <a:rPr lang="cs-CZ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33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Rozsah dvojkového doplňku v 8 bitech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/>
          </a:bodyPr>
          <a:lstStyle/>
          <a:p>
            <a:pPr>
              <a:tabLst>
                <a:tab pos="4122738" algn="r"/>
                <a:tab pos="5292725" algn="r"/>
                <a:tab pos="7446963" algn="r"/>
              </a:tabLst>
            </a:pPr>
            <a:r>
              <a:rPr lang="cs-CZ" dirty="0" smtClean="0"/>
              <a:t>Maximální číslo	127 =	2</a:t>
            </a:r>
            <a:r>
              <a:rPr lang="cs-CZ" baseline="30000" dirty="0" smtClean="0"/>
              <a:t>7</a:t>
            </a:r>
            <a:r>
              <a:rPr lang="cs-CZ" dirty="0" smtClean="0"/>
              <a:t> – 1	= 0111 1111</a:t>
            </a:r>
          </a:p>
          <a:p>
            <a:pPr>
              <a:tabLst>
                <a:tab pos="4122738" algn="r"/>
                <a:tab pos="5292725" algn="r"/>
                <a:tab pos="7446963" algn="r"/>
              </a:tabLst>
            </a:pPr>
            <a:r>
              <a:rPr lang="cs-CZ" dirty="0" smtClean="0"/>
              <a:t>1	</a:t>
            </a:r>
            <a:r>
              <a:rPr lang="cs-CZ" dirty="0" err="1" smtClean="0"/>
              <a:t>1</a:t>
            </a:r>
            <a:r>
              <a:rPr lang="cs-CZ" dirty="0" smtClean="0"/>
              <a:t> =	2</a:t>
            </a:r>
            <a:r>
              <a:rPr lang="cs-CZ" baseline="30000" dirty="0" smtClean="0"/>
              <a:t>0</a:t>
            </a:r>
            <a:r>
              <a:rPr lang="cs-CZ" dirty="0" smtClean="0"/>
              <a:t>	= 0000 0001</a:t>
            </a:r>
          </a:p>
          <a:p>
            <a:pPr>
              <a:tabLst>
                <a:tab pos="4122738" algn="r"/>
                <a:tab pos="5292725" algn="r"/>
                <a:tab pos="7446963" algn="r"/>
              </a:tabLst>
            </a:pPr>
            <a:r>
              <a:rPr lang="cs-CZ" dirty="0" smtClean="0"/>
              <a:t>0	</a:t>
            </a:r>
            <a:r>
              <a:rPr lang="cs-CZ" dirty="0" err="1" smtClean="0"/>
              <a:t>0</a:t>
            </a:r>
            <a:r>
              <a:rPr lang="cs-CZ" dirty="0" smtClean="0"/>
              <a:t> =	2</a:t>
            </a:r>
            <a:r>
              <a:rPr lang="cs-CZ" baseline="30000" dirty="0" smtClean="0"/>
              <a:t>0</a:t>
            </a:r>
            <a:r>
              <a:rPr lang="cs-CZ" dirty="0" smtClean="0"/>
              <a:t> – 1	= 0000 </a:t>
            </a:r>
            <a:r>
              <a:rPr lang="cs-CZ" dirty="0" err="1" smtClean="0"/>
              <a:t>0000</a:t>
            </a:r>
            <a:endParaRPr lang="cs-CZ" dirty="0" smtClean="0"/>
          </a:p>
          <a:p>
            <a:pPr>
              <a:tabLst>
                <a:tab pos="4122738" algn="r"/>
                <a:tab pos="5292725" algn="r"/>
                <a:tab pos="7446963" algn="r"/>
              </a:tabLst>
            </a:pPr>
            <a:r>
              <a:rPr lang="cs-CZ" dirty="0" smtClean="0"/>
              <a:t>–1	–1 =	2</a:t>
            </a:r>
            <a:r>
              <a:rPr lang="cs-CZ" baseline="30000" dirty="0" smtClean="0"/>
              <a:t>8</a:t>
            </a:r>
            <a:r>
              <a:rPr lang="cs-CZ" dirty="0" smtClean="0"/>
              <a:t> – 1	= 1111 </a:t>
            </a:r>
            <a:r>
              <a:rPr lang="cs-CZ" dirty="0" err="1" smtClean="0"/>
              <a:t>1111</a:t>
            </a:r>
            <a:endParaRPr lang="cs-CZ" dirty="0" smtClean="0"/>
          </a:p>
          <a:p>
            <a:pPr>
              <a:tabLst>
                <a:tab pos="4122738" algn="r"/>
                <a:tab pos="5292725" algn="r"/>
                <a:tab pos="7446963" algn="r"/>
              </a:tabLst>
            </a:pPr>
            <a:r>
              <a:rPr lang="cs-CZ" dirty="0" smtClean="0"/>
              <a:t>Minimální číslo	 –128 =	2</a:t>
            </a:r>
            <a:r>
              <a:rPr lang="cs-CZ" baseline="30000" dirty="0" smtClean="0"/>
              <a:t>7</a:t>
            </a:r>
            <a:r>
              <a:rPr lang="cs-CZ" dirty="0" smtClean="0"/>
              <a:t>	= 1000 0000</a:t>
            </a:r>
          </a:p>
          <a:p>
            <a:endParaRPr lang="cs-CZ" dirty="0" smtClean="0"/>
          </a:p>
          <a:p>
            <a:r>
              <a:rPr lang="cs-CZ" dirty="0" smtClean="0"/>
              <a:t>Čísla ve více bitech jsou tomu analogická.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33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Co je třeba umět do testu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/>
          </a:bodyPr>
          <a:lstStyle/>
          <a:p>
            <a:r>
              <a:rPr lang="cs-CZ" dirty="0" smtClean="0"/>
              <a:t>Převést konkrétní celé číslo na jeho dvojkový doplněk.</a:t>
            </a:r>
          </a:p>
          <a:p>
            <a:r>
              <a:rPr lang="cs-CZ" dirty="0" smtClean="0"/>
              <a:t>Jaké chyby vznikají při výpočtech s celými čísly?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33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Reálná čísla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Jejich jiný název je </a:t>
            </a:r>
            <a:r>
              <a:rPr lang="cs-CZ" dirty="0" smtClean="0">
                <a:solidFill>
                  <a:srgbClr val="0070C0"/>
                </a:solidFill>
              </a:rPr>
              <a:t>čísla s pohyblivou řádovou čárkou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7030A0"/>
                </a:solidFill>
              </a:rPr>
              <a:t>floating</a:t>
            </a:r>
            <a:r>
              <a:rPr lang="cs-CZ" dirty="0" smtClean="0">
                <a:solidFill>
                  <a:srgbClr val="7030A0"/>
                </a:solidFill>
              </a:rPr>
              <a:t>-point </a:t>
            </a:r>
            <a:r>
              <a:rPr lang="cs-CZ" dirty="0" err="1" smtClean="0">
                <a:solidFill>
                  <a:srgbClr val="7030A0"/>
                </a:solidFill>
              </a:rPr>
              <a:t>numbers</a:t>
            </a:r>
            <a:r>
              <a:rPr lang="cs-CZ" dirty="0" smtClean="0"/>
              <a:t>).</a:t>
            </a:r>
          </a:p>
          <a:p>
            <a:r>
              <a:rPr lang="cs-CZ" dirty="0" smtClean="0"/>
              <a:t>Potřebujeme jediným datovým typem reprezentovat čísla s velkým rozsahem počtu míst před nebo za desetinnou čárkou.</a:t>
            </a:r>
          </a:p>
          <a:p>
            <a:pPr lvl="1"/>
            <a:r>
              <a:rPr lang="cs-CZ" dirty="0" smtClean="0"/>
              <a:t>čísla blížící se nekonečnu, neboli s velkou vzdáleností od nuly na reálné ose</a:t>
            </a:r>
          </a:p>
          <a:p>
            <a:pPr lvl="1"/>
            <a:r>
              <a:rPr lang="cs-CZ" dirty="0" smtClean="0"/>
              <a:t>čísla blížící se nule, neboli s velkým záporným řádem</a:t>
            </a:r>
          </a:p>
          <a:p>
            <a:r>
              <a:rPr lang="cs-CZ" dirty="0" smtClean="0"/>
              <a:t>Datový typ</a:t>
            </a:r>
          </a:p>
          <a:p>
            <a:pPr lvl="1"/>
            <a:r>
              <a:rPr lang="cs-CZ" dirty="0" smtClean="0"/>
              <a:t>Je určitý formát, ve kterém je uložena informace v počítači.</a:t>
            </a:r>
          </a:p>
          <a:p>
            <a:pPr lvl="1"/>
            <a:r>
              <a:rPr lang="cs-CZ" dirty="0" smtClean="0"/>
              <a:t>Určuje</a:t>
            </a:r>
          </a:p>
          <a:p>
            <a:pPr lvl="2"/>
            <a:r>
              <a:rPr lang="cs-CZ" dirty="0" smtClean="0"/>
              <a:t>přípustné hodnoty informace a</a:t>
            </a:r>
          </a:p>
          <a:p>
            <a:pPr lvl="2"/>
            <a:r>
              <a:rPr lang="cs-CZ" dirty="0" smtClean="0"/>
              <a:t>přípustné operace, které se s informací mohou provádět.</a:t>
            </a:r>
          </a:p>
          <a:p>
            <a:pPr lvl="1"/>
            <a:r>
              <a:rPr lang="cs-CZ" dirty="0" smtClean="0"/>
              <a:t>Celá čísla v určitém počtu bitů a s určitým rozsahem (znaménková, neznaménková) jsou určitým datovým typem neboli formátem.</a:t>
            </a:r>
          </a:p>
          <a:p>
            <a:pPr lvl="1"/>
            <a:r>
              <a:rPr lang="cs-CZ" dirty="0" smtClean="0"/>
              <a:t>Reálná čísla mají také své formáty.</a:t>
            </a:r>
          </a:p>
          <a:p>
            <a:pPr lvl="1"/>
            <a:r>
              <a:rPr lang="cs-CZ" dirty="0" smtClean="0"/>
              <a:t>Je záležitostí dohody mezi výrobci technologií neboli standardem.</a:t>
            </a:r>
          </a:p>
          <a:p>
            <a:pPr lvl="1"/>
            <a:r>
              <a:rPr lang="cs-CZ" dirty="0" smtClean="0"/>
              <a:t>Nejrozšířenější standard pro reprezentaci reálných čísel ve výpočetních systémech je </a:t>
            </a:r>
            <a:r>
              <a:rPr lang="cs-CZ" dirty="0" smtClean="0">
                <a:solidFill>
                  <a:srgbClr val="7030A0"/>
                </a:solidFill>
              </a:rPr>
              <a:t>IEEE 754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34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Teoretické základy standardu IEEE 754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Semilogaritmický tvar (vědecká notace) čísla</a:t>
            </a:r>
          </a:p>
          <a:p>
            <a:pPr lvl="1"/>
            <a:r>
              <a:rPr lang="cs-CZ" dirty="0" smtClean="0"/>
              <a:t>Počítače nebo kalkulačky tak zobrazují příliš malá nebo velká čísla.</a:t>
            </a:r>
          </a:p>
          <a:p>
            <a:r>
              <a:rPr lang="cs-CZ" dirty="0" smtClean="0"/>
              <a:t>Zápis čísla se skládá ze</a:t>
            </a:r>
          </a:p>
          <a:p>
            <a:pPr lvl="1"/>
            <a:r>
              <a:rPr lang="cs-CZ" dirty="0" smtClean="0"/>
              <a:t>znaménka,</a:t>
            </a:r>
          </a:p>
          <a:p>
            <a:pPr lvl="1"/>
            <a:r>
              <a:rPr lang="cs-CZ" dirty="0" smtClean="0"/>
              <a:t>mantisy (</a:t>
            </a:r>
            <a:r>
              <a:rPr lang="cs-CZ" dirty="0" err="1" smtClean="0">
                <a:solidFill>
                  <a:srgbClr val="7030A0"/>
                </a:solidFill>
              </a:rPr>
              <a:t>significand</a:t>
            </a:r>
            <a:r>
              <a:rPr lang="cs-CZ" dirty="0" smtClean="0"/>
              <a:t>),</a:t>
            </a:r>
          </a:p>
          <a:p>
            <a:pPr lvl="1"/>
            <a:r>
              <a:rPr lang="cs-CZ" dirty="0" smtClean="0"/>
              <a:t>exponentu a</a:t>
            </a:r>
          </a:p>
          <a:p>
            <a:pPr lvl="1"/>
            <a:r>
              <a:rPr lang="cs-CZ" dirty="0" smtClean="0"/>
              <a:t>základu umocňování.</a:t>
            </a:r>
          </a:p>
          <a:p>
            <a:r>
              <a:rPr lang="cs-CZ" dirty="0" smtClean="0"/>
              <a:t>23,125 = 2,3125 ∙ 10</a:t>
            </a:r>
            <a:r>
              <a:rPr lang="cs-CZ" baseline="30000" dirty="0" smtClean="0"/>
              <a:t>1</a:t>
            </a:r>
            <a:r>
              <a:rPr lang="cs-CZ" dirty="0" smtClean="0"/>
              <a:t> = 2312,5 ∙ 10</a:t>
            </a:r>
            <a:r>
              <a:rPr lang="cs-CZ" baseline="30000" dirty="0" smtClean="0"/>
              <a:t>–2</a:t>
            </a:r>
            <a:r>
              <a:rPr lang="cs-CZ" dirty="0" smtClean="0"/>
              <a:t> = 0,23125 ∙ 10</a:t>
            </a:r>
            <a:r>
              <a:rPr lang="cs-CZ" baseline="30000" dirty="0" smtClean="0"/>
              <a:t>2</a:t>
            </a:r>
            <a:r>
              <a:rPr lang="cs-CZ" dirty="0" smtClean="0"/>
              <a:t> …</a:t>
            </a:r>
          </a:p>
          <a:p>
            <a:pPr lvl="1"/>
            <a:r>
              <a:rPr lang="cs-CZ" dirty="0" smtClean="0"/>
              <a:t>Číslo může být zapsáno mnoha způsoby.</a:t>
            </a:r>
          </a:p>
          <a:p>
            <a:pPr lvl="2"/>
            <a:r>
              <a:rPr lang="cs-CZ" dirty="0" smtClean="0"/>
              <a:t>Může být různé umístění čárky a různý základ exponentu.</a:t>
            </a:r>
          </a:p>
          <a:p>
            <a:pPr lvl="2"/>
            <a:r>
              <a:rPr lang="cs-CZ" dirty="0" smtClean="0"/>
              <a:t>Tyto různé možnosti mohou být standardizovány.</a:t>
            </a:r>
          </a:p>
          <a:p>
            <a:r>
              <a:rPr lang="cs-CZ" dirty="0" smtClean="0"/>
              <a:t>IEEE 754</a:t>
            </a:r>
          </a:p>
          <a:p>
            <a:pPr lvl="1"/>
            <a:r>
              <a:rPr lang="cs-CZ" dirty="0" smtClean="0"/>
              <a:t>Před čárkou je 1 místo.</a:t>
            </a:r>
          </a:p>
          <a:p>
            <a:pPr lvl="2"/>
            <a:r>
              <a:rPr lang="cs-CZ" dirty="0" smtClean="0"/>
              <a:t>normalizace</a:t>
            </a:r>
          </a:p>
          <a:p>
            <a:pPr lvl="1"/>
            <a:r>
              <a:rPr lang="cs-CZ" dirty="0" smtClean="0"/>
              <a:t>Základ exponentu je 2.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34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Mantisa (</a:t>
            </a:r>
            <a:r>
              <a:rPr lang="cs-CZ" dirty="0" err="1" smtClean="0"/>
              <a:t>significand</a:t>
            </a:r>
            <a:r>
              <a:rPr lang="cs-CZ" dirty="0" smtClean="0"/>
              <a:t>) v IEEE 754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Když je základ exponentu 2, tak se mantisa skládá z řetězce nul a jedniček a vždy začíná na 1. Proto se vynechá, aby se ušetřil 1 bit.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leading bit convention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7030A0"/>
                </a:solidFill>
              </a:rPr>
              <a:t>implicit bit convention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7030A0"/>
                </a:solidFill>
              </a:rPr>
              <a:t>hidden bit convention</a:t>
            </a:r>
            <a:endParaRPr lang="cs-CZ" dirty="0" smtClean="0">
              <a:solidFill>
                <a:srgbClr val="7030A0"/>
              </a:solidFill>
            </a:endParaRPr>
          </a:p>
          <a:p>
            <a:r>
              <a:rPr lang="cs-CZ" dirty="0" smtClean="0"/>
              <a:t>Převedeme číslo 3,8125 do binární soustavy:</a:t>
            </a:r>
          </a:p>
          <a:p>
            <a:pPr lvl="1"/>
            <a:r>
              <a:rPr lang="cs-CZ" dirty="0" smtClean="0"/>
              <a:t>Bude se převádět zvlášť část čísla před čárkou a za čárkou.</a:t>
            </a:r>
          </a:p>
          <a:p>
            <a:pPr lvl="1"/>
            <a:r>
              <a:rPr lang="cs-CZ" dirty="0" smtClean="0"/>
              <a:t>3 = 2 ∙ 1 + </a:t>
            </a:r>
            <a:r>
              <a:rPr lang="cs-CZ" dirty="0" err="1" smtClean="0">
                <a:solidFill>
                  <a:srgbClr val="00B0F0"/>
                </a:solidFill>
              </a:rPr>
              <a:t>1</a:t>
            </a:r>
            <a:endParaRPr lang="cs-CZ" dirty="0" smtClean="0">
              <a:solidFill>
                <a:srgbClr val="00B0F0"/>
              </a:solidFill>
            </a:endParaRPr>
          </a:p>
          <a:p>
            <a:pPr lvl="1"/>
            <a:r>
              <a:rPr lang="cs-CZ" dirty="0" smtClean="0"/>
              <a:t>1 = 2 ∙ 0 + </a:t>
            </a:r>
            <a:r>
              <a:rPr lang="cs-CZ" dirty="0" smtClean="0">
                <a:solidFill>
                  <a:srgbClr val="00B0F0"/>
                </a:solidFill>
              </a:rPr>
              <a:t>1</a:t>
            </a:r>
          </a:p>
          <a:p>
            <a:pPr lvl="1"/>
            <a:r>
              <a:rPr lang="cs-CZ" dirty="0" smtClean="0"/>
              <a:t>Před čárkou je </a:t>
            </a:r>
            <a:r>
              <a:rPr lang="cs-CZ" dirty="0" smtClean="0">
                <a:solidFill>
                  <a:srgbClr val="00B0F0"/>
                </a:solidFill>
              </a:rPr>
              <a:t>11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Zlomková část binárního čísla se řídí vzorcem</a:t>
            </a:r>
          </a:p>
          <a:p>
            <a:pPr lvl="2"/>
            <a:r>
              <a:rPr lang="cs-CZ" i="1" dirty="0" smtClean="0"/>
              <a:t>c</a:t>
            </a:r>
            <a:r>
              <a:rPr lang="cs-CZ" dirty="0" smtClean="0"/>
              <a:t> = </a:t>
            </a:r>
            <a:r>
              <a:rPr lang="cs-CZ" i="1" dirty="0" smtClean="0">
                <a:solidFill>
                  <a:srgbClr val="00B0F0"/>
                </a:solidFill>
              </a:rPr>
              <a:t>k</a:t>
            </a:r>
            <a:r>
              <a:rPr lang="cs-CZ" baseline="-25000" dirty="0" smtClean="0">
                <a:solidFill>
                  <a:srgbClr val="00B0F0"/>
                </a:solidFill>
              </a:rPr>
              <a:t>–1</a:t>
            </a:r>
            <a:r>
              <a:rPr lang="cs-CZ" dirty="0" smtClean="0"/>
              <a:t> ∙ 2</a:t>
            </a:r>
            <a:r>
              <a:rPr lang="cs-CZ" baseline="30000" dirty="0" smtClean="0"/>
              <a:t>–1</a:t>
            </a:r>
            <a:r>
              <a:rPr lang="cs-CZ" dirty="0" smtClean="0"/>
              <a:t> + </a:t>
            </a:r>
            <a:r>
              <a:rPr lang="cs-CZ" i="1" dirty="0" smtClean="0">
                <a:solidFill>
                  <a:srgbClr val="00B0F0"/>
                </a:solidFill>
              </a:rPr>
              <a:t>k</a:t>
            </a:r>
            <a:r>
              <a:rPr lang="cs-CZ" baseline="-25000" dirty="0" smtClean="0">
                <a:solidFill>
                  <a:srgbClr val="00B0F0"/>
                </a:solidFill>
              </a:rPr>
              <a:t>–2</a:t>
            </a:r>
            <a:r>
              <a:rPr lang="cs-CZ" dirty="0" smtClean="0"/>
              <a:t> ∙ </a:t>
            </a:r>
            <a:r>
              <a:rPr lang="cs-CZ" dirty="0" err="1" smtClean="0"/>
              <a:t>2</a:t>
            </a:r>
            <a:r>
              <a:rPr lang="cs-CZ" baseline="30000" dirty="0" smtClean="0"/>
              <a:t>–2</a:t>
            </a:r>
            <a:r>
              <a:rPr lang="cs-CZ" dirty="0" smtClean="0"/>
              <a:t> + </a:t>
            </a:r>
            <a:r>
              <a:rPr lang="cs-CZ" i="1" dirty="0" smtClean="0">
                <a:solidFill>
                  <a:srgbClr val="00B0F0"/>
                </a:solidFill>
              </a:rPr>
              <a:t>k</a:t>
            </a:r>
            <a:r>
              <a:rPr lang="cs-CZ" baseline="-25000" dirty="0" smtClean="0">
                <a:solidFill>
                  <a:srgbClr val="00B0F0"/>
                </a:solidFill>
              </a:rPr>
              <a:t>–3</a:t>
            </a:r>
            <a:r>
              <a:rPr lang="cs-CZ" dirty="0" smtClean="0"/>
              <a:t> ∙ 2</a:t>
            </a:r>
            <a:r>
              <a:rPr lang="cs-CZ" baseline="30000" dirty="0" smtClean="0"/>
              <a:t>–3</a:t>
            </a:r>
            <a:r>
              <a:rPr lang="cs-CZ" dirty="0" smtClean="0"/>
              <a:t> + </a:t>
            </a:r>
            <a:r>
              <a:rPr lang="cs-CZ" i="1" dirty="0" smtClean="0">
                <a:solidFill>
                  <a:srgbClr val="00B0F0"/>
                </a:solidFill>
              </a:rPr>
              <a:t>k</a:t>
            </a:r>
            <a:r>
              <a:rPr lang="cs-CZ" baseline="-25000" dirty="0" smtClean="0">
                <a:solidFill>
                  <a:srgbClr val="00B0F0"/>
                </a:solidFill>
              </a:rPr>
              <a:t>–4</a:t>
            </a:r>
            <a:r>
              <a:rPr lang="cs-CZ" dirty="0" smtClean="0"/>
              <a:t> ∙ 2</a:t>
            </a:r>
            <a:r>
              <a:rPr lang="cs-CZ" baseline="30000" dirty="0" smtClean="0"/>
              <a:t>–4</a:t>
            </a:r>
            <a:r>
              <a:rPr lang="cs-CZ" dirty="0" smtClean="0"/>
              <a:t> + ...</a:t>
            </a:r>
          </a:p>
          <a:p>
            <a:pPr lvl="2"/>
            <a:r>
              <a:rPr lang="cs-CZ" sz="2800" i="1" dirty="0" smtClean="0">
                <a:solidFill>
                  <a:srgbClr val="00B0F0"/>
                </a:solidFill>
              </a:rPr>
              <a:t>k</a:t>
            </a:r>
            <a:r>
              <a:rPr lang="cs-CZ" sz="2800" dirty="0" smtClean="0"/>
              <a:t> = {0, 1}</a:t>
            </a:r>
          </a:p>
          <a:p>
            <a:pPr lvl="2"/>
            <a:r>
              <a:rPr lang="cs-CZ" sz="2800" dirty="0" smtClean="0"/>
              <a:t>Násobení číslem 2 způsobí, že před desetinnou čárku se dostane koeficient čísla 2</a:t>
            </a:r>
            <a:r>
              <a:rPr lang="cs-CZ" sz="2800" baseline="30000" dirty="0" smtClean="0"/>
              <a:t>–1</a:t>
            </a:r>
            <a:r>
              <a:rPr lang="cs-CZ" sz="2800" dirty="0" smtClean="0"/>
              <a:t>.</a:t>
            </a:r>
          </a:p>
          <a:p>
            <a:pPr lvl="1">
              <a:tabLst>
                <a:tab pos="1611313" algn="l"/>
              </a:tabLst>
            </a:pPr>
            <a:r>
              <a:rPr lang="cs-CZ" sz="3200" dirty="0" smtClean="0"/>
              <a:t>0,8125	∙ 2 = </a:t>
            </a:r>
            <a:r>
              <a:rPr lang="cs-CZ" sz="3200" dirty="0" smtClean="0">
                <a:solidFill>
                  <a:srgbClr val="00B0F0"/>
                </a:solidFill>
              </a:rPr>
              <a:t>1</a:t>
            </a:r>
            <a:r>
              <a:rPr lang="cs-CZ" sz="3200" dirty="0" smtClean="0"/>
              <a:t>,625</a:t>
            </a:r>
          </a:p>
          <a:p>
            <a:pPr lvl="1">
              <a:tabLst>
                <a:tab pos="1611313" algn="l"/>
              </a:tabLst>
            </a:pPr>
            <a:r>
              <a:rPr lang="cs-CZ" sz="3200" dirty="0" smtClean="0"/>
              <a:t>0,625	∙ 2 = </a:t>
            </a:r>
            <a:r>
              <a:rPr lang="cs-CZ" sz="3200" dirty="0" smtClean="0">
                <a:solidFill>
                  <a:srgbClr val="00B0F0"/>
                </a:solidFill>
              </a:rPr>
              <a:t>1</a:t>
            </a:r>
            <a:r>
              <a:rPr lang="cs-CZ" sz="3200" dirty="0" smtClean="0"/>
              <a:t>,25</a:t>
            </a:r>
          </a:p>
          <a:p>
            <a:pPr lvl="1">
              <a:tabLst>
                <a:tab pos="1611313" algn="l"/>
              </a:tabLst>
            </a:pPr>
            <a:r>
              <a:rPr lang="cs-CZ" sz="3200" dirty="0" smtClean="0"/>
              <a:t>0,25	∙ 2 = </a:t>
            </a:r>
            <a:r>
              <a:rPr lang="cs-CZ" sz="3200" dirty="0" smtClean="0">
                <a:solidFill>
                  <a:srgbClr val="00B0F0"/>
                </a:solidFill>
              </a:rPr>
              <a:t>0</a:t>
            </a:r>
            <a:r>
              <a:rPr lang="cs-CZ" sz="3200" dirty="0" smtClean="0"/>
              <a:t>,5</a:t>
            </a:r>
          </a:p>
          <a:p>
            <a:pPr lvl="1">
              <a:tabLst>
                <a:tab pos="1611313" algn="l"/>
              </a:tabLst>
            </a:pPr>
            <a:r>
              <a:rPr lang="cs-CZ" sz="3200" dirty="0" smtClean="0"/>
              <a:t>0,5	∙ 2 = </a:t>
            </a:r>
            <a:r>
              <a:rPr lang="cs-CZ" sz="3200" dirty="0" smtClean="0">
                <a:solidFill>
                  <a:srgbClr val="00B0F0"/>
                </a:solidFill>
              </a:rPr>
              <a:t>1</a:t>
            </a:r>
          </a:p>
          <a:p>
            <a:pPr lvl="1"/>
            <a:r>
              <a:rPr lang="cs-CZ" sz="3200" dirty="0" smtClean="0"/>
              <a:t>Za čárkou je </a:t>
            </a:r>
            <a:r>
              <a:rPr lang="cs-CZ" sz="3200" dirty="0" smtClean="0">
                <a:solidFill>
                  <a:srgbClr val="00B0F0"/>
                </a:solidFill>
              </a:rPr>
              <a:t>1101</a:t>
            </a:r>
            <a:r>
              <a:rPr lang="cs-CZ" sz="3200" dirty="0" smtClean="0"/>
              <a:t>.</a:t>
            </a:r>
          </a:p>
          <a:p>
            <a:pPr lvl="1"/>
            <a:r>
              <a:rPr lang="cs-CZ" sz="3200" dirty="0" smtClean="0"/>
              <a:t>3,8125 = </a:t>
            </a:r>
            <a:r>
              <a:rPr lang="cs-CZ" sz="3200" dirty="0" smtClean="0">
                <a:solidFill>
                  <a:srgbClr val="00B0F0"/>
                </a:solidFill>
              </a:rPr>
              <a:t>11</a:t>
            </a:r>
            <a:r>
              <a:rPr lang="cs-CZ" sz="3200" dirty="0" smtClean="0"/>
              <a:t>,</a:t>
            </a:r>
            <a:r>
              <a:rPr lang="cs-CZ" sz="3200" dirty="0" smtClean="0">
                <a:solidFill>
                  <a:srgbClr val="00B0F0"/>
                </a:solidFill>
              </a:rPr>
              <a:t>1101</a:t>
            </a:r>
            <a:r>
              <a:rPr lang="cs-CZ" sz="3200" dirty="0" smtClean="0"/>
              <a:t> = 1,</a:t>
            </a:r>
            <a:r>
              <a:rPr lang="cs-CZ" sz="3200" dirty="0" smtClean="0">
                <a:solidFill>
                  <a:srgbClr val="00B050"/>
                </a:solidFill>
              </a:rPr>
              <a:t>11101</a:t>
            </a:r>
            <a:r>
              <a:rPr lang="cs-CZ" sz="3200" dirty="0" smtClean="0"/>
              <a:t> ∙ 2</a:t>
            </a:r>
            <a:r>
              <a:rPr lang="cs-CZ" sz="3200" baseline="30000" dirty="0" smtClean="0">
                <a:solidFill>
                  <a:srgbClr val="00B050"/>
                </a:solidFill>
              </a:rPr>
              <a:t>1</a:t>
            </a:r>
            <a:r>
              <a:rPr lang="cs-CZ" sz="3200" dirty="0" smtClean="0"/>
              <a:t>. Zelené hodnoty se uloží.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34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Znaménko a exponent v IEEE 754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Znaménko je uloženo v prvním bitu čísla.</a:t>
            </a:r>
          </a:p>
          <a:p>
            <a:pPr lvl="1"/>
            <a:r>
              <a:rPr lang="cs-CZ" dirty="0" smtClean="0"/>
              <a:t>1 znamená mínus, 0 znamená plus.</a:t>
            </a:r>
          </a:p>
          <a:p>
            <a:r>
              <a:rPr lang="cs-CZ" dirty="0" smtClean="0"/>
              <a:t>Exponent je celé číslo, které může být kladné nebo záporné.</a:t>
            </a:r>
          </a:p>
          <a:p>
            <a:pPr lvl="1"/>
            <a:r>
              <a:rPr lang="cs-CZ" dirty="0" smtClean="0">
                <a:hlinkClick r:id="rId2"/>
              </a:rPr>
              <a:t>Neukládá se jako dvojkový doplněk, aby šla jednodušeji porovnávat jeho velikost.</a:t>
            </a:r>
            <a:endParaRPr lang="cs-CZ" dirty="0" smtClean="0"/>
          </a:p>
          <a:p>
            <a:pPr lvl="1"/>
            <a:r>
              <a:rPr lang="cs-CZ" dirty="0" smtClean="0"/>
              <a:t>K jeho skutečné hodnotě se připočte kladné celé číslo dané standardem IEEE 754 zvané </a:t>
            </a:r>
            <a:r>
              <a:rPr lang="cs-CZ" dirty="0" smtClean="0">
                <a:solidFill>
                  <a:srgbClr val="0070C0"/>
                </a:solidFill>
              </a:rPr>
              <a:t>posunutí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7030A0"/>
                </a:solidFill>
              </a:rPr>
              <a:t>bias</a:t>
            </a:r>
            <a:r>
              <a:rPr lang="cs-CZ" dirty="0" smtClean="0"/>
              <a:t>) a potom se zakóduje jako kladné celé číslo.</a:t>
            </a:r>
          </a:p>
          <a:p>
            <a:pPr lvl="2"/>
            <a:r>
              <a:rPr lang="cs-CZ" dirty="0" smtClean="0"/>
              <a:t>Exponenty v přípustném rozsahu tak jsou vždy kladné.</a:t>
            </a:r>
          </a:p>
          <a:p>
            <a:pPr lvl="2"/>
            <a:r>
              <a:rPr lang="cs-CZ" dirty="0" smtClean="0"/>
              <a:t>Vyšší exponent je vyšší neznaménkové číslo než nižší exponent.</a:t>
            </a:r>
          </a:p>
          <a:p>
            <a:pPr lvl="1"/>
            <a:r>
              <a:rPr lang="cs-CZ" dirty="0" smtClean="0"/>
              <a:t>Maximální exponent určuje </a:t>
            </a:r>
            <a:r>
              <a:rPr lang="cs-CZ" dirty="0" smtClean="0">
                <a:solidFill>
                  <a:srgbClr val="0070C0"/>
                </a:solidFill>
              </a:rPr>
              <a:t>rozsah</a:t>
            </a:r>
            <a:r>
              <a:rPr lang="cs-CZ" dirty="0" smtClean="0"/>
              <a:t> čísla neboli jeho maximální vzdálenost od nuly.</a:t>
            </a:r>
          </a:p>
          <a:p>
            <a:r>
              <a:rPr lang="cs-CZ" dirty="0" smtClean="0"/>
              <a:t>Komponenty formátu IEEE 754 jsou v pořadí znaménko, exponent, mantisa, což umožňuje porovnávání čísel se stejným znaménkem pomocí obvodů pro celočíselnou aritmetiku.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34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IEEE 754 a aritmetické operace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Jsou výpočetně náročnější a proto by se měly reálné datové typy využívat jen, když jsou opravdu nutné.</a:t>
            </a:r>
          </a:p>
          <a:p>
            <a:r>
              <a:rPr lang="cs-CZ" dirty="0" smtClean="0"/>
              <a:t>Vznikají při nich </a:t>
            </a:r>
            <a:r>
              <a:rPr lang="cs-CZ" dirty="0" smtClean="0">
                <a:solidFill>
                  <a:srgbClr val="0070C0"/>
                </a:solidFill>
              </a:rPr>
              <a:t>zaokrouhlovací chyby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Řádově nejnižší číslice výsledku výpočtu nejsou správné.</a:t>
            </a:r>
          </a:p>
          <a:p>
            <a:pPr lvl="1"/>
            <a:r>
              <a:rPr lang="cs-CZ" dirty="0" smtClean="0"/>
              <a:t>Nemůžeme testovat rovnost reálných čísel.</a:t>
            </a:r>
          </a:p>
          <a:p>
            <a:pPr lvl="2"/>
            <a:r>
              <a:rPr lang="cs-CZ" dirty="0" smtClean="0"/>
              <a:t>Místo </a:t>
            </a:r>
            <a:r>
              <a:rPr lang="cs-CZ" dirty="0" smtClean="0">
                <a:solidFill>
                  <a:srgbClr val="00B0F0"/>
                </a:solidFill>
              </a:rPr>
              <a:t>(</a:t>
            </a:r>
            <a:r>
              <a:rPr lang="cs-CZ" i="1" dirty="0" smtClean="0">
                <a:solidFill>
                  <a:srgbClr val="00B0F0"/>
                </a:solidFill>
              </a:rPr>
              <a:t>a</a:t>
            </a:r>
            <a:r>
              <a:rPr lang="cs-CZ" dirty="0" smtClean="0">
                <a:solidFill>
                  <a:srgbClr val="00B0F0"/>
                </a:solidFill>
              </a:rPr>
              <a:t> = </a:t>
            </a:r>
            <a:r>
              <a:rPr lang="cs-CZ" i="1" dirty="0" smtClean="0">
                <a:solidFill>
                  <a:srgbClr val="00B0F0"/>
                </a:solidFill>
              </a:rPr>
              <a:t>b</a:t>
            </a:r>
            <a:r>
              <a:rPr lang="cs-CZ" dirty="0" smtClean="0">
                <a:solidFill>
                  <a:srgbClr val="00B0F0"/>
                </a:solidFill>
              </a:rPr>
              <a:t>)</a:t>
            </a:r>
            <a:r>
              <a:rPr lang="cs-CZ" dirty="0" smtClean="0"/>
              <a:t> se musí testovat stylem </a:t>
            </a:r>
            <a:r>
              <a:rPr lang="cs-CZ" dirty="0" err="1" smtClean="0">
                <a:solidFill>
                  <a:srgbClr val="00B0F0"/>
                </a:solidFill>
              </a:rPr>
              <a:t>abs</a:t>
            </a:r>
            <a:r>
              <a:rPr lang="cs-CZ" dirty="0" smtClean="0">
                <a:solidFill>
                  <a:srgbClr val="00B0F0"/>
                </a:solidFill>
              </a:rPr>
              <a:t>(</a:t>
            </a:r>
            <a:r>
              <a:rPr lang="cs-CZ" i="1" dirty="0" smtClean="0">
                <a:solidFill>
                  <a:srgbClr val="00B0F0"/>
                </a:solidFill>
              </a:rPr>
              <a:t>a</a:t>
            </a:r>
            <a:r>
              <a:rPr lang="cs-CZ" dirty="0" smtClean="0">
                <a:solidFill>
                  <a:srgbClr val="00B0F0"/>
                </a:solidFill>
              </a:rPr>
              <a:t> – </a:t>
            </a:r>
            <a:r>
              <a:rPr lang="cs-CZ" i="1" dirty="0" smtClean="0">
                <a:solidFill>
                  <a:srgbClr val="00B0F0"/>
                </a:solidFill>
              </a:rPr>
              <a:t>b</a:t>
            </a:r>
            <a:r>
              <a:rPr lang="cs-CZ" dirty="0" smtClean="0">
                <a:solidFill>
                  <a:srgbClr val="00B0F0"/>
                </a:solidFill>
              </a:rPr>
              <a:t>) &lt; 0,00001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Počet bitů vyhrazený pro exponent je konečný, takže může vzniknout i přetečení.</a:t>
            </a:r>
          </a:p>
          <a:p>
            <a:r>
              <a:rPr lang="cs-CZ" dirty="0" smtClean="0"/>
              <a:t>Podtečení znamená, že číslo se blíží nule.</a:t>
            </a:r>
          </a:p>
          <a:p>
            <a:r>
              <a:rPr lang="cs-CZ" dirty="0" smtClean="0"/>
              <a:t>Čísla, která mají v jiné třeba desítkové soustavě konečný počet desetinných míst, nemusí mít konečný počet míst ve dvojkové soustavě.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34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Celá čísla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Jejich jiný název je </a:t>
            </a:r>
            <a:r>
              <a:rPr lang="cs-CZ" dirty="0" smtClean="0">
                <a:solidFill>
                  <a:srgbClr val="0070C0"/>
                </a:solidFill>
              </a:rPr>
              <a:t>čísla s pevnou řádovou čárkou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7030A0"/>
                </a:solidFill>
              </a:rPr>
              <a:t>fixed</a:t>
            </a:r>
            <a:r>
              <a:rPr lang="cs-CZ" dirty="0" smtClean="0">
                <a:solidFill>
                  <a:srgbClr val="7030A0"/>
                </a:solidFill>
              </a:rPr>
              <a:t>-point </a:t>
            </a:r>
            <a:r>
              <a:rPr lang="cs-CZ" dirty="0" err="1" smtClean="0">
                <a:solidFill>
                  <a:srgbClr val="7030A0"/>
                </a:solidFill>
              </a:rPr>
              <a:t>numbers</a:t>
            </a:r>
            <a:r>
              <a:rPr lang="cs-CZ" dirty="0" smtClean="0"/>
              <a:t>).</a:t>
            </a:r>
          </a:p>
          <a:p>
            <a:r>
              <a:rPr lang="cs-CZ" dirty="0" smtClean="0"/>
              <a:t>Mají pevný maximální počet míst před i za desetinnou čárkou.</a:t>
            </a:r>
          </a:p>
          <a:p>
            <a:pPr lvl="1"/>
            <a:r>
              <a:rPr lang="cs-CZ" dirty="0" smtClean="0"/>
              <a:t>Když je tento </a:t>
            </a:r>
            <a:r>
              <a:rPr lang="cs-CZ" dirty="0"/>
              <a:t>maximální počet míst </a:t>
            </a:r>
            <a:r>
              <a:rPr lang="cs-CZ" dirty="0" smtClean="0"/>
              <a:t>dostatečně nízký, je nejvýhodnější čísla v počítači ukládat jako celá čísla.</a:t>
            </a:r>
          </a:p>
          <a:p>
            <a:pPr lvl="1"/>
            <a:r>
              <a:rPr lang="cs-CZ" dirty="0" smtClean="0"/>
              <a:t>Číslo v desítkové soustavě se vynásobí konstantou rovnou 10 na maximální počet desetinných míst.</a:t>
            </a:r>
          </a:p>
          <a:p>
            <a:pPr lvl="1"/>
            <a:r>
              <a:rPr lang="cs-CZ" dirty="0" smtClean="0"/>
              <a:t>Například pro maximálně 4 desetinná místa</a:t>
            </a:r>
          </a:p>
          <a:p>
            <a:pPr lvl="2"/>
            <a:r>
              <a:rPr lang="cs-CZ" dirty="0" smtClean="0"/>
              <a:t>1,23 se uloží jako 12300.</a:t>
            </a:r>
          </a:p>
          <a:p>
            <a:pPr lvl="2"/>
            <a:r>
              <a:rPr lang="cs-CZ" dirty="0" smtClean="0"/>
              <a:t>0,456 se uloží jako 4560.</a:t>
            </a:r>
          </a:p>
          <a:p>
            <a:pPr lvl="2"/>
            <a:r>
              <a:rPr lang="cs-CZ" dirty="0" smtClean="0"/>
              <a:t>Pro zobrazení čísla použijeme konstantu 10</a:t>
            </a:r>
            <a:r>
              <a:rPr lang="cs-CZ" baseline="30000" dirty="0" smtClean="0"/>
              <a:t>4</a:t>
            </a:r>
            <a:r>
              <a:rPr lang="cs-CZ" dirty="0" smtClean="0"/>
              <a:t>.</a:t>
            </a:r>
          </a:p>
          <a:p>
            <a:pPr lvl="3"/>
            <a:r>
              <a:rPr lang="cs-CZ" dirty="0" smtClean="0"/>
              <a:t>Dělíme uložené číslo 10000, tedy</a:t>
            </a:r>
          </a:p>
          <a:p>
            <a:pPr lvl="3"/>
            <a:r>
              <a:rPr lang="cs-CZ" dirty="0" smtClean="0"/>
              <a:t>umístíme desetinnou čárku pevný počet míst od konce uloženého čísla.</a:t>
            </a:r>
          </a:p>
          <a:p>
            <a:r>
              <a:rPr lang="cs-CZ" dirty="0" smtClean="0"/>
              <a:t>Aritmetické operace lze provádět s takto uloženými čísly bez využití informace o maximálním počtu desetinných míst.</a:t>
            </a:r>
          </a:p>
          <a:p>
            <a:pPr lvl="1"/>
            <a:r>
              <a:rPr lang="cs-CZ" dirty="0" smtClean="0"/>
              <a:t>Takže se dál budeme bavit jen o celých číslech.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34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IEEE 754 a zaokrouhlovací chyby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Převedeme číslo 0,1 v desítkové soustavě do dvojkové soustavy:</a:t>
            </a:r>
          </a:p>
          <a:p>
            <a:r>
              <a:rPr lang="cs-CZ" dirty="0" smtClean="0"/>
              <a:t>0,1 ∙ 2 = </a:t>
            </a:r>
            <a:r>
              <a:rPr lang="cs-CZ" dirty="0" smtClean="0">
                <a:solidFill>
                  <a:srgbClr val="00B0F0"/>
                </a:solidFill>
              </a:rPr>
              <a:t>0</a:t>
            </a:r>
            <a:r>
              <a:rPr lang="cs-CZ" dirty="0" smtClean="0"/>
              <a:t>,2</a:t>
            </a:r>
          </a:p>
          <a:p>
            <a:r>
              <a:rPr lang="cs-CZ" dirty="0" smtClean="0"/>
              <a:t>0,2 ∙ </a:t>
            </a:r>
            <a:r>
              <a:rPr lang="cs-CZ" dirty="0" err="1" smtClean="0"/>
              <a:t>2</a:t>
            </a:r>
            <a:r>
              <a:rPr lang="cs-CZ" dirty="0" smtClean="0"/>
              <a:t> = </a:t>
            </a:r>
            <a:r>
              <a:rPr lang="cs-CZ" dirty="0" smtClean="0">
                <a:solidFill>
                  <a:srgbClr val="00B0F0"/>
                </a:solidFill>
              </a:rPr>
              <a:t>0</a:t>
            </a:r>
            <a:r>
              <a:rPr lang="cs-CZ" dirty="0" smtClean="0"/>
              <a:t>,4</a:t>
            </a:r>
          </a:p>
          <a:p>
            <a:r>
              <a:rPr lang="cs-CZ" dirty="0" smtClean="0"/>
              <a:t>0,4 ∙ 2 = </a:t>
            </a:r>
            <a:r>
              <a:rPr lang="cs-CZ" dirty="0" smtClean="0">
                <a:solidFill>
                  <a:srgbClr val="00B0F0"/>
                </a:solidFill>
              </a:rPr>
              <a:t>0</a:t>
            </a:r>
            <a:r>
              <a:rPr lang="cs-CZ" dirty="0" smtClean="0"/>
              <a:t>,8</a:t>
            </a:r>
          </a:p>
          <a:p>
            <a:r>
              <a:rPr lang="cs-CZ" dirty="0" smtClean="0"/>
              <a:t>0,8 ∙ 2 = </a:t>
            </a:r>
            <a:r>
              <a:rPr lang="cs-CZ" dirty="0" smtClean="0">
                <a:solidFill>
                  <a:srgbClr val="00B0F0"/>
                </a:solidFill>
              </a:rPr>
              <a:t>1</a:t>
            </a:r>
            <a:r>
              <a:rPr lang="cs-CZ" dirty="0" smtClean="0"/>
              <a:t>,6</a:t>
            </a:r>
          </a:p>
          <a:p>
            <a:r>
              <a:rPr lang="cs-CZ" dirty="0" smtClean="0"/>
              <a:t>0,6 ∙ 2 = </a:t>
            </a:r>
            <a:r>
              <a:rPr lang="cs-CZ" dirty="0" smtClean="0">
                <a:solidFill>
                  <a:srgbClr val="00B0F0"/>
                </a:solidFill>
              </a:rPr>
              <a:t>1</a:t>
            </a:r>
            <a:r>
              <a:rPr lang="cs-CZ" dirty="0" smtClean="0"/>
              <a:t>,2</a:t>
            </a:r>
          </a:p>
          <a:p>
            <a:r>
              <a:rPr lang="cs-CZ" dirty="0" smtClean="0"/>
              <a:t>0,2 ∙ 2 = </a:t>
            </a:r>
            <a:r>
              <a:rPr lang="cs-CZ" dirty="0" smtClean="0">
                <a:solidFill>
                  <a:srgbClr val="00B0F0"/>
                </a:solidFill>
              </a:rPr>
              <a:t>0</a:t>
            </a:r>
            <a:r>
              <a:rPr lang="cs-CZ" dirty="0" smtClean="0"/>
              <a:t>,4 Odtud se to opakuje.</a:t>
            </a:r>
          </a:p>
          <a:p>
            <a:r>
              <a:rPr lang="cs-CZ" dirty="0" smtClean="0"/>
              <a:t>0,4 ∙ 2 = </a:t>
            </a:r>
            <a:r>
              <a:rPr lang="cs-CZ" dirty="0" smtClean="0">
                <a:solidFill>
                  <a:srgbClr val="00B0F0"/>
                </a:solidFill>
              </a:rPr>
              <a:t>0</a:t>
            </a:r>
            <a:r>
              <a:rPr lang="cs-CZ" dirty="0" smtClean="0"/>
              <a:t>,8</a:t>
            </a:r>
          </a:p>
          <a:p>
            <a:r>
              <a:rPr lang="cs-CZ" dirty="0" smtClean="0"/>
              <a:t>0,1</a:t>
            </a:r>
            <a:r>
              <a:rPr lang="cs-CZ" baseline="-25000" dirty="0" smtClean="0"/>
              <a:t>10</a:t>
            </a:r>
            <a:r>
              <a:rPr lang="cs-CZ" dirty="0" smtClean="0"/>
              <a:t> = 0,</a:t>
            </a:r>
            <a:r>
              <a:rPr lang="cs-CZ" dirty="0" smtClean="0">
                <a:solidFill>
                  <a:srgbClr val="00B0F0"/>
                </a:solidFill>
              </a:rPr>
              <a:t>0 0011 </a:t>
            </a:r>
            <a:r>
              <a:rPr lang="cs-CZ" dirty="0" err="1" smtClean="0">
                <a:solidFill>
                  <a:srgbClr val="00B0F0"/>
                </a:solidFill>
              </a:rPr>
              <a:t>00</a:t>
            </a:r>
            <a:r>
              <a:rPr lang="cs-CZ" dirty="0" err="1" smtClean="0"/>
              <a:t>11</a:t>
            </a:r>
            <a:r>
              <a:rPr lang="cs-CZ" dirty="0" smtClean="0"/>
              <a:t> …</a:t>
            </a:r>
            <a:r>
              <a:rPr lang="cs-CZ" baseline="-25000" dirty="0" smtClean="0"/>
              <a:t>2</a:t>
            </a:r>
          </a:p>
          <a:p>
            <a:r>
              <a:rPr lang="cs-CZ" dirty="0" smtClean="0"/>
              <a:t>Když číslo opakovaně násobíme 2 a ztratí se z něj desetinná část, tak je číslo ve dvojkové soustavě vyjádřitelné bez chyb.</a:t>
            </a:r>
          </a:p>
          <a:p>
            <a:r>
              <a:rPr lang="cs-CZ" dirty="0" smtClean="0"/>
              <a:t>Násobení nebo dělení</a:t>
            </a:r>
          </a:p>
          <a:p>
            <a:pPr lvl="1"/>
            <a:r>
              <a:rPr lang="cs-CZ" dirty="0" smtClean="0"/>
              <a:t>Vynásobí se mantisy a sečtou nebo odečtou se exponenty.</a:t>
            </a:r>
          </a:p>
          <a:p>
            <a:r>
              <a:rPr lang="cs-CZ" dirty="0" smtClean="0"/>
              <a:t>Sčítání a odčítání</a:t>
            </a:r>
          </a:p>
          <a:p>
            <a:pPr lvl="1"/>
            <a:r>
              <a:rPr lang="cs-CZ" dirty="0" smtClean="0"/>
              <a:t>Dochází při něm k větším zaokrouhlovacím chybám než u násobení.</a:t>
            </a:r>
          </a:p>
          <a:p>
            <a:pPr lvl="1"/>
            <a:r>
              <a:rPr lang="cs-CZ" dirty="0" smtClean="0"/>
              <a:t>Číslo s nižším exponentem se musí </a:t>
            </a:r>
            <a:r>
              <a:rPr lang="cs-CZ" dirty="0" err="1" smtClean="0"/>
              <a:t>denormalizovat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1,2345 ∙ 10</a:t>
            </a:r>
            <a:r>
              <a:rPr lang="cs-CZ" baseline="30000" dirty="0" smtClean="0"/>
              <a:t>5</a:t>
            </a:r>
            <a:r>
              <a:rPr lang="cs-CZ" dirty="0" smtClean="0"/>
              <a:t> + 6,78 ∙ 10</a:t>
            </a:r>
            <a:r>
              <a:rPr lang="cs-CZ" baseline="30000" dirty="0" smtClean="0"/>
              <a:t>–2</a:t>
            </a:r>
            <a:r>
              <a:rPr lang="cs-CZ" dirty="0" smtClean="0"/>
              <a:t> =</a:t>
            </a:r>
          </a:p>
          <a:p>
            <a:pPr lvl="1"/>
            <a:r>
              <a:rPr lang="cs-CZ" dirty="0" smtClean="0"/>
              <a:t>= 1,234500000 ∙ 10</a:t>
            </a:r>
            <a:r>
              <a:rPr lang="cs-CZ" baseline="30000" dirty="0" smtClean="0"/>
              <a:t>5</a:t>
            </a:r>
            <a:endParaRPr lang="cs-CZ" dirty="0" smtClean="0"/>
          </a:p>
          <a:p>
            <a:pPr lvl="1"/>
            <a:r>
              <a:rPr lang="cs-CZ" u="sng" dirty="0" smtClean="0"/>
              <a:t>+ 0,000000678 ∙ 10</a:t>
            </a:r>
            <a:r>
              <a:rPr lang="cs-CZ" u="sng" baseline="30000" dirty="0" smtClean="0"/>
              <a:t>5</a:t>
            </a:r>
            <a:endParaRPr lang="cs-CZ" u="sng" dirty="0" smtClean="0"/>
          </a:p>
          <a:p>
            <a:pPr lvl="1"/>
            <a:r>
              <a:rPr lang="cs-CZ" dirty="0" smtClean="0"/>
              <a:t>= 1,234500678 ∙ 10</a:t>
            </a:r>
            <a:r>
              <a:rPr lang="cs-CZ" baseline="30000" dirty="0" smtClean="0"/>
              <a:t>5</a:t>
            </a:r>
            <a:endParaRPr lang="cs-CZ" dirty="0" smtClean="0"/>
          </a:p>
          <a:p>
            <a:pPr lvl="1"/>
            <a:r>
              <a:rPr lang="cs-CZ" dirty="0" smtClean="0"/>
              <a:t>Výsledek se nemusí vejít do mantisy, takže se uříznou řádově nejnižší číslice.</a:t>
            </a:r>
          </a:p>
          <a:p>
            <a:pPr lvl="1"/>
            <a:r>
              <a:rPr lang="cs-CZ" dirty="0" smtClean="0"/>
              <a:t>Může se stát, že číslice řádově nižšího sčítance se uříznou všechny.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34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Rozdíl mezi sousedními hodnotami reálných čísel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4324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 matematice je nekonečně malý.</a:t>
            </a:r>
          </a:p>
          <a:p>
            <a:r>
              <a:rPr lang="cs-CZ" dirty="0" smtClean="0"/>
              <a:t>Formát IEEE 754 má fixní počet bitů pro mantisu.</a:t>
            </a:r>
          </a:p>
          <a:p>
            <a:r>
              <a:rPr lang="cs-CZ" dirty="0" smtClean="0"/>
              <a:t>Máme například mantisu, kam se vejde jen 5 číslic:</a:t>
            </a:r>
          </a:p>
          <a:p>
            <a:pPr lvl="1"/>
            <a:r>
              <a:rPr lang="cs-CZ" dirty="0" smtClean="0"/>
              <a:t>1,2345 ∙ 10</a:t>
            </a:r>
            <a:r>
              <a:rPr lang="cs-CZ" baseline="30000" dirty="0" smtClean="0"/>
              <a:t>5</a:t>
            </a:r>
            <a:r>
              <a:rPr lang="cs-CZ" dirty="0" smtClean="0"/>
              <a:t> má sousední vyšší číslo 1,2346 ∙ 10</a:t>
            </a:r>
            <a:r>
              <a:rPr lang="cs-CZ" baseline="30000" dirty="0" smtClean="0"/>
              <a:t>5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Rozdíl je 0,0001 ∙ 10</a:t>
            </a:r>
            <a:r>
              <a:rPr lang="cs-CZ" baseline="30000" dirty="0" smtClean="0"/>
              <a:t>5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1,2345 ∙ 10</a:t>
            </a:r>
            <a:r>
              <a:rPr lang="cs-CZ" baseline="30000" dirty="0" smtClean="0"/>
              <a:t>–5</a:t>
            </a:r>
            <a:r>
              <a:rPr lang="cs-CZ" dirty="0" smtClean="0"/>
              <a:t> má sousední vyšší číslo 1,2346 ∙ 10</a:t>
            </a:r>
            <a:r>
              <a:rPr lang="cs-CZ" baseline="30000" dirty="0" smtClean="0"/>
              <a:t>–5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Rozdíl je 0,0001 ∙ 10</a:t>
            </a:r>
            <a:r>
              <a:rPr lang="cs-CZ" baseline="30000" dirty="0" smtClean="0"/>
              <a:t>–5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Na rozdíl od celočíselných datových typů je rozdíl mezi sousedními reálnými čísly různý.</a:t>
            </a:r>
          </a:p>
          <a:p>
            <a:pPr lvl="2"/>
            <a:r>
              <a:rPr lang="cs-CZ" dirty="0" smtClean="0"/>
              <a:t>Reálná čísla by se neměla používat jako řídící proměnná cyklu nebo index prvku pole.</a:t>
            </a:r>
          </a:p>
          <a:p>
            <a:r>
              <a:rPr lang="cs-CZ" dirty="0" smtClean="0"/>
              <a:t>Čím větší je počet bitů vyhrazený pro mantisu, tím blíže se může číslo uložené v počítači přiblížit teoretické matematické hodnotě čísla.</a:t>
            </a:r>
          </a:p>
          <a:p>
            <a:pPr lvl="1"/>
            <a:r>
              <a:rPr lang="cs-CZ" dirty="0" smtClean="0"/>
              <a:t>Velikost mantisy určuje </a:t>
            </a:r>
            <a:r>
              <a:rPr lang="cs-CZ" dirty="0" smtClean="0">
                <a:solidFill>
                  <a:srgbClr val="0070C0"/>
                </a:solidFill>
              </a:rPr>
              <a:t>přesnost</a:t>
            </a:r>
            <a:r>
              <a:rPr lang="cs-CZ" dirty="0" smtClean="0"/>
              <a:t> čísla.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34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Co je třeba umět do testu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/>
          </a:bodyPr>
          <a:lstStyle/>
          <a:p>
            <a:r>
              <a:rPr lang="cs-CZ" dirty="0" smtClean="0"/>
              <a:t>Jaké chyby vznikají při výpočtech s reálnými čísly?</a:t>
            </a:r>
          </a:p>
          <a:p>
            <a:r>
              <a:rPr lang="cs-CZ" dirty="0" smtClean="0"/>
              <a:t>Jaká část formátu IEEE 754 určuje</a:t>
            </a:r>
          </a:p>
          <a:p>
            <a:pPr lvl="1"/>
            <a:r>
              <a:rPr lang="cs-CZ" dirty="0" smtClean="0"/>
              <a:t>rozsah čísla a</a:t>
            </a:r>
          </a:p>
          <a:p>
            <a:pPr lvl="1"/>
            <a:r>
              <a:rPr lang="cs-CZ" dirty="0" smtClean="0"/>
              <a:t>přesnost čísla?</a:t>
            </a:r>
          </a:p>
          <a:p>
            <a:r>
              <a:rPr lang="cs-CZ" dirty="0" smtClean="0"/>
              <a:t>Rozpoznat, zda je dané reálné číslo v desítkové soustavě reprezentovatelné v počítači ve formátu IEEE 754 bez ztráty přesnosti.</a:t>
            </a:r>
          </a:p>
          <a:p>
            <a:r>
              <a:rPr lang="cs-CZ" dirty="0" smtClean="0"/>
              <a:t>Jak se liší rozdíl mezi sousedními možnými hodnotami čísla ve formátu IEEE 754 od čísla ve formátu dvojkového doplňku?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33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Znak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7030A0"/>
                </a:solidFill>
              </a:rPr>
              <a:t>character</a:t>
            </a:r>
            <a:r>
              <a:rPr lang="cs-CZ" dirty="0" smtClean="0"/>
              <a:t>) je počítačová reprezentace jednotlivého písmena tak, aby byla možná práce s textem, například vyhledávání.</a:t>
            </a:r>
          </a:p>
          <a:p>
            <a:r>
              <a:rPr lang="cs-CZ" dirty="0" smtClean="0"/>
              <a:t>Abeceda znaků, </a:t>
            </a:r>
            <a:r>
              <a:rPr lang="cs-CZ" dirty="0" smtClean="0">
                <a:solidFill>
                  <a:srgbClr val="0070C0"/>
                </a:solidFill>
              </a:rPr>
              <a:t>znaková sada </a:t>
            </a:r>
            <a:r>
              <a:rPr lang="cs-CZ" dirty="0" smtClean="0"/>
              <a:t>(</a:t>
            </a:r>
            <a:r>
              <a:rPr lang="cs-CZ" dirty="0" err="1" smtClean="0">
                <a:solidFill>
                  <a:srgbClr val="7030A0"/>
                </a:solidFill>
              </a:rPr>
              <a:t>character</a:t>
            </a:r>
            <a:r>
              <a:rPr lang="cs-CZ" dirty="0" smtClean="0">
                <a:solidFill>
                  <a:srgbClr val="7030A0"/>
                </a:solidFill>
              </a:rPr>
              <a:t> set</a:t>
            </a:r>
            <a:r>
              <a:rPr lang="cs-CZ" dirty="0" smtClean="0"/>
              <a:t>), mapuje množinu znaků na </a:t>
            </a:r>
            <a:r>
              <a:rPr lang="cs-CZ" smtClean="0"/>
              <a:t>množinu celých čísel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Čísla jsou kódy znaků.</a:t>
            </a:r>
          </a:p>
          <a:p>
            <a:r>
              <a:rPr lang="cs-CZ" dirty="0" smtClean="0"/>
              <a:t>Stejný znak může být počítačem zobrazen různou velikostí, tvarem, fontem (například tučně, kurzívou…).</a:t>
            </a:r>
          </a:p>
          <a:p>
            <a:r>
              <a:rPr lang="cs-CZ" dirty="0" smtClean="0"/>
              <a:t>Na světě je spousta abeced a spousta mapování znaků na čísla, neboli kódování.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33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hlinkClick r:id="rId2"/>
              </a:rPr>
              <a:t>Kód ASCII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American Standard Code for Information Interchange</a:t>
            </a:r>
          </a:p>
          <a:p>
            <a:r>
              <a:rPr lang="cs-CZ" dirty="0" smtClean="0"/>
              <a:t>Vznikl v 60. letech 20. století.</a:t>
            </a:r>
          </a:p>
          <a:p>
            <a:r>
              <a:rPr lang="cs-CZ" dirty="0" smtClean="0"/>
              <a:t>Byl původně určen pro dálnopis a tiskárny.</a:t>
            </a:r>
          </a:p>
          <a:p>
            <a:pPr lvl="1"/>
            <a:r>
              <a:rPr lang="cs-CZ" dirty="0" smtClean="0"/>
              <a:t>Proto jsou jeho součástí řídící znaky s kódem 0-31.</a:t>
            </a:r>
          </a:p>
          <a:p>
            <a:r>
              <a:rPr lang="cs-CZ" dirty="0" smtClean="0"/>
              <a:t>Je 7 bitový.</a:t>
            </a:r>
          </a:p>
          <a:p>
            <a:pPr lvl="1"/>
            <a:r>
              <a:rPr lang="cs-CZ" dirty="0" smtClean="0"/>
              <a:t>Mapuje 128 znaků.</a:t>
            </a:r>
          </a:p>
          <a:p>
            <a:pPr lvl="2"/>
            <a:r>
              <a:rPr lang="cs-CZ" dirty="0" smtClean="0"/>
              <a:t>interpunkce</a:t>
            </a:r>
          </a:p>
          <a:p>
            <a:pPr lvl="2"/>
            <a:r>
              <a:rPr lang="cs-CZ" dirty="0" smtClean="0"/>
              <a:t>číslice (0-9)</a:t>
            </a:r>
          </a:p>
          <a:p>
            <a:pPr lvl="2"/>
            <a:r>
              <a:rPr lang="cs-CZ" dirty="0" smtClean="0"/>
              <a:t>znaky anglické abecedy</a:t>
            </a:r>
          </a:p>
          <a:p>
            <a:pPr lvl="3"/>
            <a:r>
              <a:rPr lang="cs-CZ" dirty="0" smtClean="0"/>
              <a:t>velké (</a:t>
            </a:r>
            <a:r>
              <a:rPr lang="en-US" dirty="0" smtClean="0">
                <a:solidFill>
                  <a:srgbClr val="7030A0"/>
                </a:solidFill>
              </a:rPr>
              <a:t>uppercase letters</a:t>
            </a:r>
            <a:r>
              <a:rPr lang="cs-CZ" dirty="0" smtClean="0"/>
              <a:t>)</a:t>
            </a:r>
            <a:r>
              <a:rPr lang="en-US" dirty="0" smtClean="0"/>
              <a:t> A</a:t>
            </a:r>
            <a:r>
              <a:rPr lang="cs-CZ" dirty="0" smtClean="0"/>
              <a:t>-</a:t>
            </a:r>
            <a:r>
              <a:rPr lang="en-US" dirty="0" smtClean="0"/>
              <a:t>Z</a:t>
            </a:r>
            <a:endParaRPr lang="cs-CZ" dirty="0" smtClean="0"/>
          </a:p>
          <a:p>
            <a:pPr lvl="3"/>
            <a:r>
              <a:rPr lang="cs-CZ" dirty="0" smtClean="0"/>
              <a:t>malé (</a:t>
            </a:r>
            <a:r>
              <a:rPr lang="en-US" dirty="0" smtClean="0">
                <a:solidFill>
                  <a:srgbClr val="7030A0"/>
                </a:solidFill>
              </a:rPr>
              <a:t>lowercase letters</a:t>
            </a:r>
            <a:r>
              <a:rPr lang="cs-CZ" dirty="0" smtClean="0"/>
              <a:t>) a-z</a:t>
            </a:r>
          </a:p>
          <a:p>
            <a:r>
              <a:rPr lang="cs-CZ" dirty="0" smtClean="0"/>
              <a:t>Je to nejstarší kód rozšířený v informačních a komunikačních technologiích.</a:t>
            </a:r>
          </a:p>
          <a:p>
            <a:pPr lvl="1"/>
            <a:r>
              <a:rPr lang="cs-CZ" dirty="0" smtClean="0"/>
              <a:t>Omezení se na ASCII zaručí co nejmenší komplikace s kompatibilitou při sdílení dat na různých platformách.</a:t>
            </a:r>
          </a:p>
          <a:p>
            <a:pPr lvl="2"/>
            <a:r>
              <a:rPr lang="cs-CZ" dirty="0" smtClean="0"/>
              <a:t>jména souborů, adresy WWW stránek, adresáře SW projektů…</a:t>
            </a:r>
          </a:p>
          <a:p>
            <a:pPr lvl="2"/>
            <a:r>
              <a:rPr lang="cs-CZ" dirty="0" smtClean="0"/>
              <a:t>Při pojmenovávání souborů je třeba myslet i na pravidla operačních systémů.</a:t>
            </a:r>
          </a:p>
          <a:p>
            <a:pPr lvl="3"/>
            <a:r>
              <a:rPr lang="cs-CZ" dirty="0" smtClean="0"/>
              <a:t>Nepoužívat mezeru, otazník, hvězdičku, lomítko, dvojtečku …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33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Národní abecedy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Dle vzoru ASCII vznikaly kódové tabulky národních abeced, které se někdy také nesprávně nazývaly ASCII.</a:t>
            </a:r>
          </a:p>
          <a:p>
            <a:r>
              <a:rPr lang="cs-CZ" dirty="0" smtClean="0"/>
              <a:t>Původně se využívalo jen 7 bitů, takže národní abecedy musely </a:t>
            </a:r>
            <a:r>
              <a:rPr lang="cs-CZ" dirty="0" err="1" smtClean="0"/>
              <a:t>přemapovat</a:t>
            </a:r>
            <a:r>
              <a:rPr lang="cs-CZ" dirty="0" smtClean="0"/>
              <a:t> některé často užívané znaky původního amerického ASCII.</a:t>
            </a:r>
          </a:p>
          <a:p>
            <a:pPr lvl="1"/>
            <a:r>
              <a:rPr lang="cs-CZ" dirty="0" smtClean="0"/>
              <a:t>Vzniklo tak mnoho nekompatibilních kódování.</a:t>
            </a:r>
          </a:p>
          <a:p>
            <a:r>
              <a:rPr lang="cs-CZ" dirty="0" smtClean="0"/>
              <a:t>Kompatibilní řešení je to, kdy původní ASCII zůstane zachováno a přidají se k němu znaky národních abeced.</a:t>
            </a:r>
          </a:p>
          <a:p>
            <a:pPr lvl="1"/>
            <a:r>
              <a:rPr lang="cs-CZ" dirty="0" smtClean="0"/>
              <a:t>Tabulka národní abecedy by měla 8 bitů.</a:t>
            </a:r>
          </a:p>
          <a:p>
            <a:pPr lvl="2"/>
            <a:r>
              <a:rPr lang="cs-CZ" dirty="0" smtClean="0"/>
              <a:t>K původní ASCII tabulce s prvním bitem z 8 rovným nule se přidá dalších 128 kódů pro národní znaky s prvním bitem z 8 rovným jedné.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33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Tvůrci standardů pro kódování znaků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Národní organizace</a:t>
            </a:r>
          </a:p>
          <a:p>
            <a:pPr lvl="1"/>
            <a:r>
              <a:rPr lang="cs-CZ" dirty="0" smtClean="0"/>
              <a:t>například ANSI</a:t>
            </a:r>
          </a:p>
          <a:p>
            <a:r>
              <a:rPr lang="cs-CZ" dirty="0" smtClean="0"/>
              <a:t>Mezinárodní organizace</a:t>
            </a:r>
          </a:p>
          <a:p>
            <a:pPr lvl="1"/>
            <a:r>
              <a:rPr lang="cs-CZ" dirty="0" smtClean="0"/>
              <a:t>například ISO</a:t>
            </a:r>
          </a:p>
          <a:p>
            <a:r>
              <a:rPr lang="cs-CZ" dirty="0" smtClean="0"/>
              <a:t>Soukromé firmy</a:t>
            </a:r>
          </a:p>
          <a:p>
            <a:pPr lvl="1"/>
            <a:r>
              <a:rPr lang="cs-CZ" dirty="0" smtClean="0"/>
              <a:t>například IBM, Microsoft, Apple</a:t>
            </a:r>
          </a:p>
          <a:p>
            <a:pPr lvl="1"/>
            <a:r>
              <a:rPr lang="cs-CZ" dirty="0" err="1" smtClean="0"/>
              <a:t>proprietární</a:t>
            </a:r>
            <a:r>
              <a:rPr lang="cs-CZ" dirty="0" smtClean="0"/>
              <a:t> standardy závislé na platformě (víceméně na určitém operačním systému)</a:t>
            </a:r>
          </a:p>
          <a:p>
            <a:r>
              <a:rPr lang="cs-CZ" dirty="0" smtClean="0"/>
              <a:t>Pro stejnou národní abecedu tak může existovat více nekompatibilních kódování.</a:t>
            </a:r>
          </a:p>
          <a:p>
            <a:pPr lvl="1"/>
            <a:r>
              <a:rPr lang="cs-CZ" dirty="0" smtClean="0"/>
              <a:t>Nekompatibilita se projeví, když mezi sebou komunikují různé systémy pracující s odlišným kódováním.</a:t>
            </a:r>
          </a:p>
          <a:p>
            <a:pPr lvl="2"/>
            <a:r>
              <a:rPr lang="cs-CZ" dirty="0" smtClean="0"/>
              <a:t>Například e-mail je zpracován různými servery a různými klientskými programy.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33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Problémy národních kódování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Moderní software</a:t>
            </a:r>
          </a:p>
          <a:p>
            <a:pPr lvl="1"/>
            <a:r>
              <a:rPr lang="cs-CZ" dirty="0" smtClean="0"/>
              <a:t>Vyrábí se pro mnoho národních prostředí.</a:t>
            </a:r>
          </a:p>
          <a:p>
            <a:pPr lvl="2"/>
            <a:r>
              <a:rPr lang="cs-CZ" dirty="0" smtClean="0"/>
              <a:t>lokalizace</a:t>
            </a:r>
          </a:p>
          <a:p>
            <a:r>
              <a:rPr lang="cs-CZ" dirty="0" smtClean="0"/>
              <a:t>Šíření informace přes Internet</a:t>
            </a:r>
          </a:p>
          <a:p>
            <a:pPr lvl="1"/>
            <a:r>
              <a:rPr lang="cs-CZ" dirty="0" smtClean="0"/>
              <a:t>Když na Internetu začínala služba WWW, byly nutné různé varianty stránek pro různá kódování nebo se požadovaná stránka před jejím zobrazením překódovala nějakým programem.</a:t>
            </a:r>
          </a:p>
          <a:p>
            <a:pPr lvl="1"/>
            <a:r>
              <a:rPr lang="cs-CZ" dirty="0" smtClean="0"/>
              <a:t>V současnosti je kód stránky součástí jejích </a:t>
            </a:r>
            <a:r>
              <a:rPr lang="cs-CZ" dirty="0" err="1" smtClean="0"/>
              <a:t>metadat</a:t>
            </a:r>
            <a:r>
              <a:rPr lang="cs-CZ" dirty="0" smtClean="0"/>
              <a:t> pro internetový prohlížeč.</a:t>
            </a:r>
          </a:p>
          <a:p>
            <a:r>
              <a:rPr lang="cs-CZ" dirty="0" smtClean="0"/>
              <a:t>Elektronické dokumenty odkudkoliv by mělo být možné číst kdekoliv.</a:t>
            </a:r>
          </a:p>
          <a:p>
            <a:pPr lvl="1"/>
            <a:r>
              <a:rPr lang="cs-CZ" dirty="0" smtClean="0"/>
              <a:t>Software pro jejich zobrazení by měl umět všechna kódování.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33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err="1" smtClean="0">
                <a:hlinkClick r:id="rId2"/>
              </a:rPr>
              <a:t>Unicode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Standard pro kódování všech národních abeced v jediné společné tabulce prvně publikován roku 1991</a:t>
            </a:r>
          </a:p>
          <a:p>
            <a:r>
              <a:rPr lang="cs-CZ" dirty="0" smtClean="0"/>
              <a:t>Jeho tvůrce je společnost </a:t>
            </a:r>
            <a:r>
              <a:rPr lang="cs-CZ" dirty="0" err="1" smtClean="0">
                <a:solidFill>
                  <a:srgbClr val="7030A0"/>
                </a:solidFill>
              </a:rPr>
              <a:t>Unicode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err="1" smtClean="0">
                <a:solidFill>
                  <a:srgbClr val="7030A0"/>
                </a:solidFill>
              </a:rPr>
              <a:t>Consortium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smtClean="0"/>
              <a:t>sdružující nejvýznamnější světové firmy z oblasti informačních technologií.</a:t>
            </a:r>
          </a:p>
          <a:p>
            <a:r>
              <a:rPr lang="cs-CZ" dirty="0" smtClean="0"/>
              <a:t>Poskytuje prostor pro více než milión kódů.</a:t>
            </a:r>
          </a:p>
          <a:p>
            <a:r>
              <a:rPr lang="cs-CZ" dirty="0" smtClean="0"/>
              <a:t>Má několik variant.</a:t>
            </a:r>
          </a:p>
          <a:p>
            <a:pPr lvl="1"/>
            <a:r>
              <a:rPr lang="cs-CZ" dirty="0" smtClean="0">
                <a:solidFill>
                  <a:srgbClr val="7030A0"/>
                </a:solidFill>
              </a:rPr>
              <a:t>UTF-8</a:t>
            </a:r>
            <a:r>
              <a:rPr lang="cs-CZ" dirty="0" smtClean="0"/>
              <a:t> má </a:t>
            </a:r>
            <a:r>
              <a:rPr lang="cs-CZ" dirty="0" smtClean="0">
                <a:solidFill>
                  <a:srgbClr val="0070C0"/>
                </a:solidFill>
              </a:rPr>
              <a:t>proměnlivou délku kódu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V současnosti je to nejpoužívanější kódování pro psaní WWW stránek.</a:t>
            </a:r>
          </a:p>
          <a:p>
            <a:pPr lvl="2"/>
            <a:r>
              <a:rPr lang="cs-CZ" dirty="0" smtClean="0"/>
              <a:t>ASCII znaky jsou kódovány pomocí 8 bitů s nulou na začátku.</a:t>
            </a:r>
          </a:p>
          <a:p>
            <a:pPr lvl="3"/>
            <a:r>
              <a:rPr lang="cs-CZ" dirty="0" smtClean="0"/>
              <a:t>zpětná kompatibilita s ASCII</a:t>
            </a:r>
          </a:p>
          <a:p>
            <a:pPr lvl="2"/>
            <a:r>
              <a:rPr lang="cs-CZ" dirty="0" smtClean="0"/>
              <a:t>Ostatní znaky jsou kódovány pomocí 2 až 4 bajtů.</a:t>
            </a:r>
          </a:p>
          <a:p>
            <a:pPr lvl="1"/>
            <a:r>
              <a:rPr lang="cs-CZ" dirty="0" smtClean="0">
                <a:solidFill>
                  <a:srgbClr val="7030A0"/>
                </a:solidFill>
              </a:rPr>
              <a:t>UTF-32</a:t>
            </a:r>
            <a:r>
              <a:rPr lang="cs-CZ" dirty="0" smtClean="0"/>
              <a:t> má </a:t>
            </a:r>
            <a:r>
              <a:rPr lang="cs-CZ" dirty="0" smtClean="0">
                <a:solidFill>
                  <a:srgbClr val="0070C0"/>
                </a:solidFill>
              </a:rPr>
              <a:t>fixní délku kódu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Kóduje každý znak pomocí 4 bajtů.</a:t>
            </a:r>
          </a:p>
          <a:p>
            <a:pPr lvl="2"/>
            <a:r>
              <a:rPr lang="cs-CZ" dirty="0" smtClean="0"/>
              <a:t>Reprezentace znaků není efektivní z hlediska potřebné paměti.</a:t>
            </a:r>
          </a:p>
          <a:p>
            <a:pPr lvl="2"/>
            <a:r>
              <a:rPr lang="cs-CZ" dirty="0" smtClean="0"/>
              <a:t>Znaky jsou </a:t>
            </a:r>
            <a:r>
              <a:rPr lang="cs-CZ" dirty="0" err="1" smtClean="0"/>
              <a:t>indexovatelné</a:t>
            </a:r>
            <a:r>
              <a:rPr lang="cs-CZ" dirty="0" smtClean="0"/>
              <a:t>.</a:t>
            </a:r>
          </a:p>
          <a:p>
            <a:pPr lvl="3"/>
            <a:r>
              <a:rPr lang="cs-CZ" dirty="0" smtClean="0"/>
              <a:t>Díky fixní délce kódu je </a:t>
            </a:r>
            <a:r>
              <a:rPr lang="cs-CZ" i="1" dirty="0" smtClean="0"/>
              <a:t>n</a:t>
            </a:r>
            <a:r>
              <a:rPr lang="cs-CZ" dirty="0" smtClean="0"/>
              <a:t>-</a:t>
            </a:r>
            <a:r>
              <a:rPr lang="cs-CZ" dirty="0" err="1" smtClean="0"/>
              <a:t>tý</a:t>
            </a:r>
            <a:r>
              <a:rPr lang="cs-CZ" dirty="0" smtClean="0"/>
              <a:t> znak přímo přístupný pomocí </a:t>
            </a:r>
            <a:r>
              <a:rPr lang="cs-CZ" i="1" dirty="0" smtClean="0"/>
              <a:t>n</a:t>
            </a:r>
            <a:r>
              <a:rPr lang="cs-CZ" dirty="0" smtClean="0"/>
              <a:t>-</a:t>
            </a:r>
            <a:r>
              <a:rPr lang="cs-CZ" dirty="0" err="1" smtClean="0"/>
              <a:t>tého</a:t>
            </a:r>
            <a:r>
              <a:rPr lang="cs-CZ" dirty="0" smtClean="0"/>
              <a:t> indexu.</a:t>
            </a:r>
          </a:p>
          <a:p>
            <a:pPr lvl="3"/>
            <a:r>
              <a:rPr lang="cs-CZ" dirty="0" smtClean="0"/>
              <a:t>Přístup k </a:t>
            </a:r>
            <a:r>
              <a:rPr lang="cs-CZ" i="1" dirty="0" smtClean="0"/>
              <a:t>n</a:t>
            </a:r>
            <a:r>
              <a:rPr lang="cs-CZ" dirty="0" smtClean="0"/>
              <a:t>-</a:t>
            </a:r>
            <a:r>
              <a:rPr lang="cs-CZ" dirty="0" err="1" smtClean="0"/>
              <a:t>tému</a:t>
            </a:r>
            <a:r>
              <a:rPr lang="cs-CZ" dirty="0" smtClean="0"/>
              <a:t> znaku při kódování s proměnlivou délkou musí být sekvenční, je tudíž výpočetně náročnější.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33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Řetězce znaků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vektory (jednorozměrná pole) znaků reprezentující text</a:t>
            </a:r>
          </a:p>
          <a:p>
            <a:r>
              <a:rPr lang="cs-CZ" dirty="0" smtClean="0"/>
              <a:t>Mají 2 nejčastější způsoby realizace.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řetězce ukončené nulou </a:t>
            </a:r>
            <a:r>
              <a:rPr lang="cs-CZ" dirty="0" smtClean="0"/>
              <a:t>(</a:t>
            </a:r>
            <a:r>
              <a:rPr lang="cs-CZ" dirty="0" err="1" smtClean="0">
                <a:solidFill>
                  <a:srgbClr val="7030A0"/>
                </a:solidFill>
              </a:rPr>
              <a:t>null</a:t>
            </a:r>
            <a:r>
              <a:rPr lang="cs-CZ" dirty="0" smtClean="0">
                <a:solidFill>
                  <a:srgbClr val="7030A0"/>
                </a:solidFill>
              </a:rPr>
              <a:t>-</a:t>
            </a:r>
            <a:r>
              <a:rPr lang="cs-CZ" dirty="0" err="1" smtClean="0">
                <a:solidFill>
                  <a:srgbClr val="7030A0"/>
                </a:solidFill>
              </a:rPr>
              <a:t>terminated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err="1" smtClean="0">
                <a:solidFill>
                  <a:srgbClr val="7030A0"/>
                </a:solidFill>
              </a:rPr>
              <a:t>strings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Mohou být libovolně dlouhé (omezeny jen dostupnou pamětí).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řetězce s předponou určující délku </a:t>
            </a:r>
            <a:r>
              <a:rPr lang="cs-CZ" dirty="0" smtClean="0"/>
              <a:t>(</a:t>
            </a:r>
            <a:r>
              <a:rPr lang="cs-CZ" dirty="0" err="1" smtClean="0">
                <a:solidFill>
                  <a:srgbClr val="7030A0"/>
                </a:solidFill>
              </a:rPr>
              <a:t>length</a:t>
            </a:r>
            <a:r>
              <a:rPr lang="cs-CZ" dirty="0" smtClean="0">
                <a:solidFill>
                  <a:srgbClr val="7030A0"/>
                </a:solidFill>
              </a:rPr>
              <a:t>-</a:t>
            </a:r>
            <a:r>
              <a:rPr lang="cs-CZ" dirty="0" err="1" smtClean="0">
                <a:solidFill>
                  <a:srgbClr val="7030A0"/>
                </a:solidFill>
              </a:rPr>
              <a:t>prefixed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err="1" smtClean="0">
                <a:solidFill>
                  <a:srgbClr val="7030A0"/>
                </a:solidFill>
              </a:rPr>
              <a:t>strings</a:t>
            </a:r>
            <a:r>
              <a:rPr lang="cs-CZ" dirty="0" smtClean="0"/>
              <a:t>).</a:t>
            </a:r>
          </a:p>
          <a:p>
            <a:pPr lvl="2"/>
            <a:r>
              <a:rPr lang="cs-CZ" dirty="0" smtClean="0"/>
              <a:t>Délka je omezená maximálním číslem, které se vejde do fixního počtu bitů určeného pro předponu.</a:t>
            </a:r>
          </a:p>
          <a:p>
            <a:pPr lvl="2"/>
            <a:r>
              <a:rPr lang="cs-CZ" dirty="0" smtClean="0"/>
              <a:t>Řetězec může být binární.</a:t>
            </a:r>
          </a:p>
          <a:p>
            <a:pPr lvl="3"/>
            <a:r>
              <a:rPr lang="cs-CZ" dirty="0" smtClean="0"/>
              <a:t>Binární data mohou kdekoliv obsahovat libovolné hodnoty bajtů.</a:t>
            </a:r>
          </a:p>
          <a:p>
            <a:pPr lvl="3"/>
            <a:r>
              <a:rPr lang="cs-CZ" dirty="0" smtClean="0"/>
              <a:t>Na rozdíl od binárních dat textová data jsou tvořena jen znaky textu. Žádný znak textu nemá kód rovný nule.</a:t>
            </a:r>
          </a:p>
          <a:p>
            <a:pPr lvl="2"/>
            <a:r>
              <a:rPr lang="cs-CZ" dirty="0" smtClean="0"/>
              <a:t>Je-li předpona jiného (zpravidla delšího) datového typu než znak (element textu), je řetězec tvořen jako objekt.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33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Reprezentace kladných celých čísel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Uchovávají se v určitém počtu bajtů.</a:t>
            </a:r>
          </a:p>
          <a:p>
            <a:pPr lvl="1"/>
            <a:r>
              <a:rPr lang="cs-CZ" dirty="0" smtClean="0"/>
              <a:t>1 bajt (byte) má 8 bitů.</a:t>
            </a:r>
          </a:p>
          <a:p>
            <a:r>
              <a:rPr lang="cs-CZ" dirty="0" smtClean="0"/>
              <a:t>Číslo se převede do dvojkové (binární) soustavy a z levé strany se doplní nulami.</a:t>
            </a:r>
          </a:p>
          <a:p>
            <a:pPr lvl="1"/>
            <a:r>
              <a:rPr lang="cs-CZ" dirty="0" smtClean="0"/>
              <a:t>11 v desítkové soustavě je 1011 binárně.</a:t>
            </a:r>
          </a:p>
          <a:p>
            <a:pPr lvl="1"/>
            <a:r>
              <a:rPr lang="cs-CZ" dirty="0" smtClean="0"/>
              <a:t>V 8 bitech se uloží jako 0000 1011.</a:t>
            </a:r>
          </a:p>
          <a:p>
            <a:r>
              <a:rPr lang="cs-CZ" dirty="0" smtClean="0"/>
              <a:t>Převod čísla </a:t>
            </a:r>
            <a:r>
              <a:rPr lang="cs-CZ" i="1" dirty="0" smtClean="0"/>
              <a:t>c</a:t>
            </a:r>
            <a:r>
              <a:rPr lang="cs-CZ" dirty="0" smtClean="0"/>
              <a:t> do binární soustavy</a:t>
            </a:r>
          </a:p>
          <a:p>
            <a:pPr lvl="1"/>
            <a:r>
              <a:rPr lang="cs-CZ" dirty="0" smtClean="0"/>
              <a:t>Využijeme vzorec </a:t>
            </a:r>
            <a:r>
              <a:rPr lang="cs-CZ" i="1" dirty="0" smtClean="0"/>
              <a:t>c</a:t>
            </a:r>
            <a:r>
              <a:rPr lang="cs-CZ" dirty="0" smtClean="0"/>
              <a:t> = 2 ∙ </a:t>
            </a:r>
            <a:r>
              <a:rPr lang="cs-CZ" i="1" dirty="0" smtClean="0"/>
              <a:t>d</a:t>
            </a:r>
            <a:r>
              <a:rPr lang="cs-CZ" dirty="0" smtClean="0"/>
              <a:t> + </a:t>
            </a:r>
            <a:r>
              <a:rPr lang="cs-CZ" i="1" dirty="0" smtClean="0"/>
              <a:t>z</a:t>
            </a:r>
            <a:r>
              <a:rPr lang="cs-CZ" dirty="0" smtClean="0"/>
              <a:t>, kde</a:t>
            </a:r>
          </a:p>
          <a:p>
            <a:pPr lvl="2"/>
            <a:r>
              <a:rPr lang="cs-CZ" i="1" dirty="0" smtClean="0"/>
              <a:t>d</a:t>
            </a:r>
            <a:r>
              <a:rPr lang="cs-CZ" dirty="0" smtClean="0"/>
              <a:t> je výsledek celočíselného dělení (kolikrát se 2 vejde celé do </a:t>
            </a:r>
            <a:r>
              <a:rPr lang="cs-CZ" i="1" dirty="0" smtClean="0"/>
              <a:t>c</a:t>
            </a:r>
            <a:r>
              <a:rPr lang="cs-CZ" dirty="0" smtClean="0"/>
              <a:t>),</a:t>
            </a:r>
          </a:p>
          <a:p>
            <a:pPr lvl="2"/>
            <a:r>
              <a:rPr lang="cs-CZ" i="1" dirty="0" smtClean="0"/>
              <a:t>z</a:t>
            </a:r>
            <a:r>
              <a:rPr lang="cs-CZ" dirty="0" smtClean="0"/>
              <a:t> je zbytek po celočíselném dělení.</a:t>
            </a:r>
          </a:p>
          <a:p>
            <a:pPr lvl="1">
              <a:tabLst>
                <a:tab pos="6099175" algn="r"/>
              </a:tabLst>
            </a:pPr>
            <a:r>
              <a:rPr lang="cs-CZ" dirty="0" smtClean="0"/>
              <a:t>11 = 2 ∙ 5 + </a:t>
            </a:r>
            <a:r>
              <a:rPr lang="cs-CZ" dirty="0" smtClean="0">
                <a:solidFill>
                  <a:srgbClr val="00B0F0"/>
                </a:solidFill>
              </a:rPr>
              <a:t>1</a:t>
            </a:r>
            <a:r>
              <a:rPr lang="cs-CZ" dirty="0" smtClean="0"/>
              <a:t> – binárně	1011 = 10 ∙ 101 + </a:t>
            </a:r>
            <a:r>
              <a:rPr lang="cs-CZ" dirty="0" smtClean="0">
                <a:solidFill>
                  <a:srgbClr val="00B0F0"/>
                </a:solidFill>
              </a:rPr>
              <a:t>1</a:t>
            </a:r>
          </a:p>
          <a:p>
            <a:pPr lvl="1">
              <a:tabLst>
                <a:tab pos="6099175" algn="r"/>
              </a:tabLst>
            </a:pPr>
            <a:r>
              <a:rPr lang="cs-CZ" dirty="0"/>
              <a:t> </a:t>
            </a:r>
            <a:r>
              <a:rPr lang="cs-CZ" dirty="0" smtClean="0"/>
              <a:t> 5 = 2 ∙ 2 + </a:t>
            </a:r>
            <a:r>
              <a:rPr lang="cs-CZ" dirty="0" smtClean="0">
                <a:solidFill>
                  <a:srgbClr val="00B0F0"/>
                </a:solidFill>
              </a:rPr>
              <a:t>1</a:t>
            </a:r>
            <a:r>
              <a:rPr lang="cs-CZ" dirty="0"/>
              <a:t> – </a:t>
            </a:r>
            <a:r>
              <a:rPr lang="cs-CZ" dirty="0" smtClean="0"/>
              <a:t>binárně	101 = 10 ∙   10 + </a:t>
            </a:r>
            <a:r>
              <a:rPr lang="cs-CZ" dirty="0" smtClean="0">
                <a:solidFill>
                  <a:srgbClr val="00B0F0"/>
                </a:solidFill>
              </a:rPr>
              <a:t>1</a:t>
            </a:r>
          </a:p>
          <a:p>
            <a:pPr lvl="1">
              <a:tabLst>
                <a:tab pos="6099175" algn="r"/>
              </a:tabLst>
            </a:pPr>
            <a:r>
              <a:rPr lang="cs-CZ" dirty="0"/>
              <a:t> </a:t>
            </a:r>
            <a:r>
              <a:rPr lang="cs-CZ" dirty="0" smtClean="0"/>
              <a:t> 2 = </a:t>
            </a:r>
            <a:r>
              <a:rPr lang="cs-CZ" dirty="0" err="1" smtClean="0"/>
              <a:t>2</a:t>
            </a:r>
            <a:r>
              <a:rPr lang="cs-CZ" dirty="0" smtClean="0"/>
              <a:t> ∙ 1 + </a:t>
            </a:r>
            <a:r>
              <a:rPr lang="cs-CZ" dirty="0" smtClean="0">
                <a:solidFill>
                  <a:srgbClr val="00B0F0"/>
                </a:solidFill>
              </a:rPr>
              <a:t>0</a:t>
            </a:r>
            <a:r>
              <a:rPr lang="cs-CZ" dirty="0"/>
              <a:t> – </a:t>
            </a:r>
            <a:r>
              <a:rPr lang="cs-CZ" dirty="0" smtClean="0"/>
              <a:t>binárně	10 = </a:t>
            </a:r>
            <a:r>
              <a:rPr lang="cs-CZ" dirty="0" err="1" smtClean="0"/>
              <a:t>10</a:t>
            </a:r>
            <a:r>
              <a:rPr lang="cs-CZ" dirty="0" smtClean="0"/>
              <a:t> ∙     1 + </a:t>
            </a:r>
            <a:r>
              <a:rPr lang="cs-CZ" dirty="0" smtClean="0">
                <a:solidFill>
                  <a:srgbClr val="00B0F0"/>
                </a:solidFill>
              </a:rPr>
              <a:t>0</a:t>
            </a:r>
          </a:p>
          <a:p>
            <a:pPr lvl="1">
              <a:tabLst>
                <a:tab pos="6099175" algn="r"/>
              </a:tabLst>
            </a:pPr>
            <a:r>
              <a:rPr lang="cs-CZ" dirty="0"/>
              <a:t> </a:t>
            </a:r>
            <a:r>
              <a:rPr lang="cs-CZ" dirty="0" smtClean="0"/>
              <a:t> 1 = 2 ∙ 0 + </a:t>
            </a:r>
            <a:r>
              <a:rPr lang="cs-CZ" dirty="0" smtClean="0">
                <a:solidFill>
                  <a:srgbClr val="00B0F0"/>
                </a:solidFill>
              </a:rPr>
              <a:t>1</a:t>
            </a:r>
            <a:r>
              <a:rPr lang="cs-CZ" dirty="0" smtClean="0"/>
              <a:t> – binárně	1 = 10 ∙     0 + </a:t>
            </a:r>
            <a:r>
              <a:rPr lang="cs-CZ" dirty="0" smtClean="0">
                <a:solidFill>
                  <a:srgbClr val="00B0F0"/>
                </a:solidFill>
              </a:rPr>
              <a:t>1</a:t>
            </a:r>
          </a:p>
          <a:p>
            <a:pPr lvl="1"/>
            <a:r>
              <a:rPr lang="cs-CZ" dirty="0" smtClean="0"/>
              <a:t>11</a:t>
            </a:r>
            <a:r>
              <a:rPr lang="cs-CZ" baseline="-25000" dirty="0" smtClean="0"/>
              <a:t>10</a:t>
            </a:r>
            <a:r>
              <a:rPr lang="cs-CZ" dirty="0" smtClean="0"/>
              <a:t> = </a:t>
            </a:r>
            <a:r>
              <a:rPr lang="cs-CZ" dirty="0" smtClean="0">
                <a:solidFill>
                  <a:srgbClr val="00B0F0"/>
                </a:solidFill>
              </a:rPr>
              <a:t>1011</a:t>
            </a:r>
            <a:r>
              <a:rPr lang="cs-CZ" baseline="-25000" dirty="0" smtClean="0"/>
              <a:t>2</a:t>
            </a:r>
            <a:endParaRPr lang="cs-CZ" dirty="0" smtClean="0"/>
          </a:p>
          <a:p>
            <a:r>
              <a:rPr lang="cs-CZ" dirty="0" smtClean="0"/>
              <a:t>Převod zpět: 11</a:t>
            </a:r>
            <a:r>
              <a:rPr lang="cs-CZ" baseline="-25000" dirty="0" smtClean="0"/>
              <a:t>10</a:t>
            </a:r>
            <a:r>
              <a:rPr lang="cs-CZ" dirty="0" smtClean="0"/>
              <a:t> = </a:t>
            </a:r>
            <a:r>
              <a:rPr lang="cs-CZ" dirty="0" smtClean="0">
                <a:solidFill>
                  <a:srgbClr val="00B0F0"/>
                </a:solidFill>
              </a:rPr>
              <a:t>1</a:t>
            </a:r>
            <a:r>
              <a:rPr lang="cs-CZ" dirty="0" smtClean="0"/>
              <a:t>∙2</a:t>
            </a:r>
            <a:r>
              <a:rPr lang="cs-CZ" baseline="30000" dirty="0" smtClean="0"/>
              <a:t>3</a:t>
            </a:r>
            <a:r>
              <a:rPr lang="cs-CZ" dirty="0" smtClean="0"/>
              <a:t> + </a:t>
            </a:r>
            <a:r>
              <a:rPr lang="cs-CZ" dirty="0" smtClean="0">
                <a:solidFill>
                  <a:srgbClr val="00B0F0"/>
                </a:solidFill>
              </a:rPr>
              <a:t>0</a:t>
            </a:r>
            <a:r>
              <a:rPr lang="cs-CZ" dirty="0" smtClean="0"/>
              <a:t>∙2</a:t>
            </a:r>
            <a:r>
              <a:rPr lang="cs-CZ" baseline="30000" dirty="0" smtClean="0"/>
              <a:t>2</a:t>
            </a:r>
            <a:r>
              <a:rPr lang="cs-CZ" dirty="0" smtClean="0"/>
              <a:t> + </a:t>
            </a:r>
            <a:r>
              <a:rPr lang="cs-CZ" dirty="0" smtClean="0">
                <a:solidFill>
                  <a:srgbClr val="00B0F0"/>
                </a:solidFill>
              </a:rPr>
              <a:t>1</a:t>
            </a:r>
            <a:r>
              <a:rPr lang="cs-CZ" dirty="0" smtClean="0"/>
              <a:t>∙2</a:t>
            </a:r>
            <a:r>
              <a:rPr lang="cs-CZ" baseline="30000" dirty="0" smtClean="0"/>
              <a:t>1</a:t>
            </a:r>
            <a:r>
              <a:rPr lang="cs-CZ" dirty="0" smtClean="0"/>
              <a:t> + </a:t>
            </a:r>
            <a:r>
              <a:rPr lang="cs-CZ" dirty="0" smtClean="0">
                <a:solidFill>
                  <a:srgbClr val="00B0F0"/>
                </a:solidFill>
              </a:rPr>
              <a:t>1</a:t>
            </a:r>
            <a:r>
              <a:rPr lang="cs-CZ" dirty="0" smtClean="0"/>
              <a:t>∙2</a:t>
            </a:r>
            <a:r>
              <a:rPr lang="cs-CZ" baseline="30000" dirty="0" smtClean="0"/>
              <a:t>0</a:t>
            </a:r>
            <a:r>
              <a:rPr lang="cs-CZ" dirty="0" smtClean="0"/>
              <a:t> = 8+2+1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8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Co je třeba umět do testu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/>
          </a:bodyPr>
          <a:lstStyle/>
          <a:p>
            <a:r>
              <a:rPr lang="cs-CZ" dirty="0" smtClean="0"/>
              <a:t>Jaké problémy jsou spojeny s používáním různých kódovacích tabulek pro různé abecedy národních znaků?</a:t>
            </a:r>
          </a:p>
          <a:p>
            <a:pPr lvl="1"/>
            <a:r>
              <a:rPr lang="cs-CZ" dirty="0" smtClean="0"/>
              <a:t>Jak jsou tyto problémy v současnosti řešeny?</a:t>
            </a:r>
          </a:p>
          <a:p>
            <a:r>
              <a:rPr lang="cs-CZ" dirty="0" smtClean="0"/>
              <a:t>Jaké kódování má variabilní délku kódu?</a:t>
            </a:r>
          </a:p>
          <a:p>
            <a:r>
              <a:rPr lang="cs-CZ" dirty="0" smtClean="0"/>
              <a:t>Jak jsou v počítači reprezentovány řetězce?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33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Sčítání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/>
          </a:bodyPr>
          <a:lstStyle/>
          <a:p>
            <a:r>
              <a:rPr lang="cs-CZ" dirty="0" smtClean="0"/>
              <a:t>Procesor má pro jeho provedení obvod.</a:t>
            </a:r>
          </a:p>
          <a:p>
            <a:r>
              <a:rPr lang="cs-CZ" dirty="0" smtClean="0"/>
              <a:t>11 = 0000 1011</a:t>
            </a:r>
          </a:p>
          <a:p>
            <a:r>
              <a:rPr lang="cs-CZ" u="sng" dirty="0" smtClean="0"/>
              <a:t>  7 = 0000 0111</a:t>
            </a:r>
          </a:p>
          <a:p>
            <a:r>
              <a:rPr lang="cs-CZ" dirty="0" smtClean="0"/>
              <a:t>18 = 0001 0010</a:t>
            </a:r>
          </a:p>
          <a:p>
            <a:endParaRPr lang="cs-CZ" dirty="0" smtClean="0"/>
          </a:p>
          <a:p>
            <a:r>
              <a:rPr lang="cs-CZ" dirty="0" smtClean="0"/>
              <a:t>11 = 0000 1011</a:t>
            </a:r>
          </a:p>
          <a:p>
            <a:r>
              <a:rPr lang="cs-CZ" u="sng" dirty="0" smtClean="0"/>
              <a:t>24 = 0001 1000</a:t>
            </a:r>
          </a:p>
          <a:p>
            <a:r>
              <a:rPr lang="cs-CZ" dirty="0" smtClean="0"/>
              <a:t>35 = 0010 0011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583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Odčítání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Má v matematice jiný algoritmus než sčítání.</a:t>
            </a:r>
          </a:p>
          <a:p>
            <a:pPr>
              <a:tabLst>
                <a:tab pos="2601913" algn="r"/>
              </a:tabLst>
            </a:pPr>
            <a:r>
              <a:rPr lang="cs-CZ" dirty="0" smtClean="0"/>
              <a:t>11 =	0000 1011</a:t>
            </a:r>
          </a:p>
          <a:p>
            <a:pPr>
              <a:tabLst>
                <a:tab pos="2601913" algn="r"/>
              </a:tabLst>
            </a:pPr>
            <a:r>
              <a:rPr lang="cs-CZ" u="sng" dirty="0" smtClean="0"/>
              <a:t>–7 =	– </a:t>
            </a:r>
            <a:r>
              <a:rPr lang="cs-CZ" u="sng" dirty="0"/>
              <a:t>0000 </a:t>
            </a:r>
            <a:r>
              <a:rPr lang="cs-CZ" u="sng" dirty="0" smtClean="0"/>
              <a:t>0111</a:t>
            </a:r>
          </a:p>
          <a:p>
            <a:pPr>
              <a:tabLst>
                <a:tab pos="2601913" algn="r"/>
              </a:tabLst>
            </a:pPr>
            <a:r>
              <a:rPr lang="cs-CZ" dirty="0" smtClean="0"/>
              <a:t>  4 =	0000 0100</a:t>
            </a:r>
          </a:p>
          <a:p>
            <a:r>
              <a:rPr lang="cs-CZ" dirty="0"/>
              <a:t>Procesor by pro odčítání dle algoritmu shodného s matematickým musel mít jiný obvod.</a:t>
            </a:r>
          </a:p>
          <a:p>
            <a:r>
              <a:rPr lang="cs-CZ" dirty="0" smtClean="0"/>
              <a:t>Efektivnější je ale využít i pro odčítání sčítací obvod.</a:t>
            </a:r>
          </a:p>
          <a:p>
            <a:pPr lvl="1"/>
            <a:r>
              <a:rPr lang="cs-CZ" dirty="0" smtClean="0"/>
              <a:t>Je to možné?</a:t>
            </a:r>
          </a:p>
          <a:p>
            <a:pPr lvl="1"/>
            <a:r>
              <a:rPr lang="cs-CZ" dirty="0" smtClean="0"/>
              <a:t>Ano, pokud budeme záporná čísla správně reprezentovat.</a:t>
            </a:r>
          </a:p>
          <a:p>
            <a:r>
              <a:rPr lang="cs-CZ" dirty="0" smtClean="0"/>
              <a:t>Jak má v počítači vypadat záporné číslo?</a:t>
            </a:r>
          </a:p>
          <a:p>
            <a:pPr lvl="1"/>
            <a:r>
              <a:rPr lang="cs-CZ" dirty="0" smtClean="0"/>
              <a:t>Může se od kladného odlišovat tím, že by mělo nejvyšší bit roven 1 místo 0.</a:t>
            </a:r>
          </a:p>
          <a:p>
            <a:pPr lvl="2"/>
            <a:r>
              <a:rPr lang="cs-CZ" dirty="0" smtClean="0"/>
              <a:t>Potom by se ale pro odčítání nemohl použít stejný algoritmus jako pro sčítání.</a:t>
            </a:r>
          </a:p>
          <a:p>
            <a:pPr lvl="1"/>
            <a:r>
              <a:rPr lang="cs-CZ" dirty="0" smtClean="0"/>
              <a:t>Záporná čísla lze reprezentovat tak, aby odčítání A – B bylo v počítači realizováno jako A + (reprezentace záporného B).</a:t>
            </a:r>
          </a:p>
          <a:p>
            <a:pPr lvl="2"/>
            <a:r>
              <a:rPr lang="cs-CZ" dirty="0" smtClean="0"/>
              <a:t>Výsledky budou zase buďto kladná čísla nebo reprezentace záporných čísel.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93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Reprezentace záporných celých čísel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/>
          </a:bodyPr>
          <a:lstStyle/>
          <a:p>
            <a:r>
              <a:rPr lang="cs-CZ" dirty="0" smtClean="0"/>
              <a:t>Nejefektivnější vzhledem k algoritmizaci je takzvaný </a:t>
            </a:r>
            <a:r>
              <a:rPr lang="cs-CZ" dirty="0">
                <a:solidFill>
                  <a:srgbClr val="0070C0"/>
                </a:solidFill>
              </a:rPr>
              <a:t>dvojkový </a:t>
            </a:r>
            <a:r>
              <a:rPr lang="cs-CZ" dirty="0" smtClean="0">
                <a:solidFill>
                  <a:srgbClr val="0070C0"/>
                </a:solidFill>
              </a:rPr>
              <a:t>doplněk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7030A0"/>
                </a:solidFill>
              </a:rPr>
              <a:t>two's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err="1" smtClean="0">
                <a:solidFill>
                  <a:srgbClr val="7030A0"/>
                </a:solidFill>
              </a:rPr>
              <a:t>complement</a:t>
            </a:r>
            <a:r>
              <a:rPr lang="cs-CZ" dirty="0" smtClean="0"/>
              <a:t>).</a:t>
            </a:r>
          </a:p>
          <a:p>
            <a:r>
              <a:rPr lang="cs-CZ" dirty="0" smtClean="0">
                <a:hlinkClick r:id="rId2"/>
              </a:rPr>
              <a:t>Jeho teoretickým základem je modulární aritmetika</a:t>
            </a:r>
            <a:r>
              <a:rPr lang="cs-CZ" dirty="0" smtClean="0"/>
              <a:t>, kde se čísla v řadě periodicky opakují.</a:t>
            </a:r>
          </a:p>
          <a:p>
            <a:r>
              <a:rPr lang="cs-CZ" dirty="0" smtClean="0"/>
              <a:t>V následující řadě se cyklicky opakují poslední 3 bity po 8 hodnotách.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33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2627784" y="1268760"/>
            <a:ext cx="6059016" cy="557124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Souvislá řada binárních čísel</a:t>
            </a:r>
          </a:p>
          <a:p>
            <a:r>
              <a:rPr lang="cs-CZ" dirty="0" smtClean="0"/>
              <a:t>Každému binárnímu číslu přiřadíme dekadickou hodnotu jeho nejnižších 3 míst.</a:t>
            </a:r>
          </a:p>
          <a:p>
            <a:r>
              <a:rPr lang="cs-CZ" dirty="0" smtClean="0"/>
              <a:t>Každému binárnímu číslu přiřadíme záporné číslo, pokud je jeho 3. nejnižší bit roven 1, tak, aby vznikla souvislá řada od nejnižšího čísla (-4) k nejvyššímu číslu (3).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Binární čísla a cyklická řada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972400"/>
              </p:ext>
            </p:extLst>
          </p:nvPr>
        </p:nvGraphicFramePr>
        <p:xfrm>
          <a:off x="395537" y="1268760"/>
          <a:ext cx="720080" cy="519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0000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0111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1001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1010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1011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1100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1101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7617341"/>
              </p:ext>
            </p:extLst>
          </p:nvPr>
        </p:nvGraphicFramePr>
        <p:xfrm>
          <a:off x="1115616" y="1268760"/>
          <a:ext cx="720080" cy="519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1399967"/>
              </p:ext>
            </p:extLst>
          </p:nvPr>
        </p:nvGraphicFramePr>
        <p:xfrm>
          <a:off x="1835696" y="1268760"/>
          <a:ext cx="720080" cy="519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-4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-2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-4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67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27784" y="980728"/>
            <a:ext cx="6059016" cy="585927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Budeme počítat v cyklické aritmetice s 8 možnými hodnotami 0 až 7 nebo -4 až 3.</a:t>
            </a:r>
          </a:p>
          <a:p>
            <a:r>
              <a:rPr lang="cs-CZ" dirty="0" smtClean="0"/>
              <a:t>Bude to tedy aritmetika modulo 2</a:t>
            </a:r>
            <a:r>
              <a:rPr lang="cs-CZ" baseline="30000" dirty="0" smtClean="0"/>
              <a:t>3</a:t>
            </a:r>
            <a:r>
              <a:rPr lang="cs-CZ" dirty="0" smtClean="0"/>
              <a:t>.</a:t>
            </a:r>
          </a:p>
          <a:p>
            <a:r>
              <a:rPr lang="cs-CZ" dirty="0" smtClean="0"/>
              <a:t>Stejný výpočet uvedeme nejdřív v periodické řadě nezáporných čísel a potom v něm nahradíme všechny hodnoty hodnotami na stejném řádku v řadě znaménkových čísel.</a:t>
            </a:r>
          </a:p>
          <a:p>
            <a:r>
              <a:rPr lang="cs-CZ" dirty="0" smtClean="0"/>
              <a:t>2 + 4 = 6</a:t>
            </a:r>
          </a:p>
          <a:p>
            <a:r>
              <a:rPr lang="cs-CZ" dirty="0" smtClean="0"/>
              <a:t>2 – 4 = –2</a:t>
            </a:r>
          </a:p>
          <a:p>
            <a:r>
              <a:rPr lang="cs-CZ" dirty="0" smtClean="0"/>
              <a:t>2 + 7 = 1 (Ne 9, protože to je mimo náš rozsah.)</a:t>
            </a:r>
          </a:p>
          <a:p>
            <a:r>
              <a:rPr lang="cs-CZ" dirty="0" smtClean="0"/>
              <a:t>2 – 1 = 1</a:t>
            </a:r>
          </a:p>
          <a:p>
            <a:r>
              <a:rPr lang="cs-CZ" dirty="0" smtClean="0"/>
              <a:t>6 + 7 = 5 (Ne 13, </a:t>
            </a:r>
            <a:r>
              <a:rPr lang="cs-CZ" dirty="0"/>
              <a:t>protože to je mimo náš rozsah</a:t>
            </a:r>
            <a:r>
              <a:rPr lang="cs-CZ" dirty="0" smtClean="0"/>
              <a:t>.)</a:t>
            </a:r>
          </a:p>
          <a:p>
            <a:r>
              <a:rPr lang="cs-CZ" dirty="0" smtClean="0"/>
              <a:t>–2 – 1 = –3</a:t>
            </a:r>
          </a:p>
          <a:p>
            <a:r>
              <a:rPr lang="cs-CZ" dirty="0" smtClean="0"/>
              <a:t>Pokud byla čísla v rozsahu, tak výsledky byly správné.</a:t>
            </a:r>
          </a:p>
          <a:p>
            <a:r>
              <a:rPr lang="cs-CZ" dirty="0"/>
              <a:t>Máme tedy systém, kde odčítání realizujeme sčítáním</a:t>
            </a:r>
            <a:r>
              <a:rPr lang="cs-CZ" dirty="0" smtClean="0"/>
              <a:t>. V tomto systému se dá i násobit.</a:t>
            </a:r>
          </a:p>
          <a:p>
            <a:r>
              <a:rPr lang="cs-CZ" dirty="0" smtClean="0"/>
              <a:t>Sčítají se nebo násobí binární vyjádření čísel.</a:t>
            </a:r>
          </a:p>
          <a:p>
            <a:r>
              <a:rPr lang="cs-CZ" dirty="0" smtClean="0"/>
              <a:t>Periodicita je vyjádřena ignorováním 1. bitu (neboli 4. nejnižšího bitu).</a:t>
            </a:r>
          </a:p>
          <a:p>
            <a:r>
              <a:rPr lang="cs-CZ" dirty="0" smtClean="0"/>
              <a:t>Zbývá dořešit převod kladného čísla na záporné.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Binární čísla a cyklická řada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972400"/>
              </p:ext>
            </p:extLst>
          </p:nvPr>
        </p:nvGraphicFramePr>
        <p:xfrm>
          <a:off x="395537" y="1268760"/>
          <a:ext cx="720080" cy="519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0000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0111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1001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1010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1011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1100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1101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7617341"/>
              </p:ext>
            </p:extLst>
          </p:nvPr>
        </p:nvGraphicFramePr>
        <p:xfrm>
          <a:off x="1115616" y="1268760"/>
          <a:ext cx="720080" cy="519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1399967"/>
              </p:ext>
            </p:extLst>
          </p:nvPr>
        </p:nvGraphicFramePr>
        <p:xfrm>
          <a:off x="1835696" y="1268760"/>
          <a:ext cx="720080" cy="519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-4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-2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-4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67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DB3E2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DB3E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DB3E2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DB3E2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DB3E2"/>
                                      </p:to>
                                    </p:animClr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DB3E2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DB3E2"/>
                                      </p:to>
                                    </p:animClr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DB3E2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DB3E2"/>
                                      </p:to>
                                    </p:animClr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DB3E2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DB3E2"/>
                                      </p:to>
                                    </p:animClr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DB3E2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bldLvl="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2627784" y="1268760"/>
            <a:ext cx="6059016" cy="557124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U všech bitů kladného čísla změníme (přehodíme) hodnotu a k výsledku přičteme 1.</a:t>
            </a:r>
          </a:p>
          <a:p>
            <a:r>
              <a:rPr lang="cs-CZ" dirty="0" smtClean="0"/>
              <a:t>V následujících příkladech budeme počítat s 3 nejnižšími bity.</a:t>
            </a:r>
          </a:p>
          <a:p>
            <a:r>
              <a:rPr lang="cs-CZ" dirty="0" smtClean="0"/>
              <a:t>5 = 101 → 010 + 1 = 011 = 3.</a:t>
            </a:r>
          </a:p>
          <a:p>
            <a:r>
              <a:rPr lang="cs-CZ" dirty="0" smtClean="0"/>
              <a:t>4 = 100 → 011 + 1 = 100 = –4.</a:t>
            </a:r>
          </a:p>
          <a:p>
            <a:r>
              <a:rPr lang="cs-CZ" dirty="0" smtClean="0"/>
              <a:t>3 </a:t>
            </a:r>
            <a:r>
              <a:rPr lang="cs-CZ" dirty="0"/>
              <a:t>= </a:t>
            </a:r>
            <a:r>
              <a:rPr lang="cs-CZ" dirty="0" smtClean="0"/>
              <a:t>011 </a:t>
            </a:r>
            <a:r>
              <a:rPr lang="cs-CZ" dirty="0"/>
              <a:t>→ </a:t>
            </a:r>
            <a:r>
              <a:rPr lang="cs-CZ" dirty="0" smtClean="0"/>
              <a:t>100 </a:t>
            </a:r>
            <a:r>
              <a:rPr lang="cs-CZ" dirty="0"/>
              <a:t>+ 1 = </a:t>
            </a:r>
            <a:r>
              <a:rPr lang="cs-CZ" dirty="0" smtClean="0"/>
              <a:t>101 </a:t>
            </a:r>
            <a:r>
              <a:rPr lang="cs-CZ" dirty="0"/>
              <a:t>= </a:t>
            </a:r>
            <a:r>
              <a:rPr lang="cs-CZ" dirty="0" smtClean="0"/>
              <a:t>–3.</a:t>
            </a:r>
            <a:endParaRPr lang="cs-CZ" dirty="0"/>
          </a:p>
          <a:p>
            <a:r>
              <a:rPr lang="cs-CZ" dirty="0" smtClean="0"/>
              <a:t>1 </a:t>
            </a:r>
            <a:r>
              <a:rPr lang="cs-CZ" dirty="0"/>
              <a:t>= </a:t>
            </a:r>
            <a:r>
              <a:rPr lang="cs-CZ" dirty="0" smtClean="0"/>
              <a:t>001 </a:t>
            </a:r>
            <a:r>
              <a:rPr lang="cs-CZ" dirty="0"/>
              <a:t>→ </a:t>
            </a:r>
            <a:r>
              <a:rPr lang="cs-CZ" dirty="0" smtClean="0"/>
              <a:t>110 </a:t>
            </a:r>
            <a:r>
              <a:rPr lang="cs-CZ" dirty="0"/>
              <a:t>+ 1 = </a:t>
            </a:r>
            <a:r>
              <a:rPr lang="cs-CZ" dirty="0" smtClean="0"/>
              <a:t>111 </a:t>
            </a:r>
            <a:r>
              <a:rPr lang="cs-CZ" dirty="0"/>
              <a:t>= </a:t>
            </a:r>
            <a:r>
              <a:rPr lang="cs-CZ" dirty="0" smtClean="0"/>
              <a:t>–1.</a:t>
            </a:r>
            <a:endParaRPr lang="cs-CZ" dirty="0"/>
          </a:p>
          <a:p>
            <a:r>
              <a:rPr lang="cs-CZ" dirty="0" smtClean="0"/>
              <a:t>0 </a:t>
            </a:r>
            <a:r>
              <a:rPr lang="cs-CZ" dirty="0"/>
              <a:t>= </a:t>
            </a:r>
            <a:r>
              <a:rPr lang="cs-CZ" dirty="0" smtClean="0"/>
              <a:t>000 </a:t>
            </a:r>
            <a:r>
              <a:rPr lang="cs-CZ" dirty="0"/>
              <a:t>→ </a:t>
            </a:r>
            <a:r>
              <a:rPr lang="cs-CZ" dirty="0" smtClean="0"/>
              <a:t>111 </a:t>
            </a:r>
            <a:r>
              <a:rPr lang="cs-CZ" dirty="0"/>
              <a:t>+ 1 = </a:t>
            </a:r>
            <a:r>
              <a:rPr lang="cs-CZ" dirty="0" smtClean="0"/>
              <a:t>000 </a:t>
            </a:r>
            <a:r>
              <a:rPr lang="cs-CZ" dirty="0"/>
              <a:t>= </a:t>
            </a:r>
            <a:r>
              <a:rPr lang="cs-CZ" dirty="0" smtClean="0"/>
              <a:t>0.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Převod na dvojkový doplněk čísla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083115"/>
              </p:ext>
            </p:extLst>
          </p:nvPr>
        </p:nvGraphicFramePr>
        <p:xfrm>
          <a:off x="395537" y="1268760"/>
          <a:ext cx="720080" cy="519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0000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0111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1001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1010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1011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1100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1101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5318547"/>
              </p:ext>
            </p:extLst>
          </p:nvPr>
        </p:nvGraphicFramePr>
        <p:xfrm>
          <a:off x="1115616" y="1268760"/>
          <a:ext cx="720080" cy="519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9300266"/>
              </p:ext>
            </p:extLst>
          </p:nvPr>
        </p:nvGraphicFramePr>
        <p:xfrm>
          <a:off x="1835696" y="1268760"/>
          <a:ext cx="720080" cy="519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-4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-2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-4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0999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6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6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6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6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5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2714</TotalTime>
  <Words>2926</Words>
  <Application>Microsoft Office PowerPoint</Application>
  <PresentationFormat>Předvádění na obrazovce (4:3)</PresentationFormat>
  <Paragraphs>486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sady Office</vt:lpstr>
      <vt:lpstr>Čísla v počítači</vt:lpstr>
      <vt:lpstr>Celá čísla</vt:lpstr>
      <vt:lpstr>Reprezentace kladných celých čísel</vt:lpstr>
      <vt:lpstr>Sčítání</vt:lpstr>
      <vt:lpstr>Odčítání</vt:lpstr>
      <vt:lpstr>Reprezentace záporných celých čísel</vt:lpstr>
      <vt:lpstr>Binární čísla a cyklická řada</vt:lpstr>
      <vt:lpstr>Binární čísla a cyklická řada</vt:lpstr>
      <vt:lpstr>Převod na dvojkový doplněk čísla</vt:lpstr>
      <vt:lpstr>Dvojkový doplněk v počítači</vt:lpstr>
      <vt:lpstr>Výpočty s dvojkovým doplňkem</vt:lpstr>
      <vt:lpstr>Detekce chyb při výpočtech</vt:lpstr>
      <vt:lpstr>Rozsah dvojkového doplňku v 8 bitech</vt:lpstr>
      <vt:lpstr>Co je třeba umět do testu</vt:lpstr>
      <vt:lpstr>Reálná čísla</vt:lpstr>
      <vt:lpstr>Teoretické základy standardu IEEE 754</vt:lpstr>
      <vt:lpstr>Mantisa (significand) v IEEE 754</vt:lpstr>
      <vt:lpstr>Znaménko a exponent v IEEE 754</vt:lpstr>
      <vt:lpstr>IEEE 754 a aritmetické operace</vt:lpstr>
      <vt:lpstr>IEEE 754 a zaokrouhlovací chyby</vt:lpstr>
      <vt:lpstr>Rozdíl mezi sousedními hodnotami reálných čísel</vt:lpstr>
      <vt:lpstr>Co je třeba umět do testu</vt:lpstr>
      <vt:lpstr>Znaky</vt:lpstr>
      <vt:lpstr>Kód ASCII</vt:lpstr>
      <vt:lpstr>Národní abecedy</vt:lpstr>
      <vt:lpstr>Tvůrci standardů pro kódování znaků</vt:lpstr>
      <vt:lpstr>Problémy národních kódování</vt:lpstr>
      <vt:lpstr>Unicode</vt:lpstr>
      <vt:lpstr>Řetězce znaků</vt:lpstr>
      <vt:lpstr>Co je třeba umět do testu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Čísla v počítači</dc:title>
  <dc:creator>Dana</dc:creator>
  <cp:lastModifiedBy>Dana Nejedlová</cp:lastModifiedBy>
  <cp:revision>250</cp:revision>
  <dcterms:created xsi:type="dcterms:W3CDTF">2014-10-02T11:04:34Z</dcterms:created>
  <dcterms:modified xsi:type="dcterms:W3CDTF">2023-09-19T10:30:20Z</dcterms:modified>
</cp:coreProperties>
</file>