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3" r:id="rId17"/>
    <p:sldId id="274" r:id="rId18"/>
    <p:sldId id="287" r:id="rId19"/>
    <p:sldId id="276" r:id="rId20"/>
    <p:sldId id="278" r:id="rId21"/>
    <p:sldId id="277" r:id="rId22"/>
    <p:sldId id="279" r:id="rId23"/>
    <p:sldId id="280" r:id="rId24"/>
    <p:sldId id="281" r:id="rId25"/>
    <p:sldId id="283" r:id="rId26"/>
    <p:sldId id="284" r:id="rId27"/>
    <p:sldId id="282" r:id="rId28"/>
    <p:sldId id="285" r:id="rId29"/>
    <p:sldId id="286" r:id="rId30"/>
    <p:sldId id="288" r:id="rId31"/>
    <p:sldId id="275" r:id="rId3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21E2C1-25D4-4DF9-A572-6A569CDD8FD1}" type="datetimeFigureOut">
              <a:rPr lang="cs-CZ" smtClean="0"/>
              <a:t>19.9.2023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EC7392-80B7-4144-84C7-E0A8A919F4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851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B26D5-F1E8-403E-A109-B671B76F3126}" type="datetime1">
              <a:rPr lang="cs-CZ" smtClean="0"/>
              <a:t>19.9.2023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3B557-ACE5-4E3B-9294-AA396C230A89}" type="datetime1">
              <a:rPr lang="cs-CZ" smtClean="0"/>
              <a:t>19.9.2023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EDAEF-F58B-4E1C-A88A-A8DCF8248FCC}" type="datetime1">
              <a:rPr lang="cs-CZ" smtClean="0"/>
              <a:t>19.9.2023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3CF38-4F7A-4178-8E26-3FA1813B5410}" type="datetime1">
              <a:rPr lang="cs-CZ" smtClean="0"/>
              <a:t>19.9.2023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B31A1-3588-4BF4-875D-A5F96852C8D8}" type="datetime1">
              <a:rPr lang="cs-CZ" smtClean="0"/>
              <a:t>19.9.2023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69234-7A38-4D65-A8E6-B46B1338461E}" type="datetime1">
              <a:rPr lang="cs-CZ" smtClean="0"/>
              <a:t>19.9.2023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DC4FD-A7F9-4A18-8154-C329FC439FC1}" type="datetime1">
              <a:rPr lang="cs-CZ" smtClean="0"/>
              <a:t>19.9.2023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96268-A589-45C4-A656-9A61ADB41354}" type="datetime1">
              <a:rPr lang="cs-CZ" smtClean="0"/>
              <a:t>19.9.2023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C020F-53B7-4DA8-B5BA-2D4067C805C8}" type="datetime1">
              <a:rPr lang="cs-CZ" smtClean="0"/>
              <a:t>19.9.2023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A7299-B2C6-4A63-982A-E9C26EACC17A}" type="datetime1">
              <a:rPr lang="cs-CZ" smtClean="0"/>
              <a:t>19.9.2023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BFC9-0779-4AAC-8D35-D82396357EA2}" type="datetime1">
              <a:rPr lang="cs-CZ" smtClean="0"/>
              <a:t>19.9.2023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FEF4D-1EC6-4C36-A0A5-74C4AE02D7A9}" type="datetime1">
              <a:rPr lang="cs-CZ" smtClean="0"/>
              <a:t>19.9.2023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Adaptive_algorithm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hyperlink" Target="http://algs4.cs.princeton.edu/66intractability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PSPACE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Oracle_machine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5.xml"/><Relationship Id="rId2" Type="http://schemas.openxmlformats.org/officeDocument/2006/relationships/hyperlink" Target="http://en.wikipedia.org/wiki/Computational_complexity_theory" TargetMode="External"/><Relationship Id="rId1" Type="http://schemas.openxmlformats.org/officeDocument/2006/relationships/slideLayout" Target="../slideLayouts/slideLayout2.xml"/><Relationship Id="rId4" Type="http://schemas.openxmlformats.org/officeDocument/2006/relationships/slide" Target="slide29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NP_(complexity)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Certificate_(complexity)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Integer_factorization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://efis.tul.cz/~dana.nejedlova/multiedu/Prednask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Algoritmy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Dana </a:t>
            </a:r>
            <a:r>
              <a:rPr lang="cs-CZ" dirty="0"/>
              <a:t>Nejedlová</a:t>
            </a:r>
          </a:p>
          <a:p>
            <a:r>
              <a:rPr lang="cs-CZ" dirty="0"/>
              <a:t>Katedra informatiky EF </a:t>
            </a:r>
            <a:r>
              <a:rPr lang="cs-CZ" dirty="0" smtClean="0"/>
              <a:t>TUL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6945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rgbClr val="0070C0"/>
                </a:solidFill>
              </a:rPr>
              <a:t>Řazení přímým </a:t>
            </a:r>
            <a:r>
              <a:rPr lang="cs-CZ" dirty="0" smtClean="0">
                <a:solidFill>
                  <a:srgbClr val="0070C0"/>
                </a:solidFill>
              </a:rPr>
              <a:t>výběrem</a:t>
            </a:r>
            <a:r>
              <a:rPr lang="cs-CZ" dirty="0"/>
              <a:t/>
            </a:r>
            <a:br>
              <a:rPr lang="cs-CZ" dirty="0"/>
            </a:br>
            <a:r>
              <a:rPr lang="cs-CZ" dirty="0" err="1" smtClean="0">
                <a:solidFill>
                  <a:srgbClr val="7030A0"/>
                </a:solidFill>
              </a:rPr>
              <a:t>Selection</a:t>
            </a:r>
            <a:r>
              <a:rPr lang="cs-CZ" dirty="0" smtClean="0">
                <a:solidFill>
                  <a:srgbClr val="7030A0"/>
                </a:solidFill>
              </a:rPr>
              <a:t> Sort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517232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V cyklu </a:t>
            </a:r>
            <a:r>
              <a:rPr lang="cs-CZ" dirty="0"/>
              <a:t>s (</a:t>
            </a:r>
            <a:r>
              <a:rPr lang="cs-CZ" i="1" dirty="0">
                <a:solidFill>
                  <a:srgbClr val="00B0F0"/>
                </a:solidFill>
              </a:rPr>
              <a:t>n</a:t>
            </a:r>
            <a:r>
              <a:rPr lang="cs-CZ" dirty="0"/>
              <a:t> – 1) </a:t>
            </a:r>
            <a:r>
              <a:rPr lang="cs-CZ" dirty="0" smtClean="0"/>
              <a:t>iteracemi:</a:t>
            </a:r>
            <a:endParaRPr lang="cs-CZ" dirty="0"/>
          </a:p>
          <a:p>
            <a:pPr lvl="1"/>
            <a:r>
              <a:rPr lang="cs-CZ" dirty="0" smtClean="0"/>
              <a:t>Nalezneme </a:t>
            </a:r>
            <a:r>
              <a:rPr lang="cs-CZ" dirty="0"/>
              <a:t>největší položku seznamu a vyměníme ji s položkou na jeho konci.</a:t>
            </a:r>
          </a:p>
          <a:p>
            <a:pPr lvl="1"/>
            <a:r>
              <a:rPr lang="cs-CZ" dirty="0"/>
              <a:t>Seznam zkrátíme o poslední </a:t>
            </a:r>
            <a:r>
              <a:rPr lang="cs-CZ" dirty="0" smtClean="0"/>
              <a:t>položku.</a:t>
            </a:r>
            <a:endParaRPr lang="cs-CZ" dirty="0"/>
          </a:p>
          <a:p>
            <a:r>
              <a:rPr lang="cs-CZ" dirty="0" smtClean="0"/>
              <a:t>Výhody</a:t>
            </a:r>
            <a:endParaRPr lang="cs-CZ" dirty="0"/>
          </a:p>
          <a:p>
            <a:pPr lvl="1"/>
            <a:r>
              <a:rPr lang="cs-CZ" dirty="0"/>
              <a:t>Počet zápisů do paměti (výměna položek) je řádu </a:t>
            </a:r>
            <a:r>
              <a:rPr lang="cs-CZ" i="1" dirty="0">
                <a:solidFill>
                  <a:srgbClr val="00B0F0"/>
                </a:solidFill>
              </a:rPr>
              <a:t>n</a:t>
            </a:r>
            <a:r>
              <a:rPr lang="cs-CZ" dirty="0" smtClean="0"/>
              <a:t>.</a:t>
            </a:r>
          </a:p>
          <a:p>
            <a:r>
              <a:rPr lang="cs-CZ" dirty="0" smtClean="0"/>
              <a:t>Nevýhody</a:t>
            </a:r>
          </a:p>
          <a:p>
            <a:pPr lvl="1"/>
            <a:r>
              <a:rPr lang="cs-CZ" dirty="0" smtClean="0"/>
              <a:t>Počet porovnání dle asymptotické analýzy je řádu </a:t>
            </a:r>
            <a:r>
              <a:rPr lang="cs-CZ" i="1" dirty="0" smtClean="0">
                <a:solidFill>
                  <a:srgbClr val="00B0F0"/>
                </a:solidFill>
              </a:rPr>
              <a:t>n</a:t>
            </a:r>
            <a:r>
              <a:rPr lang="cs-CZ" baseline="30000" dirty="0" smtClean="0"/>
              <a:t>2</a:t>
            </a:r>
            <a:r>
              <a:rPr lang="cs-CZ" dirty="0" smtClean="0"/>
              <a:t>.</a:t>
            </a:r>
          </a:p>
          <a:p>
            <a:pPr lvl="2"/>
            <a:r>
              <a:rPr lang="cs-CZ" dirty="0" smtClean="0"/>
              <a:t>(</a:t>
            </a:r>
            <a:r>
              <a:rPr lang="cs-CZ" i="1" dirty="0" smtClean="0">
                <a:solidFill>
                  <a:srgbClr val="00B0F0"/>
                </a:solidFill>
              </a:rPr>
              <a:t>n</a:t>
            </a:r>
            <a:r>
              <a:rPr lang="cs-CZ" dirty="0" smtClean="0"/>
              <a:t> – 1) krát zkracujeme seznam a přitom v něm pokaždé hledáme největší položku, což má složitost řádu </a:t>
            </a:r>
            <a:r>
              <a:rPr lang="cs-CZ" i="1" dirty="0" smtClean="0">
                <a:solidFill>
                  <a:srgbClr val="00B0F0"/>
                </a:solidFill>
              </a:rPr>
              <a:t>n</a:t>
            </a:r>
            <a:r>
              <a:rPr lang="cs-CZ" dirty="0" smtClean="0"/>
              <a:t>.</a:t>
            </a:r>
          </a:p>
          <a:p>
            <a:pPr lvl="2"/>
            <a:r>
              <a:rPr lang="cs-CZ" dirty="0" smtClean="0"/>
              <a:t>Přesněji</a:t>
            </a:r>
          </a:p>
          <a:p>
            <a:pPr lvl="3"/>
            <a:r>
              <a:rPr lang="cs-CZ" dirty="0" smtClean="0"/>
              <a:t>Seznam je na začátku dlouhý </a:t>
            </a:r>
            <a:r>
              <a:rPr lang="cs-CZ" i="1" dirty="0" smtClean="0">
                <a:solidFill>
                  <a:srgbClr val="00B0F0"/>
                </a:solidFill>
              </a:rPr>
              <a:t>n</a:t>
            </a:r>
            <a:r>
              <a:rPr lang="cs-CZ" dirty="0" smtClean="0"/>
              <a:t> a na konci 1, tedy v průměru </a:t>
            </a:r>
            <a:r>
              <a:rPr lang="cs-CZ" i="1" dirty="0" smtClean="0">
                <a:solidFill>
                  <a:srgbClr val="00B0F0"/>
                </a:solidFill>
              </a:rPr>
              <a:t>n</a:t>
            </a:r>
            <a:r>
              <a:rPr lang="cs-CZ" dirty="0" smtClean="0"/>
              <a:t> / 2.</a:t>
            </a:r>
          </a:p>
          <a:p>
            <a:pPr lvl="3"/>
            <a:r>
              <a:rPr lang="cs-CZ" dirty="0" smtClean="0"/>
              <a:t>Takže počet porovnání je (</a:t>
            </a:r>
            <a:r>
              <a:rPr lang="cs-CZ" i="1" dirty="0" smtClean="0">
                <a:solidFill>
                  <a:srgbClr val="00B0F0"/>
                </a:solidFill>
              </a:rPr>
              <a:t>n</a:t>
            </a:r>
            <a:r>
              <a:rPr lang="cs-CZ" dirty="0" smtClean="0"/>
              <a:t> – 1) ∙ </a:t>
            </a:r>
            <a:r>
              <a:rPr lang="cs-CZ" i="1" dirty="0" smtClean="0">
                <a:solidFill>
                  <a:srgbClr val="00B0F0"/>
                </a:solidFill>
              </a:rPr>
              <a:t>n</a:t>
            </a:r>
            <a:r>
              <a:rPr lang="cs-CZ" dirty="0" smtClean="0"/>
              <a:t> / 2 = 0,5</a:t>
            </a:r>
            <a:r>
              <a:rPr lang="cs-CZ" i="1" dirty="0" smtClean="0">
                <a:solidFill>
                  <a:srgbClr val="00B0F0"/>
                </a:solidFill>
              </a:rPr>
              <a:t>n</a:t>
            </a:r>
            <a:r>
              <a:rPr lang="cs-CZ" baseline="30000" dirty="0" smtClean="0"/>
              <a:t>2</a:t>
            </a:r>
            <a:r>
              <a:rPr lang="cs-CZ" dirty="0" smtClean="0"/>
              <a:t> – 0,5</a:t>
            </a:r>
            <a:r>
              <a:rPr lang="cs-CZ" i="1" dirty="0" smtClean="0">
                <a:solidFill>
                  <a:srgbClr val="00B0F0"/>
                </a:solidFill>
              </a:rPr>
              <a:t>n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3581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rgbClr val="0070C0"/>
                </a:solidFill>
              </a:rPr>
              <a:t>Řazení </a:t>
            </a:r>
            <a:r>
              <a:rPr lang="cs-CZ" dirty="0" smtClean="0">
                <a:solidFill>
                  <a:srgbClr val="0070C0"/>
                </a:solidFill>
              </a:rPr>
              <a:t>vkládáním</a:t>
            </a:r>
            <a:r>
              <a:rPr lang="cs-CZ" dirty="0"/>
              <a:t/>
            </a:r>
            <a:br>
              <a:rPr lang="cs-CZ" dirty="0"/>
            </a:br>
            <a:r>
              <a:rPr lang="cs-CZ" dirty="0" err="1" smtClean="0">
                <a:solidFill>
                  <a:srgbClr val="7030A0"/>
                </a:solidFill>
              </a:rPr>
              <a:t>Insertion</a:t>
            </a:r>
            <a:r>
              <a:rPr lang="cs-CZ" dirty="0" smtClean="0">
                <a:solidFill>
                  <a:srgbClr val="7030A0"/>
                </a:solidFill>
              </a:rPr>
              <a:t> Sort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517232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Seznam </a:t>
            </a:r>
            <a:r>
              <a:rPr lang="cs-CZ" dirty="0"/>
              <a:t>rozdělíme na seřazenou a neseřazenou </a:t>
            </a:r>
            <a:r>
              <a:rPr lang="cs-CZ" dirty="0" smtClean="0"/>
              <a:t>část tak</a:t>
            </a:r>
            <a:r>
              <a:rPr lang="cs-CZ" dirty="0"/>
              <a:t>, že seřazená obsahuje první </a:t>
            </a:r>
            <a:r>
              <a:rPr lang="cs-CZ" dirty="0" smtClean="0"/>
              <a:t>položku seznamu.</a:t>
            </a:r>
            <a:endParaRPr lang="cs-CZ" dirty="0"/>
          </a:p>
          <a:p>
            <a:r>
              <a:rPr lang="cs-CZ" dirty="0" smtClean="0"/>
              <a:t>V cyklu </a:t>
            </a:r>
            <a:r>
              <a:rPr lang="cs-CZ" dirty="0"/>
              <a:t>s (</a:t>
            </a:r>
            <a:r>
              <a:rPr lang="cs-CZ" i="1" dirty="0">
                <a:solidFill>
                  <a:srgbClr val="00B0F0"/>
                </a:solidFill>
              </a:rPr>
              <a:t>n</a:t>
            </a:r>
            <a:r>
              <a:rPr lang="cs-CZ" dirty="0"/>
              <a:t> – 1)</a:t>
            </a:r>
            <a:r>
              <a:rPr lang="cs-CZ" dirty="0" smtClean="0"/>
              <a:t> iteracemi:</a:t>
            </a:r>
            <a:endParaRPr lang="cs-CZ" dirty="0"/>
          </a:p>
          <a:p>
            <a:pPr lvl="1"/>
            <a:r>
              <a:rPr lang="cs-CZ" dirty="0" smtClean="0"/>
              <a:t>Vezmeme první </a:t>
            </a:r>
            <a:r>
              <a:rPr lang="cs-CZ" dirty="0"/>
              <a:t>položku </a:t>
            </a:r>
            <a:r>
              <a:rPr lang="cs-CZ" dirty="0" smtClean="0"/>
              <a:t>neseřazeného seznamu </a:t>
            </a:r>
            <a:r>
              <a:rPr lang="cs-CZ" dirty="0"/>
              <a:t>a </a:t>
            </a:r>
            <a:r>
              <a:rPr lang="cs-CZ" dirty="0" smtClean="0"/>
              <a:t>zařadíme ji do seřazené části seznamu, která se tvoří na začátku seznamu.</a:t>
            </a:r>
          </a:p>
          <a:p>
            <a:pPr lvl="2"/>
            <a:r>
              <a:rPr lang="cs-CZ" dirty="0" smtClean="0"/>
              <a:t>Seřazenou část seznamu prohledáváme od konce.</a:t>
            </a:r>
            <a:endParaRPr lang="cs-CZ" dirty="0"/>
          </a:p>
          <a:p>
            <a:pPr lvl="1"/>
            <a:r>
              <a:rPr lang="cs-CZ" dirty="0" smtClean="0"/>
              <a:t>Nesetříděný seznam </a:t>
            </a:r>
            <a:r>
              <a:rPr lang="cs-CZ" dirty="0"/>
              <a:t>zkrátíme o </a:t>
            </a:r>
            <a:r>
              <a:rPr lang="cs-CZ" dirty="0" smtClean="0"/>
              <a:t>první položku.</a:t>
            </a:r>
            <a:endParaRPr lang="cs-CZ" dirty="0"/>
          </a:p>
          <a:p>
            <a:r>
              <a:rPr lang="cs-CZ" dirty="0" smtClean="0"/>
              <a:t>Výhody</a:t>
            </a:r>
          </a:p>
          <a:p>
            <a:pPr lvl="1"/>
            <a:r>
              <a:rPr lang="cs-CZ" dirty="0"/>
              <a:t>Počet porovnání </a:t>
            </a:r>
            <a:r>
              <a:rPr lang="cs-CZ" dirty="0" smtClean="0"/>
              <a:t>je </a:t>
            </a:r>
            <a:r>
              <a:rPr lang="cs-CZ" dirty="0"/>
              <a:t>řádu </a:t>
            </a:r>
            <a:r>
              <a:rPr lang="cs-CZ" i="1" dirty="0" smtClean="0">
                <a:solidFill>
                  <a:srgbClr val="00B0F0"/>
                </a:solidFill>
              </a:rPr>
              <a:t>n</a:t>
            </a:r>
            <a:r>
              <a:rPr lang="cs-CZ" baseline="30000" dirty="0" smtClean="0"/>
              <a:t>2</a:t>
            </a:r>
            <a:r>
              <a:rPr lang="cs-CZ" dirty="0" smtClean="0"/>
              <a:t> / 4.</a:t>
            </a:r>
          </a:p>
          <a:p>
            <a:pPr lvl="2"/>
            <a:r>
              <a:rPr lang="cs-CZ" dirty="0" smtClean="0"/>
              <a:t>Seřazená část seznamu je v průměru dlouhá </a:t>
            </a:r>
            <a:r>
              <a:rPr lang="cs-CZ" i="1" dirty="0" smtClean="0">
                <a:solidFill>
                  <a:srgbClr val="00B0F0"/>
                </a:solidFill>
              </a:rPr>
              <a:t>n</a:t>
            </a:r>
            <a:r>
              <a:rPr lang="cs-CZ" dirty="0" smtClean="0"/>
              <a:t> / 2.</a:t>
            </a:r>
          </a:p>
          <a:p>
            <a:pPr lvl="2"/>
            <a:r>
              <a:rPr lang="cs-CZ" dirty="0" smtClean="0"/>
              <a:t>Při zařazování položky do seřazené části seznamu v průměru potřebujeme dojít do jeho poloviny.</a:t>
            </a:r>
          </a:p>
          <a:p>
            <a:pPr lvl="2"/>
            <a:r>
              <a:rPr lang="cs-CZ" dirty="0" smtClean="0">
                <a:solidFill>
                  <a:srgbClr val="0070C0"/>
                </a:solidFill>
              </a:rPr>
              <a:t>Řazení přímým výběrem</a:t>
            </a:r>
            <a:r>
              <a:rPr lang="cs-CZ" dirty="0" smtClean="0"/>
              <a:t> má počet porovnání řádu </a:t>
            </a:r>
            <a:r>
              <a:rPr lang="cs-CZ" i="1" dirty="0" smtClean="0">
                <a:solidFill>
                  <a:srgbClr val="00B0F0"/>
                </a:solidFill>
              </a:rPr>
              <a:t>n</a:t>
            </a:r>
            <a:r>
              <a:rPr lang="cs-CZ" baseline="30000" dirty="0" smtClean="0"/>
              <a:t>2</a:t>
            </a:r>
            <a:r>
              <a:rPr lang="cs-CZ" dirty="0" smtClean="0"/>
              <a:t> / 2.</a:t>
            </a:r>
          </a:p>
          <a:p>
            <a:pPr lvl="1"/>
            <a:r>
              <a:rPr lang="cs-CZ" dirty="0" smtClean="0"/>
              <a:t>Počet porovnání i přesouvání položek je nižší pro částečně setříděný seznam.</a:t>
            </a:r>
          </a:p>
          <a:p>
            <a:pPr lvl="2"/>
            <a:r>
              <a:rPr lang="cs-CZ" dirty="0" smtClean="0"/>
              <a:t>Proto je většinou v praxi řazení vkládáním preferováno před řazením přímým výběrem.</a:t>
            </a:r>
          </a:p>
          <a:p>
            <a:pPr lvl="2"/>
            <a:r>
              <a:rPr lang="cs-CZ" dirty="0" smtClean="0"/>
              <a:t>Algoritmus s touto vlastností se nazývá </a:t>
            </a:r>
            <a:r>
              <a:rPr lang="cs-CZ" dirty="0" smtClean="0">
                <a:hlinkClick r:id="rId2"/>
              </a:rPr>
              <a:t>adaptivní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 smtClean="0"/>
              <a:t>Nevýhody</a:t>
            </a:r>
          </a:p>
          <a:p>
            <a:pPr lvl="1"/>
            <a:r>
              <a:rPr lang="cs-CZ" dirty="0" smtClean="0"/>
              <a:t>Počet </a:t>
            </a:r>
            <a:r>
              <a:rPr lang="cs-CZ" dirty="0"/>
              <a:t>zápisů do paměti </a:t>
            </a:r>
            <a:r>
              <a:rPr lang="cs-CZ" dirty="0" smtClean="0"/>
              <a:t>(posouvání položek v seřazené části) </a:t>
            </a:r>
            <a:r>
              <a:rPr lang="cs-CZ" dirty="0"/>
              <a:t>dle asymptotické analýzy </a:t>
            </a:r>
            <a:r>
              <a:rPr lang="cs-CZ" dirty="0" smtClean="0"/>
              <a:t>je </a:t>
            </a:r>
            <a:r>
              <a:rPr lang="cs-CZ" dirty="0"/>
              <a:t>řádu </a:t>
            </a:r>
            <a:r>
              <a:rPr lang="cs-CZ" i="1" dirty="0" smtClean="0">
                <a:solidFill>
                  <a:srgbClr val="00B0F0"/>
                </a:solidFill>
              </a:rPr>
              <a:t>n</a:t>
            </a:r>
            <a:r>
              <a:rPr lang="cs-CZ" baseline="30000" dirty="0" smtClean="0"/>
              <a:t>2</a:t>
            </a:r>
            <a:r>
              <a:rPr lang="cs-CZ" dirty="0" smtClean="0"/>
              <a:t>.</a:t>
            </a:r>
          </a:p>
          <a:p>
            <a:pPr lvl="2"/>
            <a:r>
              <a:rPr lang="cs-CZ" i="1" dirty="0" smtClean="0">
                <a:solidFill>
                  <a:srgbClr val="00B0F0"/>
                </a:solidFill>
              </a:rPr>
              <a:t>n</a:t>
            </a:r>
            <a:r>
              <a:rPr lang="cs-CZ" dirty="0" smtClean="0"/>
              <a:t> krát zařazujeme položku a přitom posuneme </a:t>
            </a:r>
            <a:r>
              <a:rPr lang="cs-CZ" i="1" dirty="0" smtClean="0">
                <a:solidFill>
                  <a:srgbClr val="00B0F0"/>
                </a:solidFill>
              </a:rPr>
              <a:t>n</a:t>
            </a:r>
            <a:r>
              <a:rPr lang="cs-CZ" dirty="0" smtClean="0"/>
              <a:t> / 2 položek.</a:t>
            </a:r>
          </a:p>
          <a:p>
            <a:pPr lvl="2"/>
            <a:r>
              <a:rPr lang="cs-CZ" dirty="0">
                <a:solidFill>
                  <a:srgbClr val="0070C0"/>
                </a:solidFill>
              </a:rPr>
              <a:t>Řazení přímým výběrem</a:t>
            </a:r>
            <a:r>
              <a:rPr lang="cs-CZ" dirty="0"/>
              <a:t> má počet </a:t>
            </a:r>
            <a:r>
              <a:rPr lang="cs-CZ" dirty="0" smtClean="0"/>
              <a:t>zápisů do paměti řádu </a:t>
            </a:r>
            <a:r>
              <a:rPr lang="cs-CZ" i="1" dirty="0" smtClean="0">
                <a:solidFill>
                  <a:srgbClr val="00B0F0"/>
                </a:solidFill>
              </a:rPr>
              <a:t>n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9566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0070C0"/>
                </a:solidFill>
              </a:rPr>
              <a:t>Bublinkové řazení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err="1" smtClean="0">
                <a:solidFill>
                  <a:srgbClr val="7030A0"/>
                </a:solidFill>
              </a:rPr>
              <a:t>Bubble</a:t>
            </a:r>
            <a:r>
              <a:rPr lang="cs-CZ" dirty="0" smtClean="0">
                <a:solidFill>
                  <a:srgbClr val="7030A0"/>
                </a:solidFill>
              </a:rPr>
              <a:t> Sort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rgbClr val="7030A0"/>
                </a:solidFill>
              </a:rPr>
              <a:t>Sinking</a:t>
            </a:r>
            <a:r>
              <a:rPr lang="cs-CZ" dirty="0" smtClean="0">
                <a:solidFill>
                  <a:srgbClr val="7030A0"/>
                </a:solidFill>
              </a:rPr>
              <a:t> Sort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517232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V cyklu </a:t>
            </a:r>
            <a:r>
              <a:rPr lang="cs-CZ" dirty="0"/>
              <a:t>s (</a:t>
            </a:r>
            <a:r>
              <a:rPr lang="cs-CZ" i="1" dirty="0">
                <a:solidFill>
                  <a:srgbClr val="00B0F0"/>
                </a:solidFill>
              </a:rPr>
              <a:t>n</a:t>
            </a:r>
            <a:r>
              <a:rPr lang="cs-CZ" dirty="0"/>
              <a:t> – 1)</a:t>
            </a:r>
            <a:r>
              <a:rPr lang="cs-CZ" dirty="0" smtClean="0"/>
              <a:t> iteracemi</a:t>
            </a:r>
          </a:p>
          <a:p>
            <a:pPr lvl="1"/>
            <a:r>
              <a:rPr lang="cs-CZ" dirty="0" smtClean="0"/>
              <a:t>je vnořen cyklus s (</a:t>
            </a:r>
            <a:r>
              <a:rPr lang="cs-CZ" i="1" dirty="0" smtClean="0">
                <a:solidFill>
                  <a:srgbClr val="00B0F0"/>
                </a:solidFill>
              </a:rPr>
              <a:t>n</a:t>
            </a:r>
            <a:r>
              <a:rPr lang="cs-CZ" dirty="0" smtClean="0"/>
              <a:t> – 1) iteracemi, ve kterém:</a:t>
            </a:r>
            <a:endParaRPr lang="cs-CZ" dirty="0"/>
          </a:p>
          <a:p>
            <a:pPr lvl="2"/>
            <a:r>
              <a:rPr lang="cs-CZ" dirty="0" smtClean="0"/>
              <a:t>Porovnáme sousední položky na začátku seznamu a jsou-li ve špatném pořadí, tak je přehodíme.</a:t>
            </a:r>
          </a:p>
          <a:p>
            <a:pPr lvl="2"/>
            <a:r>
              <a:rPr lang="cs-CZ" dirty="0" smtClean="0"/>
              <a:t>Posuneme se o jednu položku.</a:t>
            </a:r>
          </a:p>
          <a:p>
            <a:pPr lvl="1"/>
            <a:r>
              <a:rPr lang="cs-CZ" dirty="0" smtClean="0"/>
              <a:t>Nesetříděný seznam </a:t>
            </a:r>
            <a:r>
              <a:rPr lang="cs-CZ" dirty="0"/>
              <a:t>zkrátíme o </a:t>
            </a:r>
            <a:r>
              <a:rPr lang="cs-CZ" dirty="0" smtClean="0"/>
              <a:t>poslední položku.</a:t>
            </a:r>
          </a:p>
          <a:p>
            <a:pPr lvl="2"/>
            <a:r>
              <a:rPr lang="cs-CZ" dirty="0" smtClean="0"/>
              <a:t>Při každém průchodu seznamem se nejvyšší položka přesune (potopí se) na jeho konec.</a:t>
            </a:r>
          </a:p>
          <a:p>
            <a:pPr lvl="2"/>
            <a:r>
              <a:rPr lang="cs-CZ" dirty="0" smtClean="0"/>
              <a:t>Nejnižší položky probublávají na začátek seznamu pomalu.</a:t>
            </a:r>
          </a:p>
          <a:p>
            <a:pPr lvl="3"/>
            <a:r>
              <a:rPr lang="cs-CZ" dirty="0" smtClean="0"/>
              <a:t>o jedinou pozici.</a:t>
            </a:r>
          </a:p>
          <a:p>
            <a:r>
              <a:rPr lang="cs-CZ" dirty="0" smtClean="0"/>
              <a:t>Nevýhody</a:t>
            </a:r>
            <a:endParaRPr lang="cs-CZ" dirty="0"/>
          </a:p>
          <a:p>
            <a:pPr lvl="1"/>
            <a:r>
              <a:rPr lang="cs-CZ" dirty="0"/>
              <a:t>Počet zápisů do paměti (přehození položek) i porovnání dle asymptotické analýzy je řádu </a:t>
            </a:r>
            <a:r>
              <a:rPr lang="cs-CZ" i="1" dirty="0">
                <a:solidFill>
                  <a:srgbClr val="00B0F0"/>
                </a:solidFill>
              </a:rPr>
              <a:t>n</a:t>
            </a:r>
            <a:r>
              <a:rPr lang="cs-CZ" baseline="30000" dirty="0"/>
              <a:t>2</a:t>
            </a:r>
            <a:r>
              <a:rPr lang="cs-CZ" dirty="0"/>
              <a:t>.</a:t>
            </a:r>
          </a:p>
          <a:p>
            <a:pPr lvl="2"/>
            <a:r>
              <a:rPr lang="cs-CZ" dirty="0"/>
              <a:t>To znamená, že bublinkové řazení nemá žádnou výhodu před řazením přímým výběrem ani vkládáním</a:t>
            </a:r>
            <a:r>
              <a:rPr lang="cs-CZ" dirty="0" smtClean="0"/>
              <a:t>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5908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V čem může být bublinkové řazení výhodné?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517232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Snadná algoritmizace a analýza</a:t>
            </a:r>
          </a:p>
          <a:p>
            <a:r>
              <a:rPr lang="cs-CZ" dirty="0"/>
              <a:t>Může pomoci při ladění porovnávací funkce.</a:t>
            </a:r>
          </a:p>
          <a:p>
            <a:pPr lvl="1"/>
            <a:r>
              <a:rPr lang="cs-CZ" dirty="0"/>
              <a:t>Porovnáváme mezi sebou víc dvojic než při ostatních algoritmech.</a:t>
            </a:r>
          </a:p>
          <a:p>
            <a:r>
              <a:rPr lang="cs-CZ" dirty="0" smtClean="0"/>
              <a:t>Algoritmus může skončit, když při průchodu seznamem nedošlo k žádnému přehození.</a:t>
            </a:r>
          </a:p>
          <a:p>
            <a:pPr lvl="1"/>
            <a:r>
              <a:rPr lang="cs-CZ" dirty="0" smtClean="0"/>
              <a:t>adaptivnost</a:t>
            </a:r>
          </a:p>
          <a:p>
            <a:r>
              <a:rPr lang="cs-CZ" dirty="0" smtClean="0"/>
              <a:t>Může být efektivní pro velmi krátké seznamy (2, 3 položky) a pro seznamy, ve kterých je malá vzdálenost mezi položkami ve špatném pořadí.</a:t>
            </a:r>
          </a:p>
          <a:p>
            <a:r>
              <a:rPr lang="cs-CZ" dirty="0" smtClean="0"/>
              <a:t>Může být nezbytné pro hardware se sekvenčním přístupem do paměti.</a:t>
            </a:r>
          </a:p>
          <a:p>
            <a:pPr lvl="1"/>
            <a:r>
              <a:rPr lang="cs-CZ" dirty="0" smtClean="0"/>
              <a:t>Data jsou na magnetické pásce a do operační paměti se vejdou jen 2 položky.</a:t>
            </a:r>
          </a:p>
          <a:p>
            <a:pPr lvl="1"/>
            <a:r>
              <a:rPr lang="cs-CZ" dirty="0" smtClean="0"/>
              <a:t>Převíjení pásky trvá dlouho, takže po projití seznamem uděláme následující průchod z konce na začátek.</a:t>
            </a:r>
          </a:p>
          <a:p>
            <a:pPr lvl="2"/>
            <a:r>
              <a:rPr lang="cs-CZ" dirty="0" smtClean="0"/>
              <a:t>Tím se navíc řeší i pomalé probublávání nejnižších položek.</a:t>
            </a:r>
          </a:p>
          <a:p>
            <a:pPr lvl="2"/>
            <a:r>
              <a:rPr lang="cs-CZ" dirty="0" smtClean="0"/>
              <a:t>Tato varianta třídění se jmenuje </a:t>
            </a:r>
            <a:r>
              <a:rPr lang="cs-CZ" dirty="0" smtClean="0">
                <a:solidFill>
                  <a:srgbClr val="7030A0"/>
                </a:solidFill>
              </a:rPr>
              <a:t>Cocktail (</a:t>
            </a:r>
            <a:r>
              <a:rPr lang="cs-CZ" dirty="0" err="1" smtClean="0">
                <a:solidFill>
                  <a:srgbClr val="7030A0"/>
                </a:solidFill>
              </a:rPr>
              <a:t>shaker</a:t>
            </a:r>
            <a:r>
              <a:rPr lang="cs-CZ" dirty="0" smtClean="0">
                <a:solidFill>
                  <a:srgbClr val="7030A0"/>
                </a:solidFill>
              </a:rPr>
              <a:t>) sort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Nedostupnost náhodného přístupu do paměti je i u dat dostupných přes síť.</a:t>
            </a:r>
          </a:p>
          <a:p>
            <a:r>
              <a:rPr lang="cs-CZ" dirty="0" smtClean="0"/>
              <a:t>Vykreslování pohybujících se objektů v grafických programech</a:t>
            </a:r>
          </a:p>
          <a:p>
            <a:pPr lvl="1"/>
            <a:r>
              <a:rPr lang="cs-CZ" dirty="0" smtClean="0"/>
              <a:t>Třídí se podle vzdálenosti objektů (bližší objekty musí překrývat vzdálenější).</a:t>
            </a:r>
          </a:p>
          <a:p>
            <a:pPr lvl="1"/>
            <a:r>
              <a:rPr lang="cs-CZ" dirty="0" smtClean="0"/>
              <a:t>Při kontinuálně měnící se scéně jsou objekty v nesprávném pořadí blízko sebe.</a:t>
            </a:r>
          </a:p>
          <a:p>
            <a:pPr lvl="1"/>
            <a:r>
              <a:rPr lang="cs-CZ" dirty="0" smtClean="0"/>
              <a:t>Přehrávání videa nesmí být trhané, takže by nemuselo být výhodné kompletně objekty setřídit a potom teprve zobrazit další </a:t>
            </a:r>
            <a:r>
              <a:rPr lang="cs-CZ" dirty="0" err="1" smtClean="0"/>
              <a:t>frame</a:t>
            </a:r>
            <a:r>
              <a:rPr lang="cs-CZ" dirty="0" smtClean="0"/>
              <a:t> videa.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1542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0070C0"/>
                </a:solidFill>
              </a:rPr>
              <a:t>Řazení rozdělováním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err="1" smtClean="0">
                <a:solidFill>
                  <a:srgbClr val="7030A0"/>
                </a:solidFill>
              </a:rPr>
              <a:t>Quicksort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517232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Vybereme ze seznamu jednu položku zvanou </a:t>
            </a:r>
            <a:r>
              <a:rPr lang="cs-CZ" dirty="0" smtClean="0">
                <a:solidFill>
                  <a:srgbClr val="7030A0"/>
                </a:solidFill>
              </a:rPr>
              <a:t>pivot</a:t>
            </a:r>
            <a:r>
              <a:rPr lang="cs-CZ" dirty="0" smtClean="0"/>
              <a:t> neboli </a:t>
            </a:r>
            <a:r>
              <a:rPr lang="cs-CZ" dirty="0" smtClean="0">
                <a:solidFill>
                  <a:srgbClr val="0070C0"/>
                </a:solidFill>
              </a:rPr>
              <a:t>mezník</a:t>
            </a:r>
            <a:r>
              <a:rPr lang="cs-CZ" dirty="0" smtClean="0"/>
              <a:t>.</a:t>
            </a:r>
          </a:p>
          <a:p>
            <a:r>
              <a:rPr lang="cs-CZ" dirty="0" smtClean="0"/>
              <a:t>Projdeme jednou seznam a všechny položky menší než </a:t>
            </a:r>
            <a:r>
              <a:rPr lang="cs-CZ" dirty="0" smtClean="0">
                <a:solidFill>
                  <a:srgbClr val="7030A0"/>
                </a:solidFill>
              </a:rPr>
              <a:t>pivot</a:t>
            </a:r>
            <a:r>
              <a:rPr lang="cs-CZ" dirty="0" smtClean="0"/>
              <a:t> dáme na začátek seznamu a všechny položky větší než </a:t>
            </a:r>
            <a:r>
              <a:rPr lang="cs-CZ" dirty="0" smtClean="0">
                <a:solidFill>
                  <a:srgbClr val="7030A0"/>
                </a:solidFill>
              </a:rPr>
              <a:t>pivot</a:t>
            </a:r>
            <a:r>
              <a:rPr lang="cs-CZ" dirty="0" smtClean="0"/>
              <a:t> dáme na konec seznamu.</a:t>
            </a:r>
          </a:p>
          <a:p>
            <a:pPr lvl="1"/>
            <a:r>
              <a:rPr lang="cs-CZ" dirty="0" smtClean="0"/>
              <a:t>Seznam procházíme současně od začátku i konce a při tom přehazujeme špatně umístěné položky.</a:t>
            </a:r>
          </a:p>
          <a:p>
            <a:r>
              <a:rPr lang="cs-CZ" dirty="0" smtClean="0"/>
              <a:t>Seznam rozdělíme na 2 poloviny.</a:t>
            </a:r>
          </a:p>
          <a:p>
            <a:pPr lvl="1"/>
            <a:r>
              <a:rPr lang="cs-CZ" dirty="0" smtClean="0"/>
              <a:t>1. polovina obsahuje položky menší nebo rovné </a:t>
            </a:r>
            <a:r>
              <a:rPr lang="cs-CZ" dirty="0" smtClean="0">
                <a:solidFill>
                  <a:srgbClr val="7030A0"/>
                </a:solidFill>
              </a:rPr>
              <a:t>pivot</a:t>
            </a:r>
            <a:r>
              <a:rPr lang="cs-CZ" dirty="0" smtClean="0"/>
              <a:t>u.</a:t>
            </a:r>
          </a:p>
          <a:p>
            <a:pPr lvl="1"/>
            <a:r>
              <a:rPr lang="cs-CZ" dirty="0" smtClean="0"/>
              <a:t>2. </a:t>
            </a:r>
            <a:r>
              <a:rPr lang="cs-CZ" dirty="0"/>
              <a:t>polovina obsahuje položky </a:t>
            </a:r>
            <a:r>
              <a:rPr lang="cs-CZ" dirty="0" smtClean="0"/>
              <a:t>vyšší než </a:t>
            </a:r>
            <a:r>
              <a:rPr lang="cs-CZ" dirty="0" smtClean="0">
                <a:solidFill>
                  <a:srgbClr val="7030A0"/>
                </a:solidFill>
              </a:rPr>
              <a:t>pivot</a:t>
            </a:r>
            <a:r>
              <a:rPr lang="cs-CZ" dirty="0" smtClean="0"/>
              <a:t>.</a:t>
            </a:r>
          </a:p>
          <a:p>
            <a:r>
              <a:rPr lang="cs-CZ" dirty="0" smtClean="0"/>
              <a:t>Na každou z polovin seznamu opět uplatníme </a:t>
            </a:r>
            <a:r>
              <a:rPr lang="cs-CZ" dirty="0" err="1" smtClean="0">
                <a:solidFill>
                  <a:srgbClr val="7030A0"/>
                </a:solidFill>
              </a:rPr>
              <a:t>Quicksort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Rekurze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7149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Efektivita řazení rozdělováním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900000"/>
                <a:ext cx="8229600" cy="5940000"/>
              </a:xfrm>
            </p:spPr>
            <p:txBody>
              <a:bodyPr>
                <a:normAutofit fontScale="85000" lnSpcReduction="10000"/>
              </a:bodyPr>
              <a:lstStyle/>
              <a:p>
                <a:r>
                  <a:rPr lang="cs-CZ" dirty="0" smtClean="0"/>
                  <a:t>Seznam dělíme log</a:t>
                </a:r>
                <a:r>
                  <a:rPr lang="cs-CZ" baseline="-25000" dirty="0" smtClean="0"/>
                  <a:t>2</a:t>
                </a:r>
                <a:r>
                  <a:rPr lang="cs-CZ" i="1" dirty="0" smtClean="0">
                    <a:solidFill>
                      <a:srgbClr val="00B0F0"/>
                    </a:solidFill>
                  </a:rPr>
                  <a:t>n</a:t>
                </a:r>
                <a:r>
                  <a:rPr lang="cs-CZ" dirty="0" smtClean="0"/>
                  <a:t> krát.</a:t>
                </a:r>
              </a:p>
              <a:p>
                <a:pPr lvl="1"/>
                <a:r>
                  <a:rPr lang="cs-CZ" dirty="0" smtClean="0"/>
                  <a:t>Viz </a:t>
                </a:r>
                <a:r>
                  <a:rPr lang="cs-CZ" dirty="0" smtClean="0">
                    <a:solidFill>
                      <a:srgbClr val="0070C0"/>
                    </a:solidFill>
                    <a:hlinkClick r:id="rId2" action="ppaction://hlinksldjump"/>
                  </a:rPr>
                  <a:t>binární vyhledávání</a:t>
                </a:r>
                <a:r>
                  <a:rPr lang="cs-CZ" dirty="0" smtClean="0"/>
                  <a:t>.</a:t>
                </a:r>
              </a:p>
              <a:p>
                <a:r>
                  <a:rPr lang="cs-CZ" dirty="0" smtClean="0"/>
                  <a:t>Při každém dělení seznamu porovnáme případně přehodíme </a:t>
                </a:r>
                <a:r>
                  <a:rPr lang="cs-CZ" i="1" dirty="0" smtClean="0">
                    <a:solidFill>
                      <a:srgbClr val="00B0F0"/>
                    </a:solidFill>
                  </a:rPr>
                  <a:t>n</a:t>
                </a:r>
                <a:r>
                  <a:rPr lang="cs-CZ" dirty="0" smtClean="0"/>
                  <a:t> položek.</a:t>
                </a:r>
              </a:p>
              <a:p>
                <a:pPr lvl="1"/>
                <a:r>
                  <a:rPr lang="cs-CZ" dirty="0" smtClean="0"/>
                  <a:t>Přesněji počet položek v dané části seznamu – 1.</a:t>
                </a:r>
              </a:p>
              <a:p>
                <a:r>
                  <a:rPr lang="cs-CZ" dirty="0" smtClean="0"/>
                  <a:t>Celkem se tedy provede </a:t>
                </a:r>
                <a:r>
                  <a:rPr lang="cs-CZ" i="1" dirty="0" smtClean="0">
                    <a:solidFill>
                      <a:srgbClr val="00B0F0"/>
                    </a:solidFill>
                  </a:rPr>
                  <a:t>n</a:t>
                </a:r>
                <a:r>
                  <a:rPr lang="cs-CZ" dirty="0" smtClean="0"/>
                  <a:t> ∙ </a:t>
                </a:r>
                <a:r>
                  <a:rPr lang="cs-CZ" dirty="0"/>
                  <a:t>log</a:t>
                </a:r>
                <a:r>
                  <a:rPr lang="cs-CZ" baseline="-25000" dirty="0"/>
                  <a:t>2</a:t>
                </a:r>
                <a:r>
                  <a:rPr lang="cs-CZ" i="1" dirty="0">
                    <a:solidFill>
                      <a:srgbClr val="00B0F0"/>
                    </a:solidFill>
                  </a:rPr>
                  <a:t>n</a:t>
                </a:r>
                <a:r>
                  <a:rPr lang="cs-CZ" dirty="0"/>
                  <a:t> </a:t>
                </a:r>
                <a:r>
                  <a:rPr lang="cs-CZ" dirty="0" smtClean="0"/>
                  <a:t>porovnání.</a:t>
                </a:r>
              </a:p>
              <a:p>
                <a:pPr lvl="1"/>
                <a:r>
                  <a:rPr lang="cs-CZ" dirty="0" smtClean="0"/>
                  <a:t>Při uvádění složitosti algoritmu obsahujícího logaritmus se často vynechává základ logaritmu, protože převod logaritmu na jiný základ se provádí násobením konstantou, tedy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cs-CZ" b="0" i="1" smtClean="0"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cs-CZ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/>
                              </a:rPr>
                              <m:t>𝑏</m:t>
                            </m:r>
                          </m:sub>
                        </m:sSub>
                      </m:fName>
                      <m:e>
                        <m:r>
                          <a:rPr lang="cs-CZ" b="0" i="1" smtClean="0">
                            <a:latin typeface="Cambria Math"/>
                          </a:rPr>
                          <m:t>𝑥</m:t>
                        </m:r>
                      </m:e>
                    </m:func>
                    <m:r>
                      <a:rPr lang="cs-CZ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0" i="1" smtClean="0">
                            <a:latin typeface="Cambria Math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cs-CZ" i="1">
                                <a:latin typeface="Cambria Math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cs-CZ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cs-CZ">
                                    <a:latin typeface="Cambria Math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cs-CZ" b="0" i="1" smtClean="0">
                                    <a:latin typeface="Cambria Math"/>
                                  </a:rPr>
                                  <m:t>𝑎</m:t>
                                </m:r>
                              </m:sub>
                            </m:sSub>
                          </m:fName>
                          <m:e>
                            <m:r>
                              <a:rPr lang="cs-CZ" i="1">
                                <a:latin typeface="Cambria Math"/>
                              </a:rPr>
                              <m:t>𝑥</m:t>
                            </m:r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cs-CZ" i="1">
                                <a:latin typeface="Cambria Math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cs-CZ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cs-CZ">
                                    <a:latin typeface="Cambria Math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cs-CZ" b="0" i="1" smtClean="0">
                                    <a:latin typeface="Cambria Math"/>
                                  </a:rPr>
                                  <m:t>𝑎</m:t>
                                </m:r>
                              </m:sub>
                            </m:sSub>
                          </m:fName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𝑏</m:t>
                            </m:r>
                          </m:e>
                        </m:func>
                      </m:den>
                    </m:f>
                  </m:oMath>
                </a14:m>
                <a:r>
                  <a:rPr lang="cs-CZ" dirty="0" smtClean="0"/>
                  <a:t>, protože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𝑥</m:t>
                    </m:r>
                    <m:r>
                      <a:rPr lang="cs-CZ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cs-CZ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cs-CZ" b="0" i="1" smtClean="0">
                            <a:latin typeface="Cambria Math"/>
                          </a:rPr>
                          <m:t>𝑏</m:t>
                        </m:r>
                      </m:e>
                      <m:sup>
                        <m:func>
                          <m:funcPr>
                            <m:ctrlPr>
                              <a:rPr lang="cs-CZ" i="1">
                                <a:latin typeface="Cambria Math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cs-CZ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cs-CZ">
                                    <a:latin typeface="Cambria Math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cs-CZ" b="0" i="1" smtClean="0">
                                    <a:latin typeface="Cambria Math"/>
                                  </a:rPr>
                                  <m:t>𝑏</m:t>
                                </m:r>
                              </m:sub>
                            </m:sSub>
                          </m:fName>
                          <m:e>
                            <m:r>
                              <a:rPr lang="cs-CZ" i="1">
                                <a:latin typeface="Cambria Math"/>
                              </a:rPr>
                              <m:t>𝑥</m:t>
                            </m:r>
                          </m:e>
                        </m:func>
                      </m:sup>
                    </m:sSup>
                  </m:oMath>
                </a14:m>
                <a:r>
                  <a:rPr lang="cs-CZ" dirty="0" smtClean="0"/>
                  <a:t>.</a:t>
                </a:r>
              </a:p>
              <a:p>
                <a:r>
                  <a:rPr lang="cs-CZ" dirty="0" smtClean="0"/>
                  <a:t>Řazení </a:t>
                </a:r>
                <a:r>
                  <a:rPr lang="cs-CZ" dirty="0" smtClean="0">
                    <a:solidFill>
                      <a:srgbClr val="0070C0"/>
                    </a:solidFill>
                  </a:rPr>
                  <a:t>přímým výběrem</a:t>
                </a:r>
                <a:r>
                  <a:rPr lang="cs-CZ" dirty="0" smtClean="0"/>
                  <a:t>, </a:t>
                </a:r>
                <a:r>
                  <a:rPr lang="cs-CZ" dirty="0" smtClean="0">
                    <a:solidFill>
                      <a:srgbClr val="0070C0"/>
                    </a:solidFill>
                  </a:rPr>
                  <a:t>vkládáním</a:t>
                </a:r>
                <a:r>
                  <a:rPr lang="cs-CZ" dirty="0" smtClean="0"/>
                  <a:t> nebo </a:t>
                </a:r>
                <a:r>
                  <a:rPr lang="cs-CZ" dirty="0" smtClean="0">
                    <a:solidFill>
                      <a:srgbClr val="0070C0"/>
                    </a:solidFill>
                  </a:rPr>
                  <a:t>bublinkové</a:t>
                </a:r>
                <a:r>
                  <a:rPr lang="cs-CZ" dirty="0">
                    <a:solidFill>
                      <a:srgbClr val="0070C0"/>
                    </a:solidFill>
                  </a:rPr>
                  <a:t> </a:t>
                </a:r>
                <a:r>
                  <a:rPr lang="cs-CZ" dirty="0" smtClean="0"/>
                  <a:t>mají složitost řádu </a:t>
                </a:r>
                <a:r>
                  <a:rPr lang="cs-CZ" i="1" dirty="0" smtClean="0">
                    <a:solidFill>
                      <a:srgbClr val="00B0F0"/>
                    </a:solidFill>
                  </a:rPr>
                  <a:t>n</a:t>
                </a:r>
                <a:r>
                  <a:rPr lang="cs-CZ" baseline="30000" dirty="0" smtClean="0"/>
                  <a:t>2</a:t>
                </a:r>
                <a:r>
                  <a:rPr lang="cs-CZ" dirty="0" smtClean="0"/>
                  <a:t>.</a:t>
                </a:r>
              </a:p>
              <a:p>
                <a:r>
                  <a:rPr lang="cs-CZ" dirty="0" smtClean="0"/>
                  <a:t>Řazení rozdělováním je tedy pro dlouhé seznamy výrazně efektivnější než kvadratické algoritmy.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900000"/>
                <a:ext cx="8229600" cy="5940000"/>
              </a:xfrm>
              <a:blipFill rotWithShape="1">
                <a:blip r:embed="rId3"/>
                <a:stretch>
                  <a:fillRect l="-1185" t="-1540" r="-96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5480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Nejlepší, průměrný a </a:t>
            </a:r>
            <a:r>
              <a:rPr lang="cs-CZ" dirty="0"/>
              <a:t>nejhorší </a:t>
            </a:r>
            <a:r>
              <a:rPr lang="cs-CZ" dirty="0" smtClean="0"/>
              <a:t>případ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0000"/>
            <a:ext cx="8229600" cy="5940000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Záleží na hloubce dělení seznamu.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Nejlepší případ</a:t>
            </a:r>
          </a:p>
          <a:p>
            <a:pPr lvl="1"/>
            <a:r>
              <a:rPr lang="cs-CZ" dirty="0" smtClean="0"/>
              <a:t>Seznam dělíme pokaždé na 2 stejně velké půlky.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Průměrný případ</a:t>
            </a:r>
          </a:p>
          <a:p>
            <a:pPr lvl="1"/>
            <a:r>
              <a:rPr lang="cs-CZ" dirty="0" smtClean="0"/>
              <a:t>Pro seznam s náhodnými a neseřazenými hodnotami a velkým </a:t>
            </a:r>
            <a:r>
              <a:rPr lang="cs-CZ" i="1" dirty="0" smtClean="0">
                <a:solidFill>
                  <a:srgbClr val="00B0F0"/>
                </a:solidFill>
              </a:rPr>
              <a:t>n</a:t>
            </a:r>
            <a:r>
              <a:rPr lang="cs-CZ" dirty="0" smtClean="0"/>
              <a:t> se příliš neliší od nejlepšího případu.</a:t>
            </a:r>
            <a:endParaRPr lang="cs-CZ" dirty="0"/>
          </a:p>
          <a:p>
            <a:r>
              <a:rPr lang="cs-CZ" dirty="0" smtClean="0">
                <a:solidFill>
                  <a:srgbClr val="0070C0"/>
                </a:solidFill>
              </a:rPr>
              <a:t>Nejhorší případ</a:t>
            </a:r>
          </a:p>
          <a:p>
            <a:pPr lvl="1"/>
            <a:r>
              <a:rPr lang="cs-CZ" dirty="0" smtClean="0">
                <a:solidFill>
                  <a:srgbClr val="7030A0"/>
                </a:solidFill>
              </a:rPr>
              <a:t>Pivot</a:t>
            </a:r>
            <a:r>
              <a:rPr lang="cs-CZ" dirty="0" smtClean="0"/>
              <a:t> je vybrán vždy tak, že je nejmenší položkou seznamu, </a:t>
            </a:r>
            <a:r>
              <a:rPr lang="cs-CZ" dirty="0"/>
              <a:t>protože jej </a:t>
            </a:r>
            <a:r>
              <a:rPr lang="cs-CZ" dirty="0" smtClean="0"/>
              <a:t>třeba bereme vždy ze začátku seznamu.</a:t>
            </a:r>
          </a:p>
          <a:p>
            <a:pPr lvl="2"/>
            <a:r>
              <a:rPr lang="cs-CZ" dirty="0" smtClean="0"/>
              <a:t>To se může stát u již setříděného seznamu.</a:t>
            </a:r>
          </a:p>
          <a:p>
            <a:pPr lvl="2"/>
            <a:r>
              <a:rPr lang="cs-CZ" dirty="0" smtClean="0"/>
              <a:t>Řeší se vhodnou, například náhodnou, volbou </a:t>
            </a:r>
            <a:r>
              <a:rPr lang="cs-CZ" dirty="0" smtClean="0">
                <a:solidFill>
                  <a:srgbClr val="7030A0"/>
                </a:solidFill>
              </a:rPr>
              <a:t>pivot</a:t>
            </a:r>
            <a:r>
              <a:rPr lang="cs-CZ" dirty="0" smtClean="0"/>
              <a:t>u.</a:t>
            </a:r>
          </a:p>
          <a:p>
            <a:pPr lvl="1"/>
            <a:r>
              <a:rPr lang="cs-CZ" dirty="0" smtClean="0"/>
              <a:t>Seznam se tak rozdělí na část s </a:t>
            </a:r>
            <a:r>
              <a:rPr lang="cs-CZ" dirty="0" smtClean="0">
                <a:solidFill>
                  <a:srgbClr val="7030A0"/>
                </a:solidFill>
              </a:rPr>
              <a:t>pivot</a:t>
            </a:r>
            <a:r>
              <a:rPr lang="cs-CZ" dirty="0" smtClean="0"/>
              <a:t>em a </a:t>
            </a:r>
            <a:r>
              <a:rPr lang="cs-CZ" dirty="0"/>
              <a:t>část </a:t>
            </a:r>
            <a:r>
              <a:rPr lang="cs-CZ" dirty="0" smtClean="0"/>
              <a:t>s počtem </a:t>
            </a:r>
            <a:r>
              <a:rPr lang="cs-CZ" dirty="0"/>
              <a:t>položek v dané části seznamu – </a:t>
            </a:r>
            <a:r>
              <a:rPr lang="cs-CZ" dirty="0" smtClean="0"/>
              <a:t>1.</a:t>
            </a:r>
          </a:p>
          <a:p>
            <a:pPr lvl="2"/>
            <a:r>
              <a:rPr lang="cs-CZ" dirty="0" smtClean="0"/>
              <a:t>Počet dělení seznamu je roven hloubce dělení, tedy (</a:t>
            </a:r>
            <a:r>
              <a:rPr lang="cs-CZ" i="1" dirty="0" smtClean="0">
                <a:solidFill>
                  <a:srgbClr val="00B0F0"/>
                </a:solidFill>
              </a:rPr>
              <a:t>n</a:t>
            </a:r>
            <a:r>
              <a:rPr lang="cs-CZ" dirty="0" smtClean="0"/>
              <a:t> – 1).</a:t>
            </a:r>
          </a:p>
          <a:p>
            <a:pPr lvl="1"/>
            <a:r>
              <a:rPr lang="cs-CZ" dirty="0" smtClean="0"/>
              <a:t>Složitost algoritmu je řádu </a:t>
            </a:r>
            <a:r>
              <a:rPr lang="cs-CZ" i="1" dirty="0" smtClean="0">
                <a:solidFill>
                  <a:srgbClr val="00B0F0"/>
                </a:solidFill>
              </a:rPr>
              <a:t>n</a:t>
            </a:r>
            <a:r>
              <a:rPr lang="cs-CZ" baseline="30000" dirty="0" smtClean="0"/>
              <a:t>2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5311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Nevýhody řazení rozdělováním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0000"/>
            <a:ext cx="8229600" cy="5940000"/>
          </a:xfrm>
        </p:spPr>
        <p:txBody>
          <a:bodyPr>
            <a:normAutofit/>
          </a:bodyPr>
          <a:lstStyle/>
          <a:p>
            <a:r>
              <a:rPr lang="cs-CZ" dirty="0" err="1" smtClean="0">
                <a:solidFill>
                  <a:srgbClr val="7030A0"/>
                </a:solidFill>
              </a:rPr>
              <a:t>Quicksort</a:t>
            </a:r>
            <a:r>
              <a:rPr lang="cs-CZ" dirty="0" smtClean="0"/>
              <a:t> není efektivní u malých seznamů, protože má velkou režii.</a:t>
            </a:r>
          </a:p>
          <a:p>
            <a:pPr lvl="1"/>
            <a:r>
              <a:rPr lang="cs-CZ" dirty="0" smtClean="0"/>
              <a:t>volání podprogramů </a:t>
            </a:r>
            <a:r>
              <a:rPr lang="cs-CZ" smtClean="0"/>
              <a:t>v rekurzi</a:t>
            </a:r>
            <a:endParaRPr lang="cs-CZ" dirty="0" smtClean="0"/>
          </a:p>
          <a:p>
            <a:pPr lvl="1"/>
            <a:r>
              <a:rPr lang="cs-CZ" dirty="0" smtClean="0"/>
              <a:t>pomocné proměnné</a:t>
            </a:r>
          </a:p>
          <a:p>
            <a:r>
              <a:rPr lang="cs-CZ" dirty="0" smtClean="0"/>
              <a:t>Při opakovaném dělení seznamu vznikají nakonec malé seznamy.</a:t>
            </a:r>
          </a:p>
          <a:p>
            <a:r>
              <a:rPr lang="cs-CZ" dirty="0" err="1" smtClean="0">
                <a:solidFill>
                  <a:srgbClr val="7030A0"/>
                </a:solidFill>
              </a:rPr>
              <a:t>Quicksort</a:t>
            </a:r>
            <a:r>
              <a:rPr lang="cs-CZ" dirty="0" smtClean="0"/>
              <a:t> by měl pro malé seznamy (asi pod 10 položek) přepnout na </a:t>
            </a:r>
            <a:r>
              <a:rPr lang="cs-CZ" dirty="0"/>
              <a:t>nějakou variantu </a:t>
            </a:r>
            <a:r>
              <a:rPr lang="cs-CZ" dirty="0" smtClean="0"/>
              <a:t>třídění s kvadratickou složitostí, například </a:t>
            </a:r>
            <a:r>
              <a:rPr lang="cs-CZ" dirty="0" err="1" smtClean="0">
                <a:solidFill>
                  <a:srgbClr val="7030A0"/>
                </a:solidFill>
              </a:rPr>
              <a:t>insertion</a:t>
            </a:r>
            <a:r>
              <a:rPr lang="cs-CZ" dirty="0" smtClean="0">
                <a:solidFill>
                  <a:srgbClr val="7030A0"/>
                </a:solidFill>
              </a:rPr>
              <a:t> sort</a:t>
            </a:r>
            <a:r>
              <a:rPr lang="cs-CZ" dirty="0" smtClean="0"/>
              <a:t>, protože tyto algoritmy mají menší </a:t>
            </a:r>
            <a:r>
              <a:rPr lang="cs-CZ" dirty="0" smtClean="0">
                <a:hlinkClick r:id="rId2" action="ppaction://hlinksldjump"/>
              </a:rPr>
              <a:t>konstantní faktor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0861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Co je třeba umět do testu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0000"/>
            <a:ext cx="8229600" cy="5940000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Znát algoritmus sekvenčního a binárního vyhledávání.</a:t>
            </a:r>
          </a:p>
          <a:p>
            <a:pPr lvl="1"/>
            <a:r>
              <a:rPr lang="cs-CZ" dirty="0" smtClean="0"/>
              <a:t>Data mohou vypadat třeba takto: 1, 2, 3, 4, 5, 6, 7.</a:t>
            </a:r>
          </a:p>
          <a:p>
            <a:pPr lvl="1"/>
            <a:r>
              <a:rPr lang="cs-CZ" dirty="0" smtClean="0"/>
              <a:t>V jakém pořadí je procházíme?</a:t>
            </a:r>
          </a:p>
          <a:p>
            <a:pPr lvl="1"/>
            <a:r>
              <a:rPr lang="cs-CZ" dirty="0" smtClean="0"/>
              <a:t>Kolik porovnání provedeme při hledání určité hodnoty?</a:t>
            </a:r>
          </a:p>
          <a:p>
            <a:r>
              <a:rPr lang="cs-CZ" dirty="0"/>
              <a:t>Jaké podmínky musí splňovat seznam, ve kterém chceme vyhledat určitou položku binárním vyhledáváním?</a:t>
            </a:r>
          </a:p>
          <a:p>
            <a:r>
              <a:rPr lang="cs-CZ" dirty="0" smtClean="0"/>
              <a:t>Jaké třídící algoritmy jsou vhodné pro krátké seznamy?</a:t>
            </a:r>
          </a:p>
          <a:p>
            <a:r>
              <a:rPr lang="cs-CZ" dirty="0"/>
              <a:t>Jaké třídící algoritmy jsou vhodné pro </a:t>
            </a:r>
            <a:r>
              <a:rPr lang="cs-CZ" dirty="0" smtClean="0"/>
              <a:t>dlouhé seznamy</a:t>
            </a:r>
            <a:r>
              <a:rPr lang="cs-CZ" dirty="0"/>
              <a:t>?</a:t>
            </a:r>
          </a:p>
          <a:p>
            <a:r>
              <a:rPr lang="cs-CZ" dirty="0" smtClean="0"/>
              <a:t>Pro jaké úlohy může být vhodné bublinkové řazení?</a:t>
            </a:r>
          </a:p>
          <a:p>
            <a:r>
              <a:rPr lang="cs-CZ" dirty="0" smtClean="0"/>
              <a:t>Rozumět nejlepšímu, průměrnému a nejhoršímu případu probraných algoritmů.</a:t>
            </a:r>
          </a:p>
          <a:p>
            <a:pPr lvl="1"/>
            <a:r>
              <a:rPr lang="cs-CZ" dirty="0" smtClean="0"/>
              <a:t>Pro jaká data může nastat?</a:t>
            </a:r>
          </a:p>
          <a:p>
            <a:pPr lvl="1"/>
            <a:r>
              <a:rPr lang="cs-CZ" dirty="0" smtClean="0"/>
              <a:t>Jakou má výpočetní složitost?</a:t>
            </a:r>
          </a:p>
          <a:p>
            <a:pPr lvl="2"/>
            <a:r>
              <a:rPr lang="cs-CZ" dirty="0" smtClean="0"/>
              <a:t>Pokud se neuvádí konkrétní algoritmus, jde o složitost nejefektivnějšího známého algoritmu.</a:t>
            </a:r>
          </a:p>
          <a:p>
            <a:r>
              <a:rPr lang="cs-CZ" dirty="0" smtClean="0"/>
              <a:t>Čím se vyznačují rekurzívní algoritmy? Uveďte jejich příklady.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1138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Další typické algoritmy: Iterace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0000"/>
            <a:ext cx="8229600" cy="5940000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Cyklus (iterace) má v programech klíčová slova například </a:t>
            </a:r>
            <a:r>
              <a:rPr lang="cs-CZ" dirty="0" err="1" smtClean="0">
                <a:solidFill>
                  <a:srgbClr val="0070C0"/>
                </a:solidFill>
              </a:rPr>
              <a:t>for</a:t>
            </a:r>
            <a:r>
              <a:rPr lang="cs-CZ" dirty="0" smtClean="0"/>
              <a:t> nebo </a:t>
            </a:r>
            <a:r>
              <a:rPr lang="cs-CZ" dirty="0" err="1" smtClean="0">
                <a:solidFill>
                  <a:srgbClr val="0070C0"/>
                </a:solidFill>
              </a:rPr>
              <a:t>while</a:t>
            </a:r>
            <a:r>
              <a:rPr lang="cs-CZ" dirty="0" smtClean="0"/>
              <a:t>.</a:t>
            </a:r>
          </a:p>
          <a:p>
            <a:r>
              <a:rPr lang="cs-CZ" dirty="0" smtClean="0"/>
              <a:t>Jakou složitost má algoritmus, ve kterém se v </a:t>
            </a:r>
            <a:r>
              <a:rPr lang="cs-CZ" i="1" dirty="0">
                <a:solidFill>
                  <a:srgbClr val="00B0F0"/>
                </a:solidFill>
              </a:rPr>
              <a:t>m</a:t>
            </a:r>
            <a:r>
              <a:rPr lang="cs-CZ" dirty="0"/>
              <a:t>-krát vnořeném </a:t>
            </a:r>
            <a:r>
              <a:rPr lang="cs-CZ" dirty="0" smtClean="0"/>
              <a:t>cyklu vykoná </a:t>
            </a:r>
            <a:r>
              <a:rPr lang="cs-CZ" i="1" dirty="0">
                <a:solidFill>
                  <a:srgbClr val="00B0F0"/>
                </a:solidFill>
              </a:rPr>
              <a:t>n</a:t>
            </a:r>
            <a:r>
              <a:rPr lang="cs-CZ" dirty="0"/>
              <a:t> </a:t>
            </a:r>
            <a:r>
              <a:rPr lang="cs-CZ" dirty="0" smtClean="0"/>
              <a:t>operací?</a:t>
            </a:r>
          </a:p>
          <a:p>
            <a:pPr marL="457200" lvl="1" indent="0">
              <a:buNone/>
            </a:pPr>
            <a:r>
              <a:rPr lang="cs-CZ" dirty="0" smtClean="0">
                <a:solidFill>
                  <a:srgbClr val="000000"/>
                </a:solidFill>
                <a:latin typeface="Courier New"/>
              </a:rPr>
              <a:t> 1 </a:t>
            </a:r>
            <a:r>
              <a:rPr lang="cs-CZ" dirty="0">
                <a:solidFill>
                  <a:srgbClr val="00A000"/>
                </a:solidFill>
                <a:latin typeface="Courier New"/>
              </a:rPr>
              <a:t>#</a:t>
            </a:r>
            <a:r>
              <a:rPr lang="cs-CZ" dirty="0" err="1">
                <a:solidFill>
                  <a:srgbClr val="00A000"/>
                </a:solidFill>
                <a:latin typeface="Courier New"/>
              </a:rPr>
              <a:t>include</a:t>
            </a:r>
            <a:r>
              <a:rPr lang="cs-CZ" dirty="0">
                <a:solidFill>
                  <a:srgbClr val="00A000"/>
                </a:solidFill>
                <a:latin typeface="Courier New"/>
              </a:rPr>
              <a:t> &lt;</a:t>
            </a:r>
            <a:r>
              <a:rPr lang="cs-CZ" dirty="0" err="1">
                <a:solidFill>
                  <a:srgbClr val="00A000"/>
                </a:solidFill>
                <a:latin typeface="Courier New"/>
              </a:rPr>
              <a:t>stdio.h</a:t>
            </a:r>
            <a:r>
              <a:rPr lang="cs-CZ" dirty="0" smtClean="0">
                <a:solidFill>
                  <a:srgbClr val="00A000"/>
                </a:solidFill>
                <a:latin typeface="Courier New"/>
              </a:rPr>
              <a:t>&gt;</a:t>
            </a:r>
          </a:p>
          <a:p>
            <a:pPr marL="457200" lvl="1" indent="0">
              <a:buNone/>
            </a:pPr>
            <a:r>
              <a:rPr lang="cs-CZ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cs-CZ" dirty="0">
                <a:solidFill>
                  <a:srgbClr val="000000"/>
                </a:solidFill>
                <a:latin typeface="Courier New"/>
              </a:rPr>
              <a:t>2 </a:t>
            </a:r>
            <a:r>
              <a:rPr lang="cs-CZ" b="1" dirty="0" err="1">
                <a:solidFill>
                  <a:srgbClr val="0000A0"/>
                </a:solidFill>
                <a:latin typeface="Courier New"/>
              </a:rPr>
              <a:t>int</a:t>
            </a:r>
            <a:r>
              <a:rPr lang="cs-CZ" b="1" dirty="0">
                <a:solidFill>
                  <a:srgbClr val="0000A0"/>
                </a:solidFill>
                <a:latin typeface="Courier New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Courier New"/>
              </a:rPr>
              <a:t>main</a:t>
            </a:r>
            <a:r>
              <a:rPr lang="cs-CZ" dirty="0" smtClean="0">
                <a:solidFill>
                  <a:srgbClr val="FF0000"/>
                </a:solidFill>
                <a:latin typeface="Courier New"/>
              </a:rPr>
              <a:t>()</a:t>
            </a:r>
          </a:p>
          <a:p>
            <a:pPr marL="457200" lvl="1" indent="0">
              <a:buNone/>
            </a:pPr>
            <a:r>
              <a:rPr lang="cs-CZ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cs-CZ" dirty="0">
                <a:solidFill>
                  <a:srgbClr val="000000"/>
                </a:solidFill>
                <a:latin typeface="Courier New"/>
              </a:rPr>
              <a:t>3 </a:t>
            </a:r>
            <a:r>
              <a:rPr lang="cs-CZ" dirty="0" smtClean="0">
                <a:solidFill>
                  <a:srgbClr val="FF0000"/>
                </a:solidFill>
                <a:latin typeface="Courier New"/>
              </a:rPr>
              <a:t>{</a:t>
            </a:r>
          </a:p>
          <a:p>
            <a:pPr marL="457200" lvl="1" indent="0">
              <a:buNone/>
            </a:pPr>
            <a:r>
              <a:rPr lang="cs-CZ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cs-CZ" dirty="0">
                <a:solidFill>
                  <a:srgbClr val="000000"/>
                </a:solidFill>
                <a:latin typeface="Courier New"/>
              </a:rPr>
              <a:t>4 </a:t>
            </a:r>
            <a:r>
              <a:rPr lang="cs-CZ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cs-CZ" b="1" dirty="0" err="1" smtClean="0">
                <a:solidFill>
                  <a:srgbClr val="0000A0"/>
                </a:solidFill>
                <a:latin typeface="Courier New"/>
              </a:rPr>
              <a:t>int</a:t>
            </a:r>
            <a:r>
              <a:rPr lang="cs-CZ" b="1" dirty="0" smtClean="0">
                <a:solidFill>
                  <a:srgbClr val="0000A0"/>
                </a:solidFill>
                <a:latin typeface="Courier New"/>
              </a:rPr>
              <a:t> </a:t>
            </a:r>
            <a:r>
              <a:rPr lang="cs-CZ" dirty="0">
                <a:solidFill>
                  <a:srgbClr val="000000"/>
                </a:solidFill>
                <a:latin typeface="Courier New"/>
              </a:rPr>
              <a:t>i1</a:t>
            </a:r>
            <a:r>
              <a:rPr lang="cs-CZ" dirty="0">
                <a:solidFill>
                  <a:srgbClr val="FF0000"/>
                </a:solidFill>
                <a:latin typeface="Courier New"/>
              </a:rPr>
              <a:t>, </a:t>
            </a:r>
            <a:r>
              <a:rPr lang="cs-CZ" dirty="0">
                <a:solidFill>
                  <a:srgbClr val="000000"/>
                </a:solidFill>
                <a:latin typeface="Courier New"/>
              </a:rPr>
              <a:t>i2</a:t>
            </a:r>
            <a:r>
              <a:rPr lang="cs-CZ" dirty="0">
                <a:solidFill>
                  <a:srgbClr val="FF0000"/>
                </a:solidFill>
                <a:latin typeface="Courier New"/>
              </a:rPr>
              <a:t>, </a:t>
            </a:r>
            <a:r>
              <a:rPr lang="cs-CZ" dirty="0">
                <a:solidFill>
                  <a:srgbClr val="000000"/>
                </a:solidFill>
                <a:latin typeface="Courier New"/>
              </a:rPr>
              <a:t>i3</a:t>
            </a:r>
            <a:r>
              <a:rPr lang="cs-CZ" dirty="0">
                <a:solidFill>
                  <a:srgbClr val="FF0000"/>
                </a:solidFill>
                <a:latin typeface="Courier New"/>
              </a:rPr>
              <a:t>, </a:t>
            </a:r>
            <a:r>
              <a:rPr lang="cs-CZ" dirty="0">
                <a:solidFill>
                  <a:srgbClr val="000000"/>
                </a:solidFill>
                <a:latin typeface="Courier New"/>
              </a:rPr>
              <a:t>i4</a:t>
            </a:r>
            <a:r>
              <a:rPr lang="cs-CZ" dirty="0">
                <a:solidFill>
                  <a:srgbClr val="FF0000"/>
                </a:solidFill>
                <a:latin typeface="Courier New"/>
              </a:rPr>
              <a:t>, </a:t>
            </a:r>
            <a:r>
              <a:rPr lang="cs-CZ" dirty="0">
                <a:solidFill>
                  <a:srgbClr val="000000"/>
                </a:solidFill>
                <a:latin typeface="Courier New"/>
              </a:rPr>
              <a:t>n </a:t>
            </a:r>
            <a:r>
              <a:rPr lang="cs-CZ" dirty="0">
                <a:solidFill>
                  <a:srgbClr val="FF0000"/>
                </a:solidFill>
                <a:latin typeface="Courier New"/>
              </a:rPr>
              <a:t>= </a:t>
            </a:r>
            <a:r>
              <a:rPr lang="cs-CZ" dirty="0" smtClean="0">
                <a:solidFill>
                  <a:srgbClr val="F000F0"/>
                </a:solidFill>
                <a:latin typeface="Courier New"/>
              </a:rPr>
              <a:t>3</a:t>
            </a:r>
            <a:r>
              <a:rPr lang="cs-CZ" dirty="0" smtClean="0">
                <a:solidFill>
                  <a:srgbClr val="FF0000"/>
                </a:solidFill>
                <a:latin typeface="Courier New"/>
              </a:rPr>
              <a:t>, </a:t>
            </a:r>
            <a:r>
              <a:rPr lang="cs-CZ" dirty="0" err="1">
                <a:solidFill>
                  <a:srgbClr val="000000"/>
                </a:solidFill>
                <a:latin typeface="Courier New"/>
              </a:rPr>
              <a:t>pocet</a:t>
            </a:r>
            <a:r>
              <a:rPr lang="cs-CZ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cs-CZ" dirty="0">
                <a:solidFill>
                  <a:srgbClr val="FF0000"/>
                </a:solidFill>
                <a:latin typeface="Courier New"/>
              </a:rPr>
              <a:t>= </a:t>
            </a:r>
            <a:r>
              <a:rPr lang="cs-CZ" dirty="0">
                <a:solidFill>
                  <a:srgbClr val="F000F0"/>
                </a:solidFill>
                <a:latin typeface="Courier New"/>
              </a:rPr>
              <a:t>0</a:t>
            </a:r>
            <a:r>
              <a:rPr lang="cs-CZ" dirty="0" smtClean="0">
                <a:solidFill>
                  <a:srgbClr val="FF0000"/>
                </a:solidFill>
                <a:latin typeface="Courier New"/>
              </a:rPr>
              <a:t>;</a:t>
            </a:r>
          </a:p>
          <a:p>
            <a:pPr marL="457200" lvl="1" indent="0">
              <a:buNone/>
            </a:pPr>
            <a:r>
              <a:rPr lang="cs-CZ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cs-CZ" dirty="0">
                <a:solidFill>
                  <a:srgbClr val="000000"/>
                </a:solidFill>
                <a:latin typeface="Courier New"/>
              </a:rPr>
              <a:t>5 </a:t>
            </a:r>
            <a:r>
              <a:rPr lang="cs-CZ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cs-CZ" b="1" dirty="0" err="1" smtClean="0">
                <a:solidFill>
                  <a:srgbClr val="0000A0"/>
                </a:solidFill>
                <a:latin typeface="Courier New"/>
              </a:rPr>
              <a:t>for</a:t>
            </a:r>
            <a:r>
              <a:rPr lang="cs-CZ" b="1" dirty="0" smtClean="0">
                <a:solidFill>
                  <a:srgbClr val="0000A0"/>
                </a:solidFill>
                <a:latin typeface="Courier New"/>
              </a:rPr>
              <a:t> </a:t>
            </a:r>
            <a:r>
              <a:rPr lang="cs-CZ" dirty="0">
                <a:solidFill>
                  <a:srgbClr val="FF0000"/>
                </a:solidFill>
                <a:latin typeface="Courier New"/>
              </a:rPr>
              <a:t>(</a:t>
            </a:r>
            <a:r>
              <a:rPr lang="cs-CZ" dirty="0">
                <a:solidFill>
                  <a:srgbClr val="000000"/>
                </a:solidFill>
                <a:latin typeface="Courier New"/>
              </a:rPr>
              <a:t>i1 </a:t>
            </a:r>
            <a:r>
              <a:rPr lang="cs-CZ" dirty="0">
                <a:solidFill>
                  <a:srgbClr val="FF0000"/>
                </a:solidFill>
                <a:latin typeface="Courier New"/>
              </a:rPr>
              <a:t>= </a:t>
            </a:r>
            <a:r>
              <a:rPr lang="cs-CZ" dirty="0">
                <a:solidFill>
                  <a:srgbClr val="F000F0"/>
                </a:solidFill>
                <a:latin typeface="Courier New"/>
              </a:rPr>
              <a:t>0</a:t>
            </a:r>
            <a:r>
              <a:rPr lang="cs-CZ" dirty="0">
                <a:solidFill>
                  <a:srgbClr val="FF0000"/>
                </a:solidFill>
                <a:latin typeface="Courier New"/>
              </a:rPr>
              <a:t>; </a:t>
            </a:r>
            <a:r>
              <a:rPr lang="cs-CZ" dirty="0">
                <a:solidFill>
                  <a:srgbClr val="000000"/>
                </a:solidFill>
                <a:latin typeface="Courier New"/>
              </a:rPr>
              <a:t>i1 </a:t>
            </a:r>
            <a:r>
              <a:rPr lang="cs-CZ" dirty="0">
                <a:solidFill>
                  <a:srgbClr val="FF0000"/>
                </a:solidFill>
                <a:latin typeface="Courier New"/>
              </a:rPr>
              <a:t>&lt; </a:t>
            </a:r>
            <a:r>
              <a:rPr lang="cs-CZ" dirty="0">
                <a:solidFill>
                  <a:srgbClr val="000000"/>
                </a:solidFill>
                <a:latin typeface="Courier New"/>
              </a:rPr>
              <a:t>n</a:t>
            </a:r>
            <a:r>
              <a:rPr lang="cs-CZ" dirty="0">
                <a:solidFill>
                  <a:srgbClr val="FF0000"/>
                </a:solidFill>
                <a:latin typeface="Courier New"/>
              </a:rPr>
              <a:t>; </a:t>
            </a:r>
            <a:r>
              <a:rPr lang="cs-CZ" dirty="0">
                <a:solidFill>
                  <a:srgbClr val="000000"/>
                </a:solidFill>
                <a:latin typeface="Courier New"/>
              </a:rPr>
              <a:t>i1</a:t>
            </a:r>
            <a:r>
              <a:rPr lang="cs-CZ" dirty="0" smtClean="0">
                <a:solidFill>
                  <a:srgbClr val="FF0000"/>
                </a:solidFill>
                <a:latin typeface="Courier New"/>
              </a:rPr>
              <a:t>++)</a:t>
            </a:r>
          </a:p>
          <a:p>
            <a:pPr marL="457200" lvl="1" indent="0">
              <a:buNone/>
            </a:pPr>
            <a:r>
              <a:rPr lang="cs-CZ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cs-CZ" dirty="0">
                <a:solidFill>
                  <a:srgbClr val="000000"/>
                </a:solidFill>
                <a:latin typeface="Courier New"/>
              </a:rPr>
              <a:t>6 </a:t>
            </a:r>
            <a:r>
              <a:rPr lang="cs-CZ" dirty="0" smtClean="0">
                <a:solidFill>
                  <a:srgbClr val="000000"/>
                </a:solidFill>
                <a:latin typeface="Courier New"/>
              </a:rPr>
              <a:t>     </a:t>
            </a:r>
            <a:r>
              <a:rPr lang="cs-CZ" b="1" dirty="0" err="1" smtClean="0">
                <a:solidFill>
                  <a:srgbClr val="0000A0"/>
                </a:solidFill>
                <a:latin typeface="Courier New"/>
              </a:rPr>
              <a:t>for</a:t>
            </a:r>
            <a:r>
              <a:rPr lang="cs-CZ" b="1" dirty="0" smtClean="0">
                <a:solidFill>
                  <a:srgbClr val="0000A0"/>
                </a:solidFill>
                <a:latin typeface="Courier New"/>
              </a:rPr>
              <a:t> </a:t>
            </a:r>
            <a:r>
              <a:rPr lang="cs-CZ" dirty="0">
                <a:solidFill>
                  <a:srgbClr val="FF0000"/>
                </a:solidFill>
                <a:latin typeface="Courier New"/>
              </a:rPr>
              <a:t>(</a:t>
            </a:r>
            <a:r>
              <a:rPr lang="cs-CZ" dirty="0">
                <a:solidFill>
                  <a:srgbClr val="000000"/>
                </a:solidFill>
                <a:latin typeface="Courier New"/>
              </a:rPr>
              <a:t>i2 </a:t>
            </a:r>
            <a:r>
              <a:rPr lang="cs-CZ" dirty="0">
                <a:solidFill>
                  <a:srgbClr val="FF0000"/>
                </a:solidFill>
                <a:latin typeface="Courier New"/>
              </a:rPr>
              <a:t>= </a:t>
            </a:r>
            <a:r>
              <a:rPr lang="cs-CZ" dirty="0">
                <a:solidFill>
                  <a:srgbClr val="F000F0"/>
                </a:solidFill>
                <a:latin typeface="Courier New"/>
              </a:rPr>
              <a:t>0</a:t>
            </a:r>
            <a:r>
              <a:rPr lang="cs-CZ" dirty="0">
                <a:solidFill>
                  <a:srgbClr val="FF0000"/>
                </a:solidFill>
                <a:latin typeface="Courier New"/>
              </a:rPr>
              <a:t>; </a:t>
            </a:r>
            <a:r>
              <a:rPr lang="cs-CZ" dirty="0">
                <a:solidFill>
                  <a:srgbClr val="000000"/>
                </a:solidFill>
                <a:latin typeface="Courier New"/>
              </a:rPr>
              <a:t>i2 </a:t>
            </a:r>
            <a:r>
              <a:rPr lang="cs-CZ" dirty="0">
                <a:solidFill>
                  <a:srgbClr val="FF0000"/>
                </a:solidFill>
                <a:latin typeface="Courier New"/>
              </a:rPr>
              <a:t>&lt; </a:t>
            </a:r>
            <a:r>
              <a:rPr lang="cs-CZ" dirty="0">
                <a:solidFill>
                  <a:srgbClr val="000000"/>
                </a:solidFill>
                <a:latin typeface="Courier New"/>
              </a:rPr>
              <a:t>n</a:t>
            </a:r>
            <a:r>
              <a:rPr lang="cs-CZ" dirty="0">
                <a:solidFill>
                  <a:srgbClr val="FF0000"/>
                </a:solidFill>
                <a:latin typeface="Courier New"/>
              </a:rPr>
              <a:t>; </a:t>
            </a:r>
            <a:r>
              <a:rPr lang="cs-CZ" dirty="0">
                <a:solidFill>
                  <a:srgbClr val="000000"/>
                </a:solidFill>
                <a:latin typeface="Courier New"/>
              </a:rPr>
              <a:t>i2</a:t>
            </a:r>
            <a:r>
              <a:rPr lang="cs-CZ" dirty="0" smtClean="0">
                <a:solidFill>
                  <a:srgbClr val="FF0000"/>
                </a:solidFill>
                <a:latin typeface="Courier New"/>
              </a:rPr>
              <a:t>++)</a:t>
            </a:r>
          </a:p>
          <a:p>
            <a:pPr marL="457200" lvl="1" indent="0">
              <a:buNone/>
            </a:pPr>
            <a:r>
              <a:rPr lang="cs-CZ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cs-CZ" dirty="0">
                <a:solidFill>
                  <a:srgbClr val="000000"/>
                </a:solidFill>
                <a:latin typeface="Courier New"/>
              </a:rPr>
              <a:t>7 </a:t>
            </a:r>
            <a:r>
              <a:rPr lang="cs-CZ" dirty="0" smtClean="0">
                <a:solidFill>
                  <a:srgbClr val="000000"/>
                </a:solidFill>
                <a:latin typeface="Courier New"/>
              </a:rPr>
              <a:t>       </a:t>
            </a:r>
            <a:r>
              <a:rPr lang="cs-CZ" b="1" dirty="0" err="1" smtClean="0">
                <a:solidFill>
                  <a:srgbClr val="0000A0"/>
                </a:solidFill>
                <a:latin typeface="Courier New"/>
              </a:rPr>
              <a:t>for</a:t>
            </a:r>
            <a:r>
              <a:rPr lang="cs-CZ" b="1" dirty="0" smtClean="0">
                <a:solidFill>
                  <a:srgbClr val="0000A0"/>
                </a:solidFill>
                <a:latin typeface="Courier New"/>
              </a:rPr>
              <a:t> </a:t>
            </a:r>
            <a:r>
              <a:rPr lang="cs-CZ" dirty="0">
                <a:solidFill>
                  <a:srgbClr val="FF0000"/>
                </a:solidFill>
                <a:latin typeface="Courier New"/>
              </a:rPr>
              <a:t>(</a:t>
            </a:r>
            <a:r>
              <a:rPr lang="cs-CZ" dirty="0">
                <a:solidFill>
                  <a:srgbClr val="000000"/>
                </a:solidFill>
                <a:latin typeface="Courier New"/>
              </a:rPr>
              <a:t>i3 </a:t>
            </a:r>
            <a:r>
              <a:rPr lang="cs-CZ" dirty="0">
                <a:solidFill>
                  <a:srgbClr val="FF0000"/>
                </a:solidFill>
                <a:latin typeface="Courier New"/>
              </a:rPr>
              <a:t>= </a:t>
            </a:r>
            <a:r>
              <a:rPr lang="cs-CZ" dirty="0">
                <a:solidFill>
                  <a:srgbClr val="F000F0"/>
                </a:solidFill>
                <a:latin typeface="Courier New"/>
              </a:rPr>
              <a:t>0</a:t>
            </a:r>
            <a:r>
              <a:rPr lang="cs-CZ" dirty="0">
                <a:solidFill>
                  <a:srgbClr val="FF0000"/>
                </a:solidFill>
                <a:latin typeface="Courier New"/>
              </a:rPr>
              <a:t>; </a:t>
            </a:r>
            <a:r>
              <a:rPr lang="cs-CZ" dirty="0">
                <a:solidFill>
                  <a:srgbClr val="000000"/>
                </a:solidFill>
                <a:latin typeface="Courier New"/>
              </a:rPr>
              <a:t>i3 </a:t>
            </a:r>
            <a:r>
              <a:rPr lang="cs-CZ" dirty="0">
                <a:solidFill>
                  <a:srgbClr val="FF0000"/>
                </a:solidFill>
                <a:latin typeface="Courier New"/>
              </a:rPr>
              <a:t>&lt; </a:t>
            </a:r>
            <a:r>
              <a:rPr lang="cs-CZ" dirty="0">
                <a:solidFill>
                  <a:srgbClr val="000000"/>
                </a:solidFill>
                <a:latin typeface="Courier New"/>
              </a:rPr>
              <a:t>n</a:t>
            </a:r>
            <a:r>
              <a:rPr lang="cs-CZ" dirty="0">
                <a:solidFill>
                  <a:srgbClr val="FF0000"/>
                </a:solidFill>
                <a:latin typeface="Courier New"/>
              </a:rPr>
              <a:t>; </a:t>
            </a:r>
            <a:r>
              <a:rPr lang="cs-CZ" dirty="0">
                <a:solidFill>
                  <a:srgbClr val="000000"/>
                </a:solidFill>
                <a:latin typeface="Courier New"/>
              </a:rPr>
              <a:t>i3</a:t>
            </a:r>
            <a:r>
              <a:rPr lang="cs-CZ" dirty="0" smtClean="0">
                <a:solidFill>
                  <a:srgbClr val="FF0000"/>
                </a:solidFill>
                <a:latin typeface="Courier New"/>
              </a:rPr>
              <a:t>++)</a:t>
            </a:r>
          </a:p>
          <a:p>
            <a:pPr marL="457200" lvl="1" indent="0">
              <a:buNone/>
            </a:pPr>
            <a:r>
              <a:rPr lang="cs-CZ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cs-CZ" dirty="0">
                <a:solidFill>
                  <a:srgbClr val="000000"/>
                </a:solidFill>
                <a:latin typeface="Courier New"/>
              </a:rPr>
              <a:t>8 </a:t>
            </a:r>
            <a:r>
              <a:rPr lang="cs-CZ" dirty="0" smtClean="0">
                <a:solidFill>
                  <a:srgbClr val="000000"/>
                </a:solidFill>
                <a:latin typeface="Courier New"/>
              </a:rPr>
              <a:t>         </a:t>
            </a:r>
            <a:r>
              <a:rPr lang="cs-CZ" b="1" dirty="0" err="1" smtClean="0">
                <a:solidFill>
                  <a:srgbClr val="0000A0"/>
                </a:solidFill>
                <a:latin typeface="Courier New"/>
              </a:rPr>
              <a:t>for</a:t>
            </a:r>
            <a:r>
              <a:rPr lang="cs-CZ" b="1" dirty="0" smtClean="0">
                <a:solidFill>
                  <a:srgbClr val="0000A0"/>
                </a:solidFill>
                <a:latin typeface="Courier New"/>
              </a:rPr>
              <a:t> </a:t>
            </a:r>
            <a:r>
              <a:rPr lang="cs-CZ" dirty="0">
                <a:solidFill>
                  <a:srgbClr val="FF0000"/>
                </a:solidFill>
                <a:latin typeface="Courier New"/>
              </a:rPr>
              <a:t>(</a:t>
            </a:r>
            <a:r>
              <a:rPr lang="cs-CZ" dirty="0">
                <a:solidFill>
                  <a:srgbClr val="000000"/>
                </a:solidFill>
                <a:latin typeface="Courier New"/>
              </a:rPr>
              <a:t>i4 </a:t>
            </a:r>
            <a:r>
              <a:rPr lang="cs-CZ" dirty="0">
                <a:solidFill>
                  <a:srgbClr val="FF0000"/>
                </a:solidFill>
                <a:latin typeface="Courier New"/>
              </a:rPr>
              <a:t>= </a:t>
            </a:r>
            <a:r>
              <a:rPr lang="cs-CZ" dirty="0">
                <a:solidFill>
                  <a:srgbClr val="F000F0"/>
                </a:solidFill>
                <a:latin typeface="Courier New"/>
              </a:rPr>
              <a:t>0</a:t>
            </a:r>
            <a:r>
              <a:rPr lang="cs-CZ" dirty="0">
                <a:solidFill>
                  <a:srgbClr val="FF0000"/>
                </a:solidFill>
                <a:latin typeface="Courier New"/>
              </a:rPr>
              <a:t>; </a:t>
            </a:r>
            <a:r>
              <a:rPr lang="cs-CZ" dirty="0">
                <a:solidFill>
                  <a:srgbClr val="000000"/>
                </a:solidFill>
                <a:latin typeface="Courier New"/>
              </a:rPr>
              <a:t>i4 </a:t>
            </a:r>
            <a:r>
              <a:rPr lang="cs-CZ" dirty="0">
                <a:solidFill>
                  <a:srgbClr val="FF0000"/>
                </a:solidFill>
                <a:latin typeface="Courier New"/>
              </a:rPr>
              <a:t>&lt; </a:t>
            </a:r>
            <a:r>
              <a:rPr lang="cs-CZ" dirty="0">
                <a:solidFill>
                  <a:srgbClr val="000000"/>
                </a:solidFill>
                <a:latin typeface="Courier New"/>
              </a:rPr>
              <a:t>n</a:t>
            </a:r>
            <a:r>
              <a:rPr lang="cs-CZ" dirty="0">
                <a:solidFill>
                  <a:srgbClr val="FF0000"/>
                </a:solidFill>
                <a:latin typeface="Courier New"/>
              </a:rPr>
              <a:t>; </a:t>
            </a:r>
            <a:r>
              <a:rPr lang="cs-CZ" dirty="0">
                <a:solidFill>
                  <a:srgbClr val="000000"/>
                </a:solidFill>
                <a:latin typeface="Courier New"/>
              </a:rPr>
              <a:t>i4</a:t>
            </a:r>
            <a:r>
              <a:rPr lang="cs-CZ" dirty="0" smtClean="0">
                <a:solidFill>
                  <a:srgbClr val="FF0000"/>
                </a:solidFill>
                <a:latin typeface="Courier New"/>
              </a:rPr>
              <a:t>++)</a:t>
            </a:r>
          </a:p>
          <a:p>
            <a:pPr marL="457200" lvl="1" indent="0">
              <a:buNone/>
            </a:pPr>
            <a:r>
              <a:rPr lang="cs-CZ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cs-CZ" dirty="0">
                <a:solidFill>
                  <a:srgbClr val="000000"/>
                </a:solidFill>
                <a:latin typeface="Courier New"/>
              </a:rPr>
              <a:t>9 </a:t>
            </a:r>
            <a:r>
              <a:rPr lang="cs-CZ" dirty="0" smtClean="0">
                <a:solidFill>
                  <a:srgbClr val="000000"/>
                </a:solidFill>
                <a:latin typeface="Courier New"/>
              </a:rPr>
              <a:t>           </a:t>
            </a:r>
            <a:r>
              <a:rPr lang="cs-CZ" dirty="0" err="1" smtClean="0">
                <a:solidFill>
                  <a:srgbClr val="000000"/>
                </a:solidFill>
                <a:latin typeface="Courier New"/>
              </a:rPr>
              <a:t>pocet</a:t>
            </a:r>
            <a:r>
              <a:rPr lang="cs-CZ" dirty="0" smtClean="0">
                <a:solidFill>
                  <a:srgbClr val="FF0000"/>
                </a:solidFill>
                <a:latin typeface="Courier New"/>
              </a:rPr>
              <a:t>++;</a:t>
            </a:r>
          </a:p>
          <a:p>
            <a:pPr marL="457200" lvl="1" indent="0">
              <a:buNone/>
            </a:pPr>
            <a:r>
              <a:rPr lang="cs-CZ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cs-CZ" dirty="0">
                <a:solidFill>
                  <a:srgbClr val="000000"/>
                </a:solidFill>
                <a:latin typeface="Courier New"/>
              </a:rPr>
              <a:t>10 </a:t>
            </a:r>
            <a:r>
              <a:rPr lang="cs-CZ" dirty="0" smtClean="0">
                <a:solidFill>
                  <a:srgbClr val="000000"/>
                </a:solidFill>
                <a:latin typeface="Courier New"/>
              </a:rPr>
              <a:t>  </a:t>
            </a:r>
            <a:r>
              <a:rPr lang="cs-CZ" dirty="0" err="1" smtClean="0">
                <a:solidFill>
                  <a:srgbClr val="000000"/>
                </a:solidFill>
                <a:latin typeface="Courier New"/>
              </a:rPr>
              <a:t>printf</a:t>
            </a:r>
            <a:r>
              <a:rPr lang="cs-CZ" dirty="0">
                <a:solidFill>
                  <a:srgbClr val="FF0000"/>
                </a:solidFill>
                <a:latin typeface="Courier New"/>
              </a:rPr>
              <a:t>(</a:t>
            </a:r>
            <a:r>
              <a:rPr lang="cs-CZ" dirty="0">
                <a:solidFill>
                  <a:srgbClr val="0000FF"/>
                </a:solidFill>
                <a:latin typeface="Courier New"/>
              </a:rPr>
              <a:t>"</a:t>
            </a:r>
            <a:r>
              <a:rPr lang="cs-CZ" dirty="0" err="1">
                <a:solidFill>
                  <a:srgbClr val="0000FF"/>
                </a:solidFill>
                <a:latin typeface="Courier New"/>
              </a:rPr>
              <a:t>Pocet</a:t>
            </a:r>
            <a:r>
              <a:rPr lang="cs-CZ" dirty="0">
                <a:solidFill>
                  <a:srgbClr val="0000FF"/>
                </a:solidFill>
                <a:latin typeface="Courier New"/>
              </a:rPr>
              <a:t> iteraci je %d.\n"</a:t>
            </a:r>
            <a:r>
              <a:rPr lang="cs-CZ" dirty="0">
                <a:solidFill>
                  <a:srgbClr val="FF0000"/>
                </a:solidFill>
                <a:latin typeface="Courier New"/>
              </a:rPr>
              <a:t>, </a:t>
            </a:r>
            <a:r>
              <a:rPr lang="cs-CZ" dirty="0" err="1">
                <a:solidFill>
                  <a:srgbClr val="000000"/>
                </a:solidFill>
                <a:latin typeface="Courier New"/>
              </a:rPr>
              <a:t>pocet</a:t>
            </a:r>
            <a:r>
              <a:rPr lang="cs-CZ" dirty="0" smtClean="0">
                <a:solidFill>
                  <a:srgbClr val="FF0000"/>
                </a:solidFill>
                <a:latin typeface="Courier New"/>
              </a:rPr>
              <a:t>);</a:t>
            </a:r>
          </a:p>
          <a:p>
            <a:pPr marL="457200" lvl="1" indent="0">
              <a:buNone/>
            </a:pPr>
            <a:r>
              <a:rPr lang="cs-CZ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cs-CZ" dirty="0">
                <a:solidFill>
                  <a:srgbClr val="000000"/>
                </a:solidFill>
                <a:latin typeface="Courier New"/>
              </a:rPr>
              <a:t>11 </a:t>
            </a:r>
            <a:r>
              <a:rPr lang="cs-CZ" dirty="0" smtClean="0">
                <a:solidFill>
                  <a:srgbClr val="000000"/>
                </a:solidFill>
                <a:latin typeface="Courier New"/>
              </a:rPr>
              <a:t>  </a:t>
            </a:r>
            <a:r>
              <a:rPr lang="cs-CZ" b="1" dirty="0" smtClean="0">
                <a:solidFill>
                  <a:srgbClr val="0000A0"/>
                </a:solidFill>
                <a:latin typeface="Courier New"/>
              </a:rPr>
              <a:t>return </a:t>
            </a:r>
            <a:r>
              <a:rPr lang="cs-CZ" dirty="0">
                <a:solidFill>
                  <a:srgbClr val="F000F0"/>
                </a:solidFill>
                <a:latin typeface="Courier New"/>
              </a:rPr>
              <a:t>0</a:t>
            </a:r>
            <a:r>
              <a:rPr lang="cs-CZ" dirty="0" smtClean="0">
                <a:solidFill>
                  <a:srgbClr val="FF0000"/>
                </a:solidFill>
                <a:latin typeface="Courier New"/>
              </a:rPr>
              <a:t>;</a:t>
            </a:r>
          </a:p>
          <a:p>
            <a:pPr marL="457200" lvl="1" indent="0">
              <a:buNone/>
            </a:pPr>
            <a:r>
              <a:rPr lang="cs-CZ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cs-CZ" dirty="0">
                <a:solidFill>
                  <a:srgbClr val="000000"/>
                </a:solidFill>
                <a:latin typeface="Courier New"/>
              </a:rPr>
              <a:t>12 </a:t>
            </a:r>
            <a:r>
              <a:rPr lang="cs-CZ" dirty="0" smtClean="0">
                <a:solidFill>
                  <a:srgbClr val="FF0000"/>
                </a:solidFill>
                <a:latin typeface="Courier New"/>
              </a:rPr>
              <a:t>}</a:t>
            </a:r>
            <a:endParaRPr lang="cs-CZ" dirty="0" smtClean="0"/>
          </a:p>
          <a:p>
            <a:r>
              <a:rPr lang="cs-CZ" dirty="0" smtClean="0"/>
              <a:t>Cyklus v tomto příkladu budeme považovat za 4 krát vnořený, i když je spíše 3 krát vnořený, tedy </a:t>
            </a:r>
            <a:r>
              <a:rPr lang="cs-CZ" i="1" dirty="0" smtClean="0">
                <a:solidFill>
                  <a:srgbClr val="00B0F0"/>
                </a:solidFill>
              </a:rPr>
              <a:t>m</a:t>
            </a:r>
            <a:r>
              <a:rPr lang="cs-CZ" dirty="0" smtClean="0"/>
              <a:t> = 4, </a:t>
            </a:r>
            <a:r>
              <a:rPr lang="cs-CZ" i="1" dirty="0" smtClean="0">
                <a:solidFill>
                  <a:srgbClr val="00B0F0"/>
                </a:solidFill>
              </a:rPr>
              <a:t>n</a:t>
            </a:r>
            <a:r>
              <a:rPr lang="cs-CZ" dirty="0" smtClean="0"/>
              <a:t> = 3.</a:t>
            </a:r>
          </a:p>
          <a:p>
            <a:r>
              <a:rPr lang="cs-CZ" dirty="0" smtClean="0"/>
              <a:t>Počet iterací je </a:t>
            </a:r>
            <a:r>
              <a:rPr lang="cs-CZ" i="1" dirty="0" err="1" smtClean="0">
                <a:solidFill>
                  <a:srgbClr val="00B0F0"/>
                </a:solidFill>
              </a:rPr>
              <a:t>n</a:t>
            </a:r>
            <a:r>
              <a:rPr lang="cs-CZ" i="1" baseline="30000" dirty="0" err="1" smtClean="0">
                <a:solidFill>
                  <a:srgbClr val="00B0F0"/>
                </a:solidFill>
              </a:rPr>
              <a:t>m</a:t>
            </a:r>
            <a:r>
              <a:rPr lang="cs-CZ" dirty="0" smtClean="0"/>
              <a:t> = 81.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8156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dirty="0" smtClean="0"/>
              <a:t>Efektivita algoritmu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0000"/>
            <a:ext cx="8229600" cy="5940000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Programy s částmi typu</a:t>
            </a:r>
          </a:p>
          <a:p>
            <a:pPr lvl="1"/>
            <a:r>
              <a:rPr lang="cs-CZ" dirty="0" smtClean="0"/>
              <a:t>vstup </a:t>
            </a:r>
            <a:r>
              <a:rPr lang="cs-CZ" i="1" dirty="0" smtClean="0">
                <a:solidFill>
                  <a:srgbClr val="00B0F0"/>
                </a:solidFill>
              </a:rPr>
              <a:t>n</a:t>
            </a:r>
            <a:r>
              <a:rPr lang="cs-CZ" dirty="0" smtClean="0"/>
              <a:t> hodnot,</a:t>
            </a:r>
          </a:p>
          <a:p>
            <a:pPr lvl="1"/>
            <a:r>
              <a:rPr lang="cs-CZ" dirty="0" smtClean="0"/>
              <a:t>zpracování,</a:t>
            </a:r>
          </a:p>
          <a:p>
            <a:pPr lvl="1"/>
            <a:r>
              <a:rPr lang="cs-CZ" dirty="0" smtClean="0"/>
              <a:t>výstup.</a:t>
            </a:r>
          </a:p>
          <a:p>
            <a:r>
              <a:rPr lang="cs-CZ" dirty="0" smtClean="0"/>
              <a:t>Zajímá nás složitost části zvané </a:t>
            </a:r>
            <a:r>
              <a:rPr lang="cs-CZ" dirty="0" smtClean="0">
                <a:solidFill>
                  <a:srgbClr val="0070C0"/>
                </a:solidFill>
              </a:rPr>
              <a:t>zpracování</a:t>
            </a:r>
            <a:r>
              <a:rPr lang="cs-CZ" dirty="0" smtClean="0"/>
              <a:t>.</a:t>
            </a:r>
          </a:p>
          <a:p>
            <a:r>
              <a:rPr lang="cs-CZ" dirty="0" smtClean="0"/>
              <a:t>Složitost je počet instrukcí jako funkce </a:t>
            </a:r>
            <a:r>
              <a:rPr lang="cs-CZ" i="1" dirty="0" smtClean="0">
                <a:solidFill>
                  <a:srgbClr val="00B0F0"/>
                </a:solidFill>
              </a:rPr>
              <a:t>n</a:t>
            </a:r>
            <a:r>
              <a:rPr lang="cs-CZ" dirty="0" smtClean="0"/>
              <a:t>.</a:t>
            </a:r>
          </a:p>
          <a:p>
            <a:r>
              <a:rPr lang="cs-CZ" dirty="0" smtClean="0"/>
              <a:t>Potřebujeme metodu, která porovná různé algoritmy nezávisle na hardwaru.</a:t>
            </a:r>
          </a:p>
          <a:p>
            <a:pPr lvl="1"/>
            <a:r>
              <a:rPr lang="cs-CZ" dirty="0" smtClean="0"/>
              <a:t>Počet vykonaných instrukcí programu.</a:t>
            </a:r>
          </a:p>
          <a:p>
            <a:pPr lvl="1"/>
            <a:r>
              <a:rPr lang="cs-CZ" dirty="0" smtClean="0"/>
              <a:t>Nebude nás zajímat to, že různé instrukce mohou trvat různou dobu.</a:t>
            </a:r>
          </a:p>
          <a:p>
            <a:r>
              <a:rPr lang="cs-CZ" dirty="0" smtClean="0"/>
              <a:t>Porovnání výkonnosti hardwaru pro stejné programy se nazývá </a:t>
            </a:r>
            <a:r>
              <a:rPr lang="cs-CZ" dirty="0" err="1" smtClean="0"/>
              <a:t>benchmarking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Měří se v časových jednotkách.</a:t>
            </a:r>
          </a:p>
          <a:p>
            <a:r>
              <a:rPr lang="cs-CZ" dirty="0" smtClean="0"/>
              <a:t>Počet instrukcí vyjadřuje časovou složitost.</a:t>
            </a:r>
            <a:r>
              <a:rPr lang="cs-CZ" dirty="0"/>
              <a:t> </a:t>
            </a:r>
            <a:r>
              <a:rPr lang="cs-CZ" dirty="0" smtClean="0"/>
              <a:t>Kromě ní je ještě možné analyzovat paměťovou složitost.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3298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Hledání podřetězce v řetězci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7559945"/>
              </p:ext>
            </p:extLst>
          </p:nvPr>
        </p:nvGraphicFramePr>
        <p:xfrm>
          <a:off x="457200" y="2310864"/>
          <a:ext cx="8229598" cy="3134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14350"/>
                <a:gridCol w="1078366"/>
                <a:gridCol w="474063"/>
                <a:gridCol w="474063"/>
                <a:gridCol w="474063"/>
                <a:gridCol w="474063"/>
                <a:gridCol w="474063"/>
                <a:gridCol w="474063"/>
                <a:gridCol w="474063"/>
                <a:gridCol w="474063"/>
                <a:gridCol w="474063"/>
                <a:gridCol w="474063"/>
                <a:gridCol w="474063"/>
                <a:gridCol w="474063"/>
                <a:gridCol w="474063"/>
                <a:gridCol w="474063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cs-CZ" b="1" dirty="0" smtClean="0"/>
                        <a:t>Hledaný řetězec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A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A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C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L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A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J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K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A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cs-CZ" b="1" dirty="0" smtClean="0"/>
                        <a:t>Prohledávaný řetězec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A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A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A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C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B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A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L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A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L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A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J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K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A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rowSpan="5">
                  <a:txBody>
                    <a:bodyPr/>
                    <a:lstStyle/>
                    <a:p>
                      <a:r>
                        <a:rPr lang="cs-CZ" b="1" dirty="0" smtClean="0"/>
                        <a:t>Počet posunutí</a:t>
                      </a:r>
                      <a:endParaRPr lang="cs-CZ" b="1" dirty="0"/>
                    </a:p>
                  </a:txBody>
                  <a:tcPr vert="vert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0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1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B0F0"/>
                          </a:solidFill>
                        </a:rPr>
                        <a:t>6</a:t>
                      </a:r>
                      <a:endParaRPr lang="cs-CZ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2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3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4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9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B0F0"/>
                          </a:solidFill>
                        </a:rPr>
                        <a:t>11</a:t>
                      </a:r>
                      <a:endParaRPr lang="cs-CZ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20</a:t>
            </a:fld>
            <a:endParaRPr lang="cs-CZ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457200" y="1314144"/>
            <a:ext cx="8229600" cy="9627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Počítáme počet porovnání jednotlivých znaků.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321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Hledání podřetězce v řetězci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0000"/>
            <a:ext cx="8229600" cy="5940000"/>
          </a:xfrm>
        </p:spPr>
        <p:txBody>
          <a:bodyPr>
            <a:normAutofit/>
          </a:bodyPr>
          <a:lstStyle/>
          <a:p>
            <a:r>
              <a:rPr lang="cs-CZ" dirty="0" smtClean="0"/>
              <a:t>Hledaný řetězec má </a:t>
            </a:r>
            <a:r>
              <a:rPr lang="cs-CZ" i="1" dirty="0" smtClean="0">
                <a:solidFill>
                  <a:srgbClr val="00B0F0"/>
                </a:solidFill>
              </a:rPr>
              <a:t>m</a:t>
            </a:r>
            <a:r>
              <a:rPr lang="cs-CZ" dirty="0" smtClean="0"/>
              <a:t> znaků.</a:t>
            </a:r>
          </a:p>
          <a:p>
            <a:r>
              <a:rPr lang="cs-CZ" dirty="0"/>
              <a:t>Prohledávaný řetězec má </a:t>
            </a:r>
            <a:r>
              <a:rPr lang="cs-CZ" i="1" dirty="0" smtClean="0">
                <a:solidFill>
                  <a:srgbClr val="00B0F0"/>
                </a:solidFill>
              </a:rPr>
              <a:t>n</a:t>
            </a:r>
            <a:r>
              <a:rPr lang="cs-CZ" dirty="0" smtClean="0"/>
              <a:t> </a:t>
            </a:r>
            <a:r>
              <a:rPr lang="cs-CZ" dirty="0"/>
              <a:t>znaků.</a:t>
            </a:r>
          </a:p>
          <a:p>
            <a:r>
              <a:rPr lang="cs-CZ" dirty="0" smtClean="0"/>
              <a:t>Počet znaků, od kterých se začíná porovnávat v prohledávaném řetězci = 1 až </a:t>
            </a:r>
            <a:r>
              <a:rPr lang="cs-CZ" i="1" dirty="0" smtClean="0">
                <a:solidFill>
                  <a:srgbClr val="00B0F0"/>
                </a:solidFill>
              </a:rPr>
              <a:t>n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Hledaný řetězec posouváme 0 až (</a:t>
            </a:r>
            <a:r>
              <a:rPr lang="cs-CZ" i="1" dirty="0" smtClean="0">
                <a:solidFill>
                  <a:srgbClr val="00B0F0"/>
                </a:solidFill>
              </a:rPr>
              <a:t>n</a:t>
            </a:r>
            <a:r>
              <a:rPr lang="cs-CZ" dirty="0" smtClean="0"/>
              <a:t> – 1) krát.</a:t>
            </a:r>
          </a:p>
          <a:p>
            <a:r>
              <a:rPr lang="cs-CZ" dirty="0" smtClean="0"/>
              <a:t>Počet porovnávaných </a:t>
            </a:r>
            <a:r>
              <a:rPr lang="cs-CZ" dirty="0"/>
              <a:t>znaků </a:t>
            </a:r>
            <a:r>
              <a:rPr lang="cs-CZ" dirty="0" smtClean="0"/>
              <a:t>pro každé </a:t>
            </a:r>
            <a:r>
              <a:rPr lang="cs-CZ" dirty="0"/>
              <a:t>posunutí hledaného </a:t>
            </a:r>
            <a:r>
              <a:rPr lang="cs-CZ" dirty="0" smtClean="0"/>
              <a:t>řetězce = 1 až </a:t>
            </a:r>
            <a:r>
              <a:rPr lang="cs-CZ" i="1" dirty="0" smtClean="0">
                <a:solidFill>
                  <a:srgbClr val="00B0F0"/>
                </a:solidFill>
              </a:rPr>
              <a:t>m</a:t>
            </a:r>
            <a:r>
              <a:rPr lang="cs-CZ" dirty="0" smtClean="0"/>
              <a:t>.</a:t>
            </a:r>
          </a:p>
          <a:p>
            <a:r>
              <a:rPr lang="cs-CZ" dirty="0" smtClean="0"/>
              <a:t>Celkový počet porovnání znaků = 1 až </a:t>
            </a:r>
            <a:r>
              <a:rPr lang="cs-CZ" i="1" dirty="0" smtClean="0">
                <a:solidFill>
                  <a:srgbClr val="00B0F0"/>
                </a:solidFill>
              </a:rPr>
              <a:t>n</a:t>
            </a:r>
            <a:r>
              <a:rPr lang="cs-CZ" dirty="0" smtClean="0"/>
              <a:t> ∙ </a:t>
            </a:r>
            <a:r>
              <a:rPr lang="cs-CZ" i="1" dirty="0" smtClean="0">
                <a:solidFill>
                  <a:srgbClr val="00B0F0"/>
                </a:solidFill>
              </a:rPr>
              <a:t>m</a:t>
            </a:r>
            <a:r>
              <a:rPr lang="cs-CZ" dirty="0" smtClean="0"/>
              <a:t>.</a:t>
            </a:r>
          </a:p>
          <a:p>
            <a:r>
              <a:rPr lang="cs-CZ" dirty="0" smtClean="0"/>
              <a:t>Složitost algoritmu </a:t>
            </a:r>
            <a:r>
              <a:rPr lang="cs-CZ" dirty="0"/>
              <a:t>= </a:t>
            </a:r>
            <a:r>
              <a:rPr lang="cs-CZ" i="1" dirty="0">
                <a:solidFill>
                  <a:srgbClr val="00B0F0"/>
                </a:solidFill>
              </a:rPr>
              <a:t>n</a:t>
            </a:r>
            <a:r>
              <a:rPr lang="cs-CZ" dirty="0" smtClean="0"/>
              <a:t> </a:t>
            </a:r>
            <a:r>
              <a:rPr lang="cs-CZ" dirty="0"/>
              <a:t>∙ </a:t>
            </a:r>
            <a:r>
              <a:rPr lang="cs-CZ" i="1" dirty="0" smtClean="0">
                <a:solidFill>
                  <a:srgbClr val="00B0F0"/>
                </a:solidFill>
              </a:rPr>
              <a:t>m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7696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>
                <a:hlinkClick r:id="rId2"/>
              </a:rPr>
              <a:t>Algoritmy polynomiální a ty ostatní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0000"/>
            <a:ext cx="8229600" cy="5940000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Dosud probrané algoritmy mají složitost s funkcí </a:t>
            </a:r>
            <a:r>
              <a:rPr lang="cs-CZ" i="1" dirty="0" smtClean="0">
                <a:solidFill>
                  <a:srgbClr val="00B0F0"/>
                </a:solidFill>
              </a:rPr>
              <a:t>n</a:t>
            </a:r>
            <a:r>
              <a:rPr lang="cs-CZ" dirty="0" smtClean="0"/>
              <a:t>, </a:t>
            </a:r>
            <a:r>
              <a:rPr lang="cs-CZ" i="1" dirty="0">
                <a:solidFill>
                  <a:srgbClr val="00B0F0"/>
                </a:solidFill>
              </a:rPr>
              <a:t>n</a:t>
            </a:r>
            <a:r>
              <a:rPr lang="cs-CZ" dirty="0"/>
              <a:t> ∙ </a:t>
            </a:r>
            <a:r>
              <a:rPr lang="cs-CZ" dirty="0" smtClean="0"/>
              <a:t>log </a:t>
            </a:r>
            <a:r>
              <a:rPr lang="cs-CZ" i="1" dirty="0" smtClean="0">
                <a:solidFill>
                  <a:srgbClr val="00B0F0"/>
                </a:solidFill>
              </a:rPr>
              <a:t>n</a:t>
            </a:r>
            <a:r>
              <a:rPr lang="cs-CZ" dirty="0" smtClean="0"/>
              <a:t>, </a:t>
            </a:r>
            <a:r>
              <a:rPr lang="cs-CZ" i="1" dirty="0" smtClean="0">
                <a:solidFill>
                  <a:srgbClr val="00B0F0"/>
                </a:solidFill>
              </a:rPr>
              <a:t>n</a:t>
            </a:r>
            <a:r>
              <a:rPr lang="cs-CZ" baseline="30000" dirty="0" smtClean="0"/>
              <a:t>2</a:t>
            </a:r>
            <a:r>
              <a:rPr lang="cs-CZ" dirty="0" smtClean="0"/>
              <a:t>, </a:t>
            </a:r>
            <a:r>
              <a:rPr lang="cs-CZ" i="1" dirty="0" smtClean="0">
                <a:solidFill>
                  <a:srgbClr val="00B0F0"/>
                </a:solidFill>
              </a:rPr>
              <a:t>n</a:t>
            </a:r>
            <a:r>
              <a:rPr lang="cs-CZ" dirty="0" smtClean="0"/>
              <a:t> ∙ </a:t>
            </a:r>
            <a:r>
              <a:rPr lang="cs-CZ" i="1" dirty="0" smtClean="0">
                <a:solidFill>
                  <a:srgbClr val="00B0F0"/>
                </a:solidFill>
              </a:rPr>
              <a:t>m</a:t>
            </a:r>
            <a:r>
              <a:rPr lang="cs-CZ" dirty="0" smtClean="0"/>
              <a:t>.</a:t>
            </a:r>
          </a:p>
          <a:p>
            <a:r>
              <a:rPr lang="cs-CZ" dirty="0" smtClean="0"/>
              <a:t>Tyto algoritmy se nazývají </a:t>
            </a:r>
            <a:r>
              <a:rPr lang="cs-CZ" dirty="0" smtClean="0">
                <a:solidFill>
                  <a:srgbClr val="0070C0"/>
                </a:solidFill>
              </a:rPr>
              <a:t>polynomiální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V polynomech je konstantní faktor, </a:t>
            </a:r>
            <a:r>
              <a:rPr lang="cs-CZ" i="1" dirty="0" smtClean="0">
                <a:solidFill>
                  <a:srgbClr val="00B0F0"/>
                </a:solidFill>
              </a:rPr>
              <a:t>n</a:t>
            </a:r>
            <a:r>
              <a:rPr lang="cs-CZ" dirty="0" smtClean="0"/>
              <a:t> krát konstanta, </a:t>
            </a:r>
            <a:r>
              <a:rPr lang="cs-CZ" i="1" dirty="0" smtClean="0">
                <a:solidFill>
                  <a:srgbClr val="00B0F0"/>
                </a:solidFill>
              </a:rPr>
              <a:t>n</a:t>
            </a:r>
            <a:r>
              <a:rPr lang="cs-CZ" dirty="0" smtClean="0"/>
              <a:t> na konstantní exponent.</a:t>
            </a:r>
          </a:p>
          <a:p>
            <a:pPr lvl="1"/>
            <a:r>
              <a:rPr lang="cs-CZ" dirty="0" smtClean="0"/>
              <a:t>Funkce </a:t>
            </a:r>
            <a:r>
              <a:rPr lang="cs-CZ" i="1" dirty="0" smtClean="0">
                <a:solidFill>
                  <a:srgbClr val="00B0F0"/>
                </a:solidFill>
              </a:rPr>
              <a:t>n</a:t>
            </a:r>
            <a:r>
              <a:rPr lang="cs-CZ" dirty="0" smtClean="0"/>
              <a:t> ∙ log </a:t>
            </a:r>
            <a:r>
              <a:rPr lang="cs-CZ" i="1" dirty="0" smtClean="0">
                <a:solidFill>
                  <a:srgbClr val="00B0F0"/>
                </a:solidFill>
              </a:rPr>
              <a:t>n</a:t>
            </a:r>
            <a:r>
              <a:rPr lang="cs-CZ" dirty="0" smtClean="0"/>
              <a:t> roste pomaleji než </a:t>
            </a:r>
            <a:r>
              <a:rPr lang="cs-CZ" i="1" dirty="0" smtClean="0">
                <a:solidFill>
                  <a:srgbClr val="00B0F0"/>
                </a:solidFill>
              </a:rPr>
              <a:t>n</a:t>
            </a:r>
            <a:r>
              <a:rPr lang="cs-CZ" baseline="30000" dirty="0" smtClean="0"/>
              <a:t>2</a:t>
            </a:r>
            <a:r>
              <a:rPr lang="cs-CZ" dirty="0" smtClean="0"/>
              <a:t>, takže se také řadí mezi polynomiální algoritmy.</a:t>
            </a:r>
          </a:p>
          <a:p>
            <a:r>
              <a:rPr lang="cs-CZ" dirty="0" smtClean="0"/>
              <a:t>V praxi je však často třeba řešit i úlohy typu</a:t>
            </a:r>
          </a:p>
          <a:p>
            <a:pPr lvl="1"/>
            <a:r>
              <a:rPr lang="cs-CZ" dirty="0" smtClean="0"/>
              <a:t>vyber nejlepší permutaci </a:t>
            </a:r>
            <a:r>
              <a:rPr lang="cs-CZ" i="1" dirty="0" smtClean="0">
                <a:solidFill>
                  <a:srgbClr val="00B0F0"/>
                </a:solidFill>
              </a:rPr>
              <a:t>n</a:t>
            </a:r>
            <a:r>
              <a:rPr lang="cs-CZ" dirty="0" smtClean="0"/>
              <a:t> prvků,</a:t>
            </a:r>
          </a:p>
          <a:p>
            <a:pPr lvl="1"/>
            <a:r>
              <a:rPr lang="cs-CZ" dirty="0" smtClean="0"/>
              <a:t>vyber nejlepší výběr z množiny </a:t>
            </a:r>
            <a:r>
              <a:rPr lang="cs-CZ" i="1" dirty="0" smtClean="0">
                <a:solidFill>
                  <a:srgbClr val="00B0F0"/>
                </a:solidFill>
              </a:rPr>
              <a:t>n</a:t>
            </a:r>
            <a:r>
              <a:rPr lang="cs-CZ" dirty="0" smtClean="0"/>
              <a:t> prvků.</a:t>
            </a:r>
          </a:p>
          <a:p>
            <a:r>
              <a:rPr lang="cs-CZ" dirty="0" smtClean="0"/>
              <a:t>To jsou funkce </a:t>
            </a:r>
            <a:r>
              <a:rPr lang="cs-CZ" i="1" dirty="0" smtClean="0">
                <a:solidFill>
                  <a:srgbClr val="00B0F0"/>
                </a:solidFill>
              </a:rPr>
              <a:t>n</a:t>
            </a:r>
            <a:r>
              <a:rPr lang="cs-CZ" dirty="0" smtClean="0"/>
              <a:t>! a 2</a:t>
            </a:r>
            <a:r>
              <a:rPr lang="cs-CZ" i="1" baseline="30000" dirty="0" smtClean="0">
                <a:solidFill>
                  <a:srgbClr val="00B0F0"/>
                </a:solidFill>
              </a:rPr>
              <a:t>n</a:t>
            </a:r>
            <a:r>
              <a:rPr lang="cs-CZ" dirty="0" smtClean="0"/>
              <a:t>, které s růstem </a:t>
            </a:r>
            <a:r>
              <a:rPr lang="cs-CZ" i="1" dirty="0" smtClean="0">
                <a:solidFill>
                  <a:srgbClr val="00B0F0"/>
                </a:solidFill>
              </a:rPr>
              <a:t>n</a:t>
            </a:r>
            <a:r>
              <a:rPr lang="cs-CZ" dirty="0" smtClean="0"/>
              <a:t> rostou podstatně rychleji než funkce </a:t>
            </a:r>
            <a:r>
              <a:rPr lang="cs-CZ" i="1" dirty="0" err="1" smtClean="0">
                <a:solidFill>
                  <a:srgbClr val="00B0F0"/>
                </a:solidFill>
              </a:rPr>
              <a:t>n</a:t>
            </a:r>
            <a:r>
              <a:rPr lang="cs-CZ" i="1" baseline="30000" dirty="0" err="1" smtClean="0"/>
              <a:t>m</a:t>
            </a:r>
            <a:r>
              <a:rPr lang="cs-CZ" dirty="0" smtClean="0"/>
              <a:t>.</a:t>
            </a:r>
          </a:p>
          <a:p>
            <a:pPr lvl="1"/>
            <a:r>
              <a:rPr lang="cs-CZ" dirty="0"/>
              <a:t>Funkce </a:t>
            </a:r>
            <a:r>
              <a:rPr lang="cs-CZ" i="1" dirty="0" err="1">
                <a:solidFill>
                  <a:srgbClr val="00B0F0"/>
                </a:solidFill>
              </a:rPr>
              <a:t>n</a:t>
            </a:r>
            <a:r>
              <a:rPr lang="cs-CZ" i="1" baseline="30000" dirty="0" err="1"/>
              <a:t>m</a:t>
            </a:r>
            <a:r>
              <a:rPr lang="cs-CZ" dirty="0"/>
              <a:t> pro velké </a:t>
            </a:r>
            <a:r>
              <a:rPr lang="cs-CZ" i="1" dirty="0"/>
              <a:t>m</a:t>
            </a:r>
            <a:r>
              <a:rPr lang="cs-CZ" dirty="0"/>
              <a:t> také roste rychle, ale v algoritmech je exponent </a:t>
            </a:r>
            <a:r>
              <a:rPr lang="cs-CZ" i="1" dirty="0"/>
              <a:t>m</a:t>
            </a:r>
            <a:r>
              <a:rPr lang="cs-CZ" dirty="0"/>
              <a:t> obvykle maximálně 4 (</a:t>
            </a:r>
            <a:r>
              <a:rPr lang="cs-CZ" dirty="0">
                <a:hlinkClick r:id="rId3" action="ppaction://hlinksldjump"/>
              </a:rPr>
              <a:t>4 vnořené cykly</a:t>
            </a:r>
            <a:r>
              <a:rPr lang="cs-CZ" dirty="0"/>
              <a:t>).</a:t>
            </a:r>
          </a:p>
          <a:p>
            <a:pPr lvl="1"/>
            <a:r>
              <a:rPr lang="cs-CZ" dirty="0" smtClean="0"/>
              <a:t>Proto se algoritmy s těmito funkcemi odlišují od polynomiálních a nazývají se nepolynomiální, nebo úlohy s exponenciální složitostí.</a:t>
            </a:r>
          </a:p>
          <a:p>
            <a:pPr lvl="1"/>
            <a:r>
              <a:rPr lang="cs-CZ" dirty="0" smtClean="0"/>
              <a:t>Algoritmy s exponenciální složitostí jsou řešením pro </a:t>
            </a:r>
            <a:r>
              <a:rPr lang="cs-CZ" dirty="0" smtClean="0">
                <a:solidFill>
                  <a:srgbClr val="0070C0"/>
                </a:solidFill>
              </a:rPr>
              <a:t>NP úlohy</a:t>
            </a:r>
            <a:r>
              <a:rPr lang="cs-CZ" dirty="0" smtClean="0"/>
              <a:t>.</a:t>
            </a:r>
          </a:p>
          <a:p>
            <a:r>
              <a:rPr lang="cs-CZ" dirty="0" smtClean="0"/>
              <a:t>Kromě časové náročnosti, na kterou se v přednáškách omezíme, existují i studie </a:t>
            </a:r>
            <a:r>
              <a:rPr lang="cs-CZ" dirty="0" smtClean="0">
                <a:hlinkClick r:id="rId4"/>
              </a:rPr>
              <a:t>paměťové (prostorové) náročnosti</a:t>
            </a:r>
            <a:r>
              <a:rPr lang="cs-CZ" dirty="0" smtClean="0"/>
              <a:t>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3999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0070C0"/>
                </a:solidFill>
              </a:rPr>
              <a:t>Problém obchodního cestujícího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en-GB" dirty="0" smtClean="0">
                <a:solidFill>
                  <a:srgbClr val="7030A0"/>
                </a:solidFill>
              </a:rPr>
              <a:t>Travelling Salesman Problem</a:t>
            </a:r>
            <a:r>
              <a:rPr lang="cs-CZ" dirty="0" smtClean="0">
                <a:solidFill>
                  <a:srgbClr val="7030A0"/>
                </a:solidFill>
              </a:rPr>
              <a:t> (TSP)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805264"/>
            <a:ext cx="8229600" cy="1080120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Máme </a:t>
            </a:r>
            <a:r>
              <a:rPr lang="cs-CZ" i="1" dirty="0">
                <a:solidFill>
                  <a:srgbClr val="00B0F0"/>
                </a:solidFill>
              </a:rPr>
              <a:t>n</a:t>
            </a:r>
            <a:r>
              <a:rPr lang="cs-CZ" dirty="0"/>
              <a:t> měst.</a:t>
            </a:r>
          </a:p>
          <a:p>
            <a:r>
              <a:rPr lang="cs-CZ" dirty="0"/>
              <a:t>Počet možných průchodů městy je </a:t>
            </a:r>
            <a:r>
              <a:rPr lang="cs-CZ" i="1" dirty="0">
                <a:solidFill>
                  <a:srgbClr val="00B0F0"/>
                </a:solidFill>
              </a:rPr>
              <a:t>n</a:t>
            </a:r>
            <a:r>
              <a:rPr lang="cs-CZ" dirty="0"/>
              <a:t>! (faktoriál</a:t>
            </a:r>
            <a:r>
              <a:rPr lang="cs-CZ" dirty="0" smtClean="0"/>
              <a:t>).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23</a:t>
            </a:fld>
            <a:endParaRPr lang="cs-CZ"/>
          </a:p>
        </p:txBody>
      </p:sp>
      <p:grpSp>
        <p:nvGrpSpPr>
          <p:cNvPr id="5" name="Skupina 4"/>
          <p:cNvGrpSpPr/>
          <p:nvPr/>
        </p:nvGrpSpPr>
        <p:grpSpPr>
          <a:xfrm>
            <a:off x="843250" y="2268567"/>
            <a:ext cx="7093289" cy="3536697"/>
            <a:chOff x="843250" y="2708905"/>
            <a:chExt cx="7093289" cy="2966251"/>
          </a:xfrm>
        </p:grpSpPr>
        <p:sp>
          <p:nvSpPr>
            <p:cNvPr id="6" name="Volný tvar 5"/>
            <p:cNvSpPr/>
            <p:nvPr/>
          </p:nvSpPr>
          <p:spPr>
            <a:xfrm>
              <a:off x="843250" y="3683175"/>
              <a:ext cx="359962" cy="301934"/>
            </a:xfrm>
            <a:custGeom>
              <a:avLst/>
              <a:gdLst>
                <a:gd name="connsiteX0" fmla="*/ 0 w 359962"/>
                <a:gd name="connsiteY0" fmla="*/ 0 h 360012"/>
                <a:gd name="connsiteX1" fmla="*/ 359962 w 359962"/>
                <a:gd name="connsiteY1" fmla="*/ 0 h 360012"/>
                <a:gd name="connsiteX2" fmla="*/ 359962 w 359962"/>
                <a:gd name="connsiteY2" fmla="*/ 360012 h 360012"/>
                <a:gd name="connsiteX3" fmla="*/ 0 w 359962"/>
                <a:gd name="connsiteY3" fmla="*/ 360012 h 360012"/>
                <a:gd name="connsiteX4" fmla="*/ 0 w 359962"/>
                <a:gd name="connsiteY4" fmla="*/ 0 h 3600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59962" h="360012">
                  <a:moveTo>
                    <a:pt x="0" y="0"/>
                  </a:moveTo>
                  <a:lnTo>
                    <a:pt x="359962" y="0"/>
                  </a:lnTo>
                  <a:lnTo>
                    <a:pt x="359962" y="360012"/>
                  </a:lnTo>
                  <a:lnTo>
                    <a:pt x="0" y="36001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600" kern="1200" dirty="0" smtClean="0">
                  <a:solidFill>
                    <a:schemeClr val="tx1"/>
                  </a:solidFill>
                </a:rPr>
                <a:t>A</a:t>
              </a:r>
              <a:endParaRPr lang="cs-CZ" sz="1600" kern="1200" dirty="0">
                <a:solidFill>
                  <a:schemeClr val="tx1"/>
                </a:solidFill>
              </a:endParaRPr>
            </a:p>
          </p:txBody>
        </p:sp>
        <p:sp>
          <p:nvSpPr>
            <p:cNvPr id="7" name="Volný tvar 6"/>
            <p:cNvSpPr/>
            <p:nvPr/>
          </p:nvSpPr>
          <p:spPr>
            <a:xfrm>
              <a:off x="3169236" y="2709158"/>
              <a:ext cx="359962" cy="301934"/>
            </a:xfrm>
            <a:custGeom>
              <a:avLst/>
              <a:gdLst>
                <a:gd name="connsiteX0" fmla="*/ 0 w 359962"/>
                <a:gd name="connsiteY0" fmla="*/ 0 h 360012"/>
                <a:gd name="connsiteX1" fmla="*/ 359962 w 359962"/>
                <a:gd name="connsiteY1" fmla="*/ 0 h 360012"/>
                <a:gd name="connsiteX2" fmla="*/ 359962 w 359962"/>
                <a:gd name="connsiteY2" fmla="*/ 360012 h 360012"/>
                <a:gd name="connsiteX3" fmla="*/ 0 w 359962"/>
                <a:gd name="connsiteY3" fmla="*/ 360012 h 360012"/>
                <a:gd name="connsiteX4" fmla="*/ 0 w 359962"/>
                <a:gd name="connsiteY4" fmla="*/ 0 h 3600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59962" h="360012">
                  <a:moveTo>
                    <a:pt x="0" y="0"/>
                  </a:moveTo>
                  <a:lnTo>
                    <a:pt x="359962" y="0"/>
                  </a:lnTo>
                  <a:lnTo>
                    <a:pt x="359962" y="360012"/>
                  </a:lnTo>
                  <a:lnTo>
                    <a:pt x="0" y="36001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600" kern="1200" dirty="0" smtClean="0">
                  <a:solidFill>
                    <a:schemeClr val="tx1"/>
                  </a:solidFill>
                </a:rPr>
                <a:t>B</a:t>
              </a:r>
              <a:endParaRPr lang="cs-CZ" sz="1600" kern="1200" dirty="0">
                <a:solidFill>
                  <a:schemeClr val="tx1"/>
                </a:solidFill>
              </a:endParaRPr>
            </a:p>
          </p:txBody>
        </p:sp>
        <p:sp>
          <p:nvSpPr>
            <p:cNvPr id="8" name="Volný tvar 7"/>
            <p:cNvSpPr/>
            <p:nvPr/>
          </p:nvSpPr>
          <p:spPr>
            <a:xfrm>
              <a:off x="4710099" y="4261692"/>
              <a:ext cx="359962" cy="301934"/>
            </a:xfrm>
            <a:custGeom>
              <a:avLst/>
              <a:gdLst>
                <a:gd name="connsiteX0" fmla="*/ 0 w 359962"/>
                <a:gd name="connsiteY0" fmla="*/ 0 h 360012"/>
                <a:gd name="connsiteX1" fmla="*/ 359962 w 359962"/>
                <a:gd name="connsiteY1" fmla="*/ 0 h 360012"/>
                <a:gd name="connsiteX2" fmla="*/ 359962 w 359962"/>
                <a:gd name="connsiteY2" fmla="*/ 360012 h 360012"/>
                <a:gd name="connsiteX3" fmla="*/ 0 w 359962"/>
                <a:gd name="connsiteY3" fmla="*/ 360012 h 360012"/>
                <a:gd name="connsiteX4" fmla="*/ 0 w 359962"/>
                <a:gd name="connsiteY4" fmla="*/ 0 h 3600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59962" h="360012">
                  <a:moveTo>
                    <a:pt x="0" y="0"/>
                  </a:moveTo>
                  <a:lnTo>
                    <a:pt x="359962" y="0"/>
                  </a:lnTo>
                  <a:lnTo>
                    <a:pt x="359962" y="360012"/>
                  </a:lnTo>
                  <a:lnTo>
                    <a:pt x="0" y="36001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600" kern="1200" dirty="0" smtClean="0">
                  <a:solidFill>
                    <a:schemeClr val="tx1"/>
                  </a:solidFill>
                </a:rPr>
                <a:t>C</a:t>
              </a:r>
              <a:endParaRPr lang="cs-CZ" sz="1600" kern="1200" dirty="0">
                <a:solidFill>
                  <a:schemeClr val="tx1"/>
                </a:solidFill>
              </a:endParaRPr>
            </a:p>
          </p:txBody>
        </p:sp>
        <p:sp>
          <p:nvSpPr>
            <p:cNvPr id="9" name="Volný tvar 8"/>
            <p:cNvSpPr/>
            <p:nvPr/>
          </p:nvSpPr>
          <p:spPr>
            <a:xfrm>
              <a:off x="5557990" y="2708905"/>
              <a:ext cx="359962" cy="301934"/>
            </a:xfrm>
            <a:custGeom>
              <a:avLst/>
              <a:gdLst>
                <a:gd name="connsiteX0" fmla="*/ 0 w 359962"/>
                <a:gd name="connsiteY0" fmla="*/ 0 h 360012"/>
                <a:gd name="connsiteX1" fmla="*/ 359962 w 359962"/>
                <a:gd name="connsiteY1" fmla="*/ 0 h 360012"/>
                <a:gd name="connsiteX2" fmla="*/ 359962 w 359962"/>
                <a:gd name="connsiteY2" fmla="*/ 360012 h 360012"/>
                <a:gd name="connsiteX3" fmla="*/ 0 w 359962"/>
                <a:gd name="connsiteY3" fmla="*/ 360012 h 360012"/>
                <a:gd name="connsiteX4" fmla="*/ 0 w 359962"/>
                <a:gd name="connsiteY4" fmla="*/ 0 h 3600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59962" h="360012">
                  <a:moveTo>
                    <a:pt x="0" y="0"/>
                  </a:moveTo>
                  <a:lnTo>
                    <a:pt x="359962" y="0"/>
                  </a:lnTo>
                  <a:lnTo>
                    <a:pt x="359962" y="360012"/>
                  </a:lnTo>
                  <a:lnTo>
                    <a:pt x="0" y="36001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600" kern="1200" dirty="0" smtClean="0">
                  <a:solidFill>
                    <a:schemeClr val="tx1"/>
                  </a:solidFill>
                </a:rPr>
                <a:t>D</a:t>
              </a:r>
              <a:endParaRPr lang="cs-CZ" sz="1600" kern="1200" dirty="0">
                <a:solidFill>
                  <a:schemeClr val="tx1"/>
                </a:solidFill>
              </a:endParaRPr>
            </a:p>
          </p:txBody>
        </p:sp>
        <p:sp>
          <p:nvSpPr>
            <p:cNvPr id="10" name="Volný tvar 9"/>
            <p:cNvSpPr/>
            <p:nvPr/>
          </p:nvSpPr>
          <p:spPr>
            <a:xfrm>
              <a:off x="7576577" y="3452768"/>
              <a:ext cx="359962" cy="301934"/>
            </a:xfrm>
            <a:custGeom>
              <a:avLst/>
              <a:gdLst>
                <a:gd name="connsiteX0" fmla="*/ 0 w 359962"/>
                <a:gd name="connsiteY0" fmla="*/ 0 h 360012"/>
                <a:gd name="connsiteX1" fmla="*/ 359962 w 359962"/>
                <a:gd name="connsiteY1" fmla="*/ 0 h 360012"/>
                <a:gd name="connsiteX2" fmla="*/ 359962 w 359962"/>
                <a:gd name="connsiteY2" fmla="*/ 360012 h 360012"/>
                <a:gd name="connsiteX3" fmla="*/ 0 w 359962"/>
                <a:gd name="connsiteY3" fmla="*/ 360012 h 360012"/>
                <a:gd name="connsiteX4" fmla="*/ 0 w 359962"/>
                <a:gd name="connsiteY4" fmla="*/ 0 h 3600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59962" h="360012">
                  <a:moveTo>
                    <a:pt x="0" y="0"/>
                  </a:moveTo>
                  <a:lnTo>
                    <a:pt x="359962" y="0"/>
                  </a:lnTo>
                  <a:lnTo>
                    <a:pt x="359962" y="360012"/>
                  </a:lnTo>
                  <a:lnTo>
                    <a:pt x="0" y="36001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600" kern="1200" dirty="0" smtClean="0">
                  <a:solidFill>
                    <a:schemeClr val="tx1"/>
                  </a:solidFill>
                </a:rPr>
                <a:t>E</a:t>
              </a:r>
              <a:endParaRPr lang="cs-CZ" sz="1600" kern="1200" dirty="0">
                <a:solidFill>
                  <a:schemeClr val="tx1"/>
                </a:solidFill>
              </a:endParaRPr>
            </a:p>
          </p:txBody>
        </p:sp>
        <p:sp>
          <p:nvSpPr>
            <p:cNvPr id="11" name="Volný tvar 10"/>
            <p:cNvSpPr/>
            <p:nvPr/>
          </p:nvSpPr>
          <p:spPr>
            <a:xfrm>
              <a:off x="5868162" y="5373222"/>
              <a:ext cx="359962" cy="301934"/>
            </a:xfrm>
            <a:custGeom>
              <a:avLst/>
              <a:gdLst>
                <a:gd name="connsiteX0" fmla="*/ 0 w 359962"/>
                <a:gd name="connsiteY0" fmla="*/ 0 h 360012"/>
                <a:gd name="connsiteX1" fmla="*/ 359962 w 359962"/>
                <a:gd name="connsiteY1" fmla="*/ 0 h 360012"/>
                <a:gd name="connsiteX2" fmla="*/ 359962 w 359962"/>
                <a:gd name="connsiteY2" fmla="*/ 360012 h 360012"/>
                <a:gd name="connsiteX3" fmla="*/ 0 w 359962"/>
                <a:gd name="connsiteY3" fmla="*/ 360012 h 360012"/>
                <a:gd name="connsiteX4" fmla="*/ 0 w 359962"/>
                <a:gd name="connsiteY4" fmla="*/ 0 h 3600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59962" h="360012">
                  <a:moveTo>
                    <a:pt x="0" y="0"/>
                  </a:moveTo>
                  <a:lnTo>
                    <a:pt x="359962" y="0"/>
                  </a:lnTo>
                  <a:lnTo>
                    <a:pt x="359962" y="360012"/>
                  </a:lnTo>
                  <a:lnTo>
                    <a:pt x="0" y="36001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600" kern="1200" dirty="0" smtClean="0">
                  <a:solidFill>
                    <a:schemeClr val="tx1"/>
                  </a:solidFill>
                </a:rPr>
                <a:t>F</a:t>
              </a:r>
              <a:endParaRPr lang="cs-CZ" sz="1600" kern="1200" dirty="0">
                <a:solidFill>
                  <a:schemeClr val="tx1"/>
                </a:solidFill>
              </a:endParaRPr>
            </a:p>
          </p:txBody>
        </p:sp>
        <p:sp>
          <p:nvSpPr>
            <p:cNvPr id="12" name="Volný tvar 11"/>
            <p:cNvSpPr/>
            <p:nvPr/>
          </p:nvSpPr>
          <p:spPr>
            <a:xfrm>
              <a:off x="2339721" y="5013161"/>
              <a:ext cx="359962" cy="301934"/>
            </a:xfrm>
            <a:custGeom>
              <a:avLst/>
              <a:gdLst>
                <a:gd name="connsiteX0" fmla="*/ 0 w 359962"/>
                <a:gd name="connsiteY0" fmla="*/ 0 h 360012"/>
                <a:gd name="connsiteX1" fmla="*/ 359962 w 359962"/>
                <a:gd name="connsiteY1" fmla="*/ 0 h 360012"/>
                <a:gd name="connsiteX2" fmla="*/ 359962 w 359962"/>
                <a:gd name="connsiteY2" fmla="*/ 360012 h 360012"/>
                <a:gd name="connsiteX3" fmla="*/ 0 w 359962"/>
                <a:gd name="connsiteY3" fmla="*/ 360012 h 360012"/>
                <a:gd name="connsiteX4" fmla="*/ 0 w 359962"/>
                <a:gd name="connsiteY4" fmla="*/ 0 h 3600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59962" h="360012">
                  <a:moveTo>
                    <a:pt x="0" y="0"/>
                  </a:moveTo>
                  <a:lnTo>
                    <a:pt x="359962" y="0"/>
                  </a:lnTo>
                  <a:lnTo>
                    <a:pt x="359962" y="360012"/>
                  </a:lnTo>
                  <a:lnTo>
                    <a:pt x="0" y="36001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600" kern="1200" dirty="0" smtClean="0">
                  <a:solidFill>
                    <a:schemeClr val="tx1"/>
                  </a:solidFill>
                </a:rPr>
                <a:t>G</a:t>
              </a:r>
              <a:endParaRPr lang="cs-CZ" sz="1600" kern="1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4" name="Přímá spojnice se šipkou 13"/>
          <p:cNvCxnSpPr>
            <a:stCxn id="6" idx="1"/>
            <a:endCxn id="7" idx="3"/>
          </p:cNvCxnSpPr>
          <p:nvPr/>
        </p:nvCxnSpPr>
        <p:spPr>
          <a:xfrm flipV="1">
            <a:off x="1203212" y="2628869"/>
            <a:ext cx="1966024" cy="801332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>
            <a:stCxn id="7" idx="2"/>
            <a:endCxn id="8" idx="0"/>
          </p:cNvCxnSpPr>
          <p:nvPr/>
        </p:nvCxnSpPr>
        <p:spPr>
          <a:xfrm>
            <a:off x="3529198" y="2628869"/>
            <a:ext cx="1180901" cy="149110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>
            <a:stCxn id="8" idx="1"/>
            <a:endCxn id="9" idx="3"/>
          </p:cNvCxnSpPr>
          <p:nvPr/>
        </p:nvCxnSpPr>
        <p:spPr>
          <a:xfrm flipV="1">
            <a:off x="5070061" y="2628567"/>
            <a:ext cx="487929" cy="1491407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>
            <a:stCxn id="9" idx="2"/>
            <a:endCxn id="10" idx="0"/>
          </p:cNvCxnSpPr>
          <p:nvPr/>
        </p:nvCxnSpPr>
        <p:spPr>
          <a:xfrm>
            <a:off x="5917952" y="2628567"/>
            <a:ext cx="1658625" cy="526917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>
            <a:stCxn id="10" idx="3"/>
            <a:endCxn id="11" idx="1"/>
          </p:cNvCxnSpPr>
          <p:nvPr/>
        </p:nvCxnSpPr>
        <p:spPr>
          <a:xfrm flipH="1">
            <a:off x="6228124" y="3515484"/>
            <a:ext cx="1348453" cy="192978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>
            <a:stCxn id="11" idx="0"/>
            <a:endCxn id="12" idx="1"/>
          </p:cNvCxnSpPr>
          <p:nvPr/>
        </p:nvCxnSpPr>
        <p:spPr>
          <a:xfrm flipH="1" flipV="1">
            <a:off x="2699683" y="5015959"/>
            <a:ext cx="3168479" cy="42930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se šipkou 29"/>
          <p:cNvCxnSpPr>
            <a:stCxn id="12" idx="0"/>
            <a:endCxn id="6" idx="2"/>
          </p:cNvCxnSpPr>
          <p:nvPr/>
        </p:nvCxnSpPr>
        <p:spPr>
          <a:xfrm flipH="1" flipV="1">
            <a:off x="1203212" y="3790201"/>
            <a:ext cx="1136509" cy="122575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se šipkou 32"/>
          <p:cNvCxnSpPr>
            <a:stCxn id="7" idx="2"/>
            <a:endCxn id="9" idx="3"/>
          </p:cNvCxnSpPr>
          <p:nvPr/>
        </p:nvCxnSpPr>
        <p:spPr>
          <a:xfrm flipV="1">
            <a:off x="3529198" y="2628567"/>
            <a:ext cx="2028792" cy="302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/>
          <p:cNvCxnSpPr>
            <a:stCxn id="10" idx="3"/>
            <a:endCxn id="8" idx="1"/>
          </p:cNvCxnSpPr>
          <p:nvPr/>
        </p:nvCxnSpPr>
        <p:spPr>
          <a:xfrm flipH="1">
            <a:off x="5070061" y="3515484"/>
            <a:ext cx="2506516" cy="60449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se šipkou 38"/>
          <p:cNvCxnSpPr>
            <a:stCxn id="8" idx="2"/>
            <a:endCxn id="11" idx="1"/>
          </p:cNvCxnSpPr>
          <p:nvPr/>
        </p:nvCxnSpPr>
        <p:spPr>
          <a:xfrm>
            <a:off x="5070061" y="4479974"/>
            <a:ext cx="1158063" cy="96529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Zástupný symbol pro obsah 2"/>
          <p:cNvSpPr txBox="1">
            <a:spLocks/>
          </p:cNvSpPr>
          <p:nvPr/>
        </p:nvSpPr>
        <p:spPr>
          <a:xfrm>
            <a:off x="446856" y="1268760"/>
            <a:ext cx="8229600" cy="102262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Máme najít nejkratší cestu, která projde každé město jen jednou a vrátí se do výchozího města.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9768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0070C0"/>
                </a:solidFill>
              </a:rPr>
              <a:t>Problém batohu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en-GB" dirty="0" smtClean="0">
                <a:solidFill>
                  <a:srgbClr val="7030A0"/>
                </a:solidFill>
              </a:rPr>
              <a:t>Knapsack (Rucksack) Problem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24</a:t>
            </a:fld>
            <a:endParaRPr lang="cs-CZ"/>
          </a:p>
        </p:txBody>
      </p:sp>
      <p:sp>
        <p:nvSpPr>
          <p:cNvPr id="25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517232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Naplňte batoh nejhodnotnějšími věcmi, když nemůžete unést všechny z nich.</a:t>
            </a:r>
          </a:p>
          <a:p>
            <a:r>
              <a:rPr lang="cs-CZ" dirty="0" smtClean="0"/>
              <a:t>Máme </a:t>
            </a:r>
            <a:r>
              <a:rPr lang="cs-CZ" i="1" dirty="0" smtClean="0">
                <a:solidFill>
                  <a:srgbClr val="00B0F0"/>
                </a:solidFill>
              </a:rPr>
              <a:t>n</a:t>
            </a:r>
            <a:r>
              <a:rPr lang="cs-CZ" dirty="0" smtClean="0"/>
              <a:t> věcí a každá z nich má svoji cenu a hmotnost.</a:t>
            </a:r>
          </a:p>
          <a:p>
            <a:r>
              <a:rPr lang="cs-CZ" dirty="0" smtClean="0"/>
              <a:t>Počet možných výběrů</a:t>
            </a:r>
          </a:p>
          <a:p>
            <a:pPr lvl="1"/>
            <a:r>
              <a:rPr lang="cs-CZ" dirty="0" smtClean="0"/>
              <a:t>Každá věc je buďto vybrána nebo nevybrána.</a:t>
            </a:r>
          </a:p>
          <a:p>
            <a:pPr lvl="2"/>
            <a:r>
              <a:rPr lang="cs-CZ" dirty="0" smtClean="0"/>
              <a:t>To je informace o hodnotě 1 bit.</a:t>
            </a:r>
          </a:p>
          <a:p>
            <a:pPr lvl="1"/>
            <a:r>
              <a:rPr lang="cs-CZ" dirty="0" smtClean="0"/>
              <a:t>Příklad pro 3 věci vyžaduje 3 bity informace pro 1 výběr.</a:t>
            </a:r>
          </a:p>
          <a:p>
            <a:pPr lvl="2"/>
            <a:r>
              <a:rPr lang="cs-CZ" dirty="0" smtClean="0"/>
              <a:t>000 – Nic není vybráno.</a:t>
            </a:r>
          </a:p>
          <a:p>
            <a:pPr lvl="2"/>
            <a:r>
              <a:rPr lang="cs-CZ" dirty="0" smtClean="0"/>
              <a:t>001 – Vybrána 1 věc.</a:t>
            </a:r>
          </a:p>
          <a:p>
            <a:pPr lvl="2"/>
            <a:r>
              <a:rPr lang="cs-CZ" dirty="0" smtClean="0"/>
              <a:t>010 – Vybrána jiná 1 věc.</a:t>
            </a:r>
          </a:p>
          <a:p>
            <a:pPr lvl="2"/>
            <a:r>
              <a:rPr lang="cs-CZ" dirty="0" smtClean="0"/>
              <a:t>011 – Vybrány 2 věci.</a:t>
            </a:r>
          </a:p>
          <a:p>
            <a:pPr lvl="2"/>
            <a:r>
              <a:rPr lang="cs-CZ" dirty="0" smtClean="0"/>
              <a:t>100</a:t>
            </a:r>
          </a:p>
          <a:p>
            <a:pPr lvl="2"/>
            <a:r>
              <a:rPr lang="cs-CZ" dirty="0" smtClean="0"/>
              <a:t>101</a:t>
            </a:r>
          </a:p>
          <a:p>
            <a:pPr lvl="2"/>
            <a:r>
              <a:rPr lang="cs-CZ" dirty="0" smtClean="0"/>
              <a:t>110</a:t>
            </a:r>
          </a:p>
          <a:p>
            <a:pPr lvl="2"/>
            <a:r>
              <a:rPr lang="cs-CZ" dirty="0" smtClean="0"/>
              <a:t>111 – Vybrány všechny věci.</a:t>
            </a:r>
          </a:p>
          <a:p>
            <a:pPr lvl="2"/>
            <a:r>
              <a:rPr lang="cs-CZ" dirty="0" smtClean="0"/>
              <a:t>Celkem to bylo 2</a:t>
            </a:r>
            <a:r>
              <a:rPr lang="cs-CZ" baseline="30000" dirty="0" smtClean="0"/>
              <a:t>3</a:t>
            </a:r>
            <a:r>
              <a:rPr lang="cs-CZ" dirty="0" smtClean="0"/>
              <a:t> možností, obecně 2</a:t>
            </a:r>
            <a:r>
              <a:rPr lang="cs-CZ" i="1" baseline="30000" dirty="0" smtClean="0">
                <a:solidFill>
                  <a:srgbClr val="00B0F0"/>
                </a:solidFill>
              </a:rPr>
              <a:t>n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445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build="p" bldLvl="5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Úrovně složitosti algoritmu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0000"/>
            <a:ext cx="8229600" cy="5940000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Problém obchodního cestujícího může mít různé formulace:</a:t>
            </a:r>
          </a:p>
          <a:p>
            <a:pPr lvl="1"/>
            <a:r>
              <a:rPr lang="cs-CZ" dirty="0" smtClean="0"/>
              <a:t>Vypočti délku určité trasy.</a:t>
            </a:r>
          </a:p>
          <a:p>
            <a:pPr lvl="2"/>
            <a:r>
              <a:rPr lang="cs-CZ" dirty="0" smtClean="0"/>
              <a:t>Trasa je určitá permutace </a:t>
            </a:r>
            <a:r>
              <a:rPr lang="cs-CZ" i="1" dirty="0" smtClean="0">
                <a:solidFill>
                  <a:srgbClr val="00B0F0"/>
                </a:solidFill>
              </a:rPr>
              <a:t>n</a:t>
            </a:r>
            <a:r>
              <a:rPr lang="cs-CZ" dirty="0" smtClean="0"/>
              <a:t> měst.</a:t>
            </a:r>
          </a:p>
          <a:p>
            <a:pPr lvl="1"/>
            <a:r>
              <a:rPr lang="cs-CZ" dirty="0" smtClean="0"/>
              <a:t>Najdi trasu kratší, než je limit </a:t>
            </a:r>
            <a:r>
              <a:rPr lang="cs-CZ" i="1" dirty="0" smtClean="0">
                <a:solidFill>
                  <a:srgbClr val="00B0F0"/>
                </a:solidFill>
              </a:rPr>
              <a:t>k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Rozhodni, zda existuje trasa kratší, než je</a:t>
            </a:r>
            <a:r>
              <a:rPr lang="cs-CZ" dirty="0"/>
              <a:t> limit </a:t>
            </a:r>
            <a:r>
              <a:rPr lang="cs-CZ" i="1" dirty="0">
                <a:solidFill>
                  <a:srgbClr val="00B0F0"/>
                </a:solidFill>
              </a:rPr>
              <a:t>k</a:t>
            </a:r>
            <a:r>
              <a:rPr lang="cs-CZ" dirty="0"/>
              <a:t>.</a:t>
            </a:r>
            <a:endParaRPr lang="cs-CZ" dirty="0" smtClean="0"/>
          </a:p>
          <a:p>
            <a:pPr lvl="1"/>
            <a:r>
              <a:rPr lang="cs-CZ" dirty="0" smtClean="0"/>
              <a:t>Najdi nejkratší trasu.</a:t>
            </a:r>
          </a:p>
          <a:p>
            <a:r>
              <a:rPr lang="cs-CZ" dirty="0" smtClean="0"/>
              <a:t>Chceme vědět, jak těžké jsou tyto typy úloh.</a:t>
            </a:r>
          </a:p>
          <a:p>
            <a:r>
              <a:rPr lang="cs-CZ" dirty="0" smtClean="0"/>
              <a:t>Úlohu řešíme ve dvou fázích: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 smtClean="0"/>
              <a:t>Navrhneme řešení.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 smtClean="0"/>
              <a:t>Ověříme řešení.</a:t>
            </a:r>
          </a:p>
          <a:p>
            <a:r>
              <a:rPr lang="cs-CZ" dirty="0" smtClean="0"/>
              <a:t>Předpokládá se hypotetický abstraktní stroj zvaný </a:t>
            </a:r>
            <a:r>
              <a:rPr lang="cs-CZ" dirty="0" smtClean="0">
                <a:solidFill>
                  <a:srgbClr val="0070C0"/>
                </a:solidFill>
              </a:rPr>
              <a:t>orákulum</a:t>
            </a:r>
            <a:r>
              <a:rPr lang="cs-CZ" dirty="0" smtClean="0"/>
              <a:t> (</a:t>
            </a:r>
            <a:r>
              <a:rPr lang="cs-CZ" dirty="0" err="1" smtClean="0">
                <a:solidFill>
                  <a:srgbClr val="7030A0"/>
                </a:solidFill>
                <a:hlinkClick r:id="rId2"/>
              </a:rPr>
              <a:t>oracle</a:t>
            </a:r>
            <a:r>
              <a:rPr lang="cs-CZ" dirty="0" smtClean="0">
                <a:solidFill>
                  <a:srgbClr val="7030A0"/>
                </a:solidFill>
              </a:rPr>
              <a:t>)</a:t>
            </a:r>
            <a:r>
              <a:rPr lang="cs-CZ" dirty="0" smtClean="0"/>
              <a:t>, který v polynomiálním čase navrhne správné řešení.</a:t>
            </a:r>
          </a:p>
          <a:p>
            <a:pPr lvl="1"/>
            <a:r>
              <a:rPr lang="cs-CZ" dirty="0"/>
              <a:t>Koncept teoretické informatiky (teorie složitosti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Tento stroj používá nedeterministický algoritmus.</a:t>
            </a:r>
          </a:p>
          <a:p>
            <a:pPr lvl="2"/>
            <a:r>
              <a:rPr lang="cs-CZ" dirty="0" smtClean="0"/>
              <a:t>Dělá paralelně větvení do všech možností.</a:t>
            </a:r>
          </a:p>
          <a:p>
            <a:pPr lvl="2"/>
            <a:r>
              <a:rPr lang="cs-CZ" dirty="0" smtClean="0"/>
              <a:t>Nebo uhodne hned napoprvé správné řešení (možnost).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696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>
                <a:hlinkClick r:id="rId2"/>
              </a:rPr>
              <a:t>Redukovatelnost úloh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0000"/>
            <a:ext cx="8229600" cy="5940000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Pokud bychom uměli řešit v polynomiálním čase jeden typ úloh, ovlivnilo </a:t>
            </a:r>
            <a:r>
              <a:rPr lang="cs-CZ" smtClean="0"/>
              <a:t>by to naši </a:t>
            </a:r>
            <a:r>
              <a:rPr lang="cs-CZ" dirty="0" smtClean="0"/>
              <a:t>schopnost řešit jiný typ úloh.</a:t>
            </a:r>
          </a:p>
          <a:p>
            <a:r>
              <a:rPr lang="cs-CZ" dirty="0" smtClean="0"/>
              <a:t>Úloha </a:t>
            </a:r>
            <a:r>
              <a:rPr lang="cs-CZ" dirty="0" smtClean="0">
                <a:solidFill>
                  <a:srgbClr val="00B050"/>
                </a:solidFill>
              </a:rPr>
              <a:t>A</a:t>
            </a:r>
            <a:r>
              <a:rPr lang="cs-CZ" dirty="0" smtClean="0"/>
              <a:t> je „Najdi </a:t>
            </a:r>
            <a:r>
              <a:rPr lang="cs-CZ" dirty="0"/>
              <a:t>trasu </a:t>
            </a:r>
            <a:r>
              <a:rPr lang="cs-CZ" dirty="0" smtClean="0"/>
              <a:t>kratší, </a:t>
            </a:r>
            <a:r>
              <a:rPr lang="cs-CZ" dirty="0"/>
              <a:t>než je limit </a:t>
            </a:r>
            <a:r>
              <a:rPr lang="cs-CZ" i="1" dirty="0">
                <a:solidFill>
                  <a:srgbClr val="00B0F0"/>
                </a:solidFill>
              </a:rPr>
              <a:t>k</a:t>
            </a:r>
            <a:r>
              <a:rPr lang="cs-CZ" dirty="0" smtClean="0"/>
              <a:t>.“</a:t>
            </a:r>
          </a:p>
          <a:p>
            <a:r>
              <a:rPr lang="cs-CZ" dirty="0" smtClean="0"/>
              <a:t>Úloha </a:t>
            </a:r>
            <a:r>
              <a:rPr lang="cs-CZ" dirty="0" smtClean="0">
                <a:solidFill>
                  <a:srgbClr val="00B050"/>
                </a:solidFill>
              </a:rPr>
              <a:t>B</a:t>
            </a:r>
            <a:r>
              <a:rPr lang="cs-CZ" dirty="0" smtClean="0"/>
              <a:t> </a:t>
            </a:r>
            <a:r>
              <a:rPr lang="cs-CZ" dirty="0"/>
              <a:t>je „Rozhodni, zda existuje trasa </a:t>
            </a:r>
            <a:r>
              <a:rPr lang="cs-CZ" dirty="0" smtClean="0"/>
              <a:t>kratší, </a:t>
            </a:r>
            <a:r>
              <a:rPr lang="cs-CZ" dirty="0"/>
              <a:t>než je limit </a:t>
            </a:r>
            <a:r>
              <a:rPr lang="cs-CZ" i="1" dirty="0">
                <a:solidFill>
                  <a:srgbClr val="00B0F0"/>
                </a:solidFill>
              </a:rPr>
              <a:t>k</a:t>
            </a:r>
            <a:r>
              <a:rPr lang="cs-CZ" dirty="0" smtClean="0"/>
              <a:t>.“</a:t>
            </a:r>
          </a:p>
          <a:p>
            <a:r>
              <a:rPr lang="cs-CZ" dirty="0" smtClean="0"/>
              <a:t>Řešením </a:t>
            </a:r>
            <a:r>
              <a:rPr lang="cs-CZ" dirty="0"/>
              <a:t>ú</a:t>
            </a:r>
            <a:r>
              <a:rPr lang="cs-CZ" dirty="0" smtClean="0"/>
              <a:t>lohy </a:t>
            </a:r>
            <a:r>
              <a:rPr lang="cs-CZ" dirty="0" smtClean="0">
                <a:solidFill>
                  <a:srgbClr val="00B050"/>
                </a:solidFill>
              </a:rPr>
              <a:t>A</a:t>
            </a:r>
            <a:r>
              <a:rPr lang="cs-CZ" dirty="0" smtClean="0"/>
              <a:t> je určitá trasa a ověřit se dá v polynomiálním čase.</a:t>
            </a:r>
          </a:p>
          <a:p>
            <a:pPr lvl="1"/>
            <a:r>
              <a:rPr lang="cs-CZ" dirty="0" smtClean="0"/>
              <a:t>Při ověřování se </a:t>
            </a:r>
            <a:r>
              <a:rPr lang="cs-CZ" i="1" dirty="0" smtClean="0">
                <a:solidFill>
                  <a:srgbClr val="00B0F0"/>
                </a:solidFill>
              </a:rPr>
              <a:t>n</a:t>
            </a:r>
            <a:r>
              <a:rPr lang="cs-CZ" dirty="0" smtClean="0"/>
              <a:t>-krát vypočte vzdálenost mezi 2 následujícími městy v navržené trase.</a:t>
            </a:r>
          </a:p>
          <a:p>
            <a:pPr lvl="1"/>
            <a:r>
              <a:rPr lang="cs-CZ" dirty="0" smtClean="0"/>
              <a:t>Kdyby řešení navrhlo </a:t>
            </a:r>
            <a:r>
              <a:rPr lang="cs-CZ" dirty="0" smtClean="0">
                <a:solidFill>
                  <a:srgbClr val="0070C0"/>
                </a:solidFill>
                <a:hlinkClick r:id="rId3" action="ppaction://hlinksldjump"/>
              </a:rPr>
              <a:t>orákulum</a:t>
            </a:r>
            <a:r>
              <a:rPr lang="cs-CZ" dirty="0" smtClean="0"/>
              <a:t>, byla by </a:t>
            </a:r>
            <a:r>
              <a:rPr lang="cs-CZ" dirty="0"/>
              <a:t>ú</a:t>
            </a:r>
            <a:r>
              <a:rPr lang="cs-CZ" dirty="0" smtClean="0"/>
              <a:t>loha řešitelná v polynomiálním čase.</a:t>
            </a:r>
          </a:p>
          <a:p>
            <a:pPr lvl="2"/>
            <a:r>
              <a:rPr lang="cs-CZ" dirty="0" smtClean="0"/>
              <a:t>Odtud termín </a:t>
            </a:r>
            <a:r>
              <a:rPr lang="cs-CZ" dirty="0" smtClean="0">
                <a:solidFill>
                  <a:srgbClr val="0070C0"/>
                </a:solidFill>
              </a:rPr>
              <a:t>NP úloha</a:t>
            </a:r>
            <a:r>
              <a:rPr lang="cs-CZ" dirty="0" smtClean="0"/>
              <a:t> – </a:t>
            </a:r>
            <a:r>
              <a:rPr lang="cs-CZ" dirty="0">
                <a:solidFill>
                  <a:srgbClr val="7030A0"/>
                </a:solidFill>
              </a:rPr>
              <a:t>NP</a:t>
            </a:r>
            <a:r>
              <a:rPr lang="cs-CZ" dirty="0"/>
              <a:t> jako </a:t>
            </a:r>
            <a:r>
              <a:rPr lang="cs-CZ" dirty="0" err="1" smtClean="0">
                <a:solidFill>
                  <a:srgbClr val="7030A0"/>
                </a:solidFill>
              </a:rPr>
              <a:t>Nondeterministic</a:t>
            </a:r>
            <a:r>
              <a:rPr lang="cs-CZ" dirty="0" smtClean="0">
                <a:solidFill>
                  <a:srgbClr val="7030A0"/>
                </a:solidFill>
              </a:rPr>
              <a:t> </a:t>
            </a:r>
            <a:r>
              <a:rPr lang="cs-CZ" dirty="0" err="1" smtClean="0">
                <a:solidFill>
                  <a:srgbClr val="7030A0"/>
                </a:solidFill>
              </a:rPr>
              <a:t>Polynomial</a:t>
            </a:r>
            <a:r>
              <a:rPr lang="cs-CZ" dirty="0" smtClean="0">
                <a:solidFill>
                  <a:srgbClr val="7030A0"/>
                </a:solidFill>
              </a:rPr>
              <a:t> </a:t>
            </a:r>
            <a:r>
              <a:rPr lang="cs-CZ" dirty="0" err="1" smtClean="0">
                <a:solidFill>
                  <a:srgbClr val="7030A0"/>
                </a:solidFill>
              </a:rPr>
              <a:t>time</a:t>
            </a:r>
            <a:r>
              <a:rPr lang="cs-CZ" dirty="0" smtClean="0"/>
              <a:t>.</a:t>
            </a:r>
          </a:p>
          <a:p>
            <a:r>
              <a:rPr lang="cs-CZ" dirty="0" smtClean="0"/>
              <a:t>Jak složitá je úloha </a:t>
            </a:r>
            <a:r>
              <a:rPr lang="cs-CZ" dirty="0" smtClean="0">
                <a:solidFill>
                  <a:srgbClr val="00B050"/>
                </a:solidFill>
              </a:rPr>
              <a:t>B</a:t>
            </a:r>
            <a:r>
              <a:rPr lang="cs-CZ" dirty="0" smtClean="0"/>
              <a:t> oproti úloze </a:t>
            </a:r>
            <a:r>
              <a:rPr lang="cs-CZ" dirty="0" smtClean="0">
                <a:solidFill>
                  <a:srgbClr val="00B050"/>
                </a:solidFill>
              </a:rPr>
              <a:t>A</a:t>
            </a:r>
            <a:r>
              <a:rPr lang="cs-CZ" dirty="0" smtClean="0"/>
              <a:t>?</a:t>
            </a:r>
          </a:p>
          <a:p>
            <a:pPr lvl="1"/>
            <a:r>
              <a:rPr lang="cs-CZ" dirty="0" smtClean="0"/>
              <a:t>Řešením </a:t>
            </a:r>
            <a:r>
              <a:rPr lang="cs-CZ" dirty="0"/>
              <a:t>ú</a:t>
            </a:r>
            <a:r>
              <a:rPr lang="cs-CZ" dirty="0" smtClean="0"/>
              <a:t>lohy </a:t>
            </a:r>
            <a:r>
              <a:rPr lang="cs-CZ" dirty="0" smtClean="0">
                <a:solidFill>
                  <a:srgbClr val="00B050"/>
                </a:solidFill>
              </a:rPr>
              <a:t>B</a:t>
            </a:r>
            <a:r>
              <a:rPr lang="cs-CZ" dirty="0" smtClean="0"/>
              <a:t> je odpověď „ano“ nebo „ne“.</a:t>
            </a:r>
          </a:p>
          <a:p>
            <a:pPr lvl="1"/>
            <a:r>
              <a:rPr lang="cs-CZ" dirty="0" smtClean="0"/>
              <a:t>Pokud by řešením byla odpověď „ne“, nešla by nalézt určitá trasa kratší než </a:t>
            </a:r>
            <a:r>
              <a:rPr lang="cs-CZ" i="1" dirty="0" smtClean="0">
                <a:solidFill>
                  <a:srgbClr val="00B0F0"/>
                </a:solidFill>
              </a:rPr>
              <a:t>k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Proto se řešení nedá vždy snadno (to jest </a:t>
            </a:r>
            <a:r>
              <a:rPr lang="cs-CZ" dirty="0"/>
              <a:t>v polynomiálním </a:t>
            </a:r>
            <a:r>
              <a:rPr lang="cs-CZ" dirty="0" smtClean="0"/>
              <a:t>čase ověřit).</a:t>
            </a:r>
          </a:p>
          <a:p>
            <a:pPr lvl="1"/>
            <a:r>
              <a:rPr lang="cs-CZ" dirty="0" smtClean="0"/>
              <a:t>Kdybychom uměli úlohu </a:t>
            </a:r>
            <a:r>
              <a:rPr lang="cs-CZ" dirty="0" smtClean="0">
                <a:solidFill>
                  <a:srgbClr val="00B050"/>
                </a:solidFill>
              </a:rPr>
              <a:t>B</a:t>
            </a:r>
            <a:r>
              <a:rPr lang="cs-CZ" dirty="0" smtClean="0"/>
              <a:t> řešit v polynomiálním čase, uměli bychom snadno řešit i úlohu </a:t>
            </a:r>
            <a:r>
              <a:rPr lang="cs-CZ" dirty="0" smtClean="0">
                <a:solidFill>
                  <a:srgbClr val="00B050"/>
                </a:solidFill>
              </a:rPr>
              <a:t>A</a:t>
            </a:r>
            <a:r>
              <a:rPr lang="cs-CZ" dirty="0" smtClean="0"/>
              <a:t>.</a:t>
            </a:r>
          </a:p>
          <a:p>
            <a:pPr lvl="2"/>
            <a:r>
              <a:rPr lang="cs-CZ" dirty="0" smtClean="0"/>
              <a:t>Rozhodnutí musí být podloženo nalezením cesty kratší než </a:t>
            </a:r>
            <a:r>
              <a:rPr lang="cs-CZ" i="1" dirty="0" smtClean="0">
                <a:solidFill>
                  <a:srgbClr val="00B0F0"/>
                </a:solidFill>
              </a:rPr>
              <a:t>k</a:t>
            </a:r>
            <a:r>
              <a:rPr lang="cs-CZ" dirty="0" smtClean="0"/>
              <a:t> nebo ověřením všech možných cest.</a:t>
            </a:r>
          </a:p>
          <a:p>
            <a:r>
              <a:rPr lang="cs-CZ" dirty="0" smtClean="0"/>
              <a:t>Úloha </a:t>
            </a:r>
            <a:r>
              <a:rPr lang="cs-CZ" dirty="0" smtClean="0">
                <a:solidFill>
                  <a:srgbClr val="00B050"/>
                </a:solidFill>
              </a:rPr>
              <a:t>A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0070C0"/>
                </a:solidFill>
              </a:rPr>
              <a:t>není těžší</a:t>
            </a:r>
            <a:r>
              <a:rPr lang="cs-CZ" dirty="0" smtClean="0"/>
              <a:t> než </a:t>
            </a:r>
            <a:r>
              <a:rPr lang="cs-CZ" dirty="0"/>
              <a:t>rozhodovací úloha </a:t>
            </a:r>
            <a:r>
              <a:rPr lang="cs-CZ" dirty="0" smtClean="0">
                <a:solidFill>
                  <a:srgbClr val="00B050"/>
                </a:solidFill>
              </a:rPr>
              <a:t>B</a:t>
            </a:r>
            <a:r>
              <a:rPr lang="cs-CZ" dirty="0" smtClean="0"/>
              <a:t>.</a:t>
            </a:r>
          </a:p>
          <a:p>
            <a:r>
              <a:rPr lang="cs-CZ" dirty="0"/>
              <a:t>Úloha </a:t>
            </a:r>
            <a:r>
              <a:rPr lang="cs-CZ" dirty="0" smtClean="0">
                <a:solidFill>
                  <a:srgbClr val="00B050"/>
                </a:solidFill>
              </a:rPr>
              <a:t>A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0070C0"/>
                </a:solidFill>
              </a:rPr>
              <a:t>se redukuje</a:t>
            </a:r>
            <a:r>
              <a:rPr lang="cs-CZ" dirty="0" smtClean="0"/>
              <a:t> na rozhodovací úlohu </a:t>
            </a:r>
            <a:r>
              <a:rPr lang="cs-CZ" dirty="0" smtClean="0">
                <a:solidFill>
                  <a:srgbClr val="00B050"/>
                </a:solidFill>
              </a:rPr>
              <a:t>B</a:t>
            </a:r>
            <a:r>
              <a:rPr lang="cs-CZ" dirty="0" smtClean="0"/>
              <a:t>.</a:t>
            </a:r>
          </a:p>
          <a:p>
            <a:r>
              <a:rPr lang="cs-CZ" dirty="0" smtClean="0"/>
              <a:t>Úloha </a:t>
            </a:r>
            <a:r>
              <a:rPr lang="cs-CZ" dirty="0" smtClean="0">
                <a:solidFill>
                  <a:srgbClr val="00B050"/>
                </a:solidFill>
              </a:rPr>
              <a:t>B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0070C0"/>
                </a:solidFill>
              </a:rPr>
              <a:t>je těžká</a:t>
            </a:r>
            <a:r>
              <a:rPr lang="cs-CZ" dirty="0" smtClean="0"/>
              <a:t> (</a:t>
            </a:r>
            <a:r>
              <a:rPr lang="cs-CZ" dirty="0" err="1" smtClean="0">
                <a:solidFill>
                  <a:srgbClr val="7030A0"/>
                </a:solidFill>
              </a:rPr>
              <a:t>is</a:t>
            </a:r>
            <a:r>
              <a:rPr lang="cs-CZ" dirty="0" smtClean="0">
                <a:solidFill>
                  <a:srgbClr val="7030A0"/>
                </a:solidFill>
              </a:rPr>
              <a:t> hard</a:t>
            </a:r>
            <a:r>
              <a:rPr lang="cs-CZ" dirty="0" smtClean="0"/>
              <a:t>) pro třídu úloh </a:t>
            </a:r>
            <a:r>
              <a:rPr lang="cs-CZ" dirty="0" smtClean="0">
                <a:solidFill>
                  <a:srgbClr val="00B050"/>
                </a:solidFill>
              </a:rPr>
              <a:t>A</a:t>
            </a:r>
            <a:r>
              <a:rPr lang="cs-CZ" dirty="0" smtClean="0"/>
              <a:t>. </a:t>
            </a:r>
            <a:r>
              <a:rPr lang="cs-CZ" dirty="0" smtClean="0">
                <a:hlinkClick r:id="rId4" action="ppaction://hlinksldjump"/>
              </a:rPr>
              <a:t>Ale B není </a:t>
            </a:r>
            <a:r>
              <a:rPr lang="cs-CZ" dirty="0" smtClean="0">
                <a:solidFill>
                  <a:srgbClr val="7030A0"/>
                </a:solidFill>
                <a:hlinkClick r:id="rId4" action="ppaction://hlinksldjump"/>
              </a:rPr>
              <a:t>NP-hard</a:t>
            </a:r>
            <a:r>
              <a:rPr lang="cs-CZ" dirty="0" smtClean="0">
                <a:hlinkClick r:id="rId4" action="ppaction://hlinksldjump"/>
              </a:rPr>
              <a:t>.</a:t>
            </a:r>
            <a:endParaRPr lang="cs-CZ" dirty="0" smtClean="0"/>
          </a:p>
          <a:p>
            <a:pPr lvl="1"/>
            <a:r>
              <a:rPr lang="cs-CZ" dirty="0" smtClean="0"/>
              <a:t>Když přitom úloha </a:t>
            </a:r>
            <a:r>
              <a:rPr lang="cs-CZ" dirty="0" smtClean="0">
                <a:solidFill>
                  <a:srgbClr val="00B050"/>
                </a:solidFill>
              </a:rPr>
              <a:t>B</a:t>
            </a:r>
            <a:r>
              <a:rPr lang="cs-CZ" dirty="0" smtClean="0"/>
              <a:t> patří do třídy </a:t>
            </a:r>
            <a:r>
              <a:rPr lang="cs-CZ" dirty="0" smtClean="0">
                <a:solidFill>
                  <a:srgbClr val="00B050"/>
                </a:solidFill>
              </a:rPr>
              <a:t>A</a:t>
            </a:r>
            <a:r>
              <a:rPr lang="cs-CZ" dirty="0" smtClean="0"/>
              <a:t>, tak </a:t>
            </a:r>
            <a:r>
              <a:rPr lang="cs-CZ" dirty="0" smtClean="0">
                <a:solidFill>
                  <a:srgbClr val="00B050"/>
                </a:solidFill>
              </a:rPr>
              <a:t>B</a:t>
            </a:r>
            <a:r>
              <a:rPr lang="cs-CZ" dirty="0" smtClean="0"/>
              <a:t> </a:t>
            </a:r>
            <a:r>
              <a:rPr lang="cs-CZ" dirty="0">
                <a:solidFill>
                  <a:srgbClr val="0070C0"/>
                </a:solidFill>
              </a:rPr>
              <a:t>je </a:t>
            </a:r>
            <a:r>
              <a:rPr lang="cs-CZ" dirty="0" smtClean="0">
                <a:solidFill>
                  <a:srgbClr val="0070C0"/>
                </a:solidFill>
              </a:rPr>
              <a:t>kompletní</a:t>
            </a:r>
            <a:r>
              <a:rPr lang="cs-CZ" dirty="0" smtClean="0"/>
              <a:t> (</a:t>
            </a:r>
            <a:r>
              <a:rPr lang="cs-CZ" dirty="0" err="1" smtClean="0">
                <a:solidFill>
                  <a:srgbClr val="7030A0"/>
                </a:solidFill>
              </a:rPr>
              <a:t>is</a:t>
            </a:r>
            <a:r>
              <a:rPr lang="cs-CZ" dirty="0" smtClean="0">
                <a:solidFill>
                  <a:srgbClr val="7030A0"/>
                </a:solidFill>
              </a:rPr>
              <a:t> </a:t>
            </a:r>
            <a:r>
              <a:rPr lang="cs-CZ" dirty="0" err="1" smtClean="0">
                <a:solidFill>
                  <a:srgbClr val="7030A0"/>
                </a:solidFill>
              </a:rPr>
              <a:t>complete</a:t>
            </a:r>
            <a:r>
              <a:rPr lang="cs-CZ" dirty="0" smtClean="0"/>
              <a:t>) pro </a:t>
            </a:r>
            <a:r>
              <a:rPr lang="cs-CZ" dirty="0" smtClean="0">
                <a:solidFill>
                  <a:srgbClr val="00B050"/>
                </a:solidFill>
              </a:rPr>
              <a:t>A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1986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NP úlohy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0000"/>
            <a:ext cx="8229600" cy="5940000"/>
          </a:xfrm>
        </p:spPr>
        <p:txBody>
          <a:bodyPr>
            <a:normAutofit/>
          </a:bodyPr>
          <a:lstStyle/>
          <a:p>
            <a:r>
              <a:rPr lang="cs-CZ" dirty="0"/>
              <a:t>Najdi trasu </a:t>
            </a:r>
            <a:r>
              <a:rPr lang="cs-CZ" dirty="0" smtClean="0"/>
              <a:t>kratší, </a:t>
            </a:r>
            <a:r>
              <a:rPr lang="cs-CZ" dirty="0"/>
              <a:t>než je limit </a:t>
            </a:r>
            <a:r>
              <a:rPr lang="cs-CZ" i="1" dirty="0">
                <a:solidFill>
                  <a:srgbClr val="00B0F0"/>
                </a:solidFill>
              </a:rPr>
              <a:t>k</a:t>
            </a:r>
            <a:r>
              <a:rPr lang="cs-CZ" dirty="0" smtClean="0"/>
              <a:t>.</a:t>
            </a:r>
          </a:p>
          <a:p>
            <a:r>
              <a:rPr lang="cs-CZ" dirty="0"/>
              <a:t>N</a:t>
            </a:r>
            <a:r>
              <a:rPr lang="cs-CZ" dirty="0" smtClean="0"/>
              <a:t>ajdi množinu věcí lehčí než </a:t>
            </a:r>
            <a:r>
              <a:rPr lang="cs-CZ" i="1" dirty="0" smtClean="0">
                <a:solidFill>
                  <a:srgbClr val="00B0F0"/>
                </a:solidFill>
              </a:rPr>
              <a:t>k</a:t>
            </a:r>
            <a:r>
              <a:rPr lang="cs-CZ" dirty="0" smtClean="0"/>
              <a:t> a dražší než </a:t>
            </a:r>
            <a:r>
              <a:rPr lang="cs-CZ" i="1" dirty="0" smtClean="0">
                <a:solidFill>
                  <a:srgbClr val="00B0F0"/>
                </a:solidFill>
              </a:rPr>
              <a:t>l</a:t>
            </a:r>
            <a:r>
              <a:rPr lang="cs-CZ" dirty="0" smtClean="0"/>
              <a:t>.</a:t>
            </a:r>
          </a:p>
          <a:p>
            <a:r>
              <a:rPr lang="cs-CZ" dirty="0" smtClean="0"/>
              <a:t>Nalezení řešení není v praxi obvykle možné v polynomiálním čase.</a:t>
            </a:r>
          </a:p>
          <a:p>
            <a:r>
              <a:rPr lang="cs-CZ" dirty="0" smtClean="0"/>
              <a:t>Ověření správnosti řešení (</a:t>
            </a:r>
            <a:r>
              <a:rPr lang="cs-CZ" dirty="0" err="1" smtClean="0">
                <a:solidFill>
                  <a:srgbClr val="7030A0"/>
                </a:solidFill>
                <a:hlinkClick r:id="rId2"/>
              </a:rPr>
              <a:t>verifying</a:t>
            </a:r>
            <a:r>
              <a:rPr lang="cs-CZ" dirty="0" smtClean="0"/>
              <a:t>) v polynomiálním čase možné je.</a:t>
            </a:r>
          </a:p>
          <a:p>
            <a:pPr lvl="1"/>
            <a:r>
              <a:rPr lang="cs-CZ" dirty="0" smtClean="0"/>
              <a:t>Délka určité trasy</a:t>
            </a:r>
          </a:p>
          <a:p>
            <a:pPr lvl="1"/>
            <a:r>
              <a:rPr lang="cs-CZ" dirty="0" smtClean="0"/>
              <a:t>Hmotnost a cena určité podmnožiny věcí</a:t>
            </a:r>
          </a:p>
          <a:p>
            <a:pPr lvl="1"/>
            <a:r>
              <a:rPr lang="cs-CZ" dirty="0" smtClean="0"/>
              <a:t>Počet operací je přímo úměrný počtu měst nebo věcí </a:t>
            </a:r>
            <a:r>
              <a:rPr lang="cs-CZ" i="1" dirty="0" smtClean="0">
                <a:solidFill>
                  <a:srgbClr val="00B0F0"/>
                </a:solidFill>
              </a:rPr>
              <a:t>n</a:t>
            </a:r>
            <a:r>
              <a:rPr lang="cs-CZ" dirty="0" smtClean="0"/>
              <a:t>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7070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0070C0"/>
                </a:solidFill>
              </a:rPr>
              <a:t>NP-úplné</a:t>
            </a:r>
            <a:r>
              <a:rPr lang="cs-CZ" dirty="0" smtClean="0"/>
              <a:t> (</a:t>
            </a:r>
            <a:r>
              <a:rPr lang="cs-CZ" dirty="0" smtClean="0">
                <a:solidFill>
                  <a:srgbClr val="7030A0"/>
                </a:solidFill>
              </a:rPr>
              <a:t>NP-</a:t>
            </a:r>
            <a:r>
              <a:rPr lang="cs-CZ" dirty="0" err="1" smtClean="0">
                <a:solidFill>
                  <a:srgbClr val="7030A0"/>
                </a:solidFill>
              </a:rPr>
              <a:t>complete</a:t>
            </a:r>
            <a:r>
              <a:rPr lang="cs-CZ" dirty="0" smtClean="0"/>
              <a:t>) úlohy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0000"/>
            <a:ext cx="8229600" cy="5940000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Rozhodovací varianty NP úloh.</a:t>
            </a:r>
          </a:p>
          <a:p>
            <a:r>
              <a:rPr lang="cs-CZ" dirty="0" smtClean="0"/>
              <a:t>Odpověď je „ano“ nebo „ne“.</a:t>
            </a:r>
          </a:p>
          <a:p>
            <a:r>
              <a:rPr lang="cs-CZ" dirty="0" smtClean="0"/>
              <a:t>Existuje trasa kratší, </a:t>
            </a:r>
            <a:r>
              <a:rPr lang="cs-CZ" dirty="0"/>
              <a:t>než je limit </a:t>
            </a:r>
            <a:r>
              <a:rPr lang="cs-CZ" i="1" dirty="0" smtClean="0">
                <a:solidFill>
                  <a:srgbClr val="00B0F0"/>
                </a:solidFill>
              </a:rPr>
              <a:t>k</a:t>
            </a:r>
            <a:r>
              <a:rPr lang="cs-CZ" dirty="0" smtClean="0"/>
              <a:t>?</a:t>
            </a:r>
          </a:p>
          <a:p>
            <a:r>
              <a:rPr lang="cs-CZ" dirty="0" smtClean="0"/>
              <a:t>Existuje množina věcí lehčí než </a:t>
            </a:r>
            <a:r>
              <a:rPr lang="cs-CZ" i="1" dirty="0" smtClean="0">
                <a:solidFill>
                  <a:srgbClr val="00B0F0"/>
                </a:solidFill>
              </a:rPr>
              <a:t>k</a:t>
            </a:r>
            <a:r>
              <a:rPr lang="cs-CZ" dirty="0" smtClean="0"/>
              <a:t> a dražší než </a:t>
            </a:r>
            <a:r>
              <a:rPr lang="cs-CZ" i="1" dirty="0" smtClean="0">
                <a:solidFill>
                  <a:srgbClr val="00B0F0"/>
                </a:solidFill>
              </a:rPr>
              <a:t>l</a:t>
            </a:r>
            <a:r>
              <a:rPr lang="cs-CZ" dirty="0" smtClean="0"/>
              <a:t>?</a:t>
            </a:r>
          </a:p>
          <a:p>
            <a:r>
              <a:rPr lang="cs-CZ" dirty="0" smtClean="0"/>
              <a:t>Nalezení řešení není ve všech případech možné v polynomiálním čase.</a:t>
            </a:r>
          </a:p>
          <a:p>
            <a:r>
              <a:rPr lang="cs-CZ" dirty="0" smtClean="0"/>
              <a:t>Ověření správnosti řešení také v polynomiálním čase nemusí být možné.</a:t>
            </a:r>
          </a:p>
          <a:p>
            <a:pPr lvl="1"/>
            <a:r>
              <a:rPr lang="cs-CZ" dirty="0" smtClean="0"/>
              <a:t>Řešením není určitá permutace nebo podmnožina, ale odpověď „ano“ nebo „ne“.</a:t>
            </a:r>
          </a:p>
          <a:p>
            <a:pPr lvl="1"/>
            <a:r>
              <a:rPr lang="cs-CZ" dirty="0" smtClean="0"/>
              <a:t>Ta se dá potvrdit jen nalezením konkrétní </a:t>
            </a:r>
            <a:r>
              <a:rPr lang="cs-CZ" dirty="0"/>
              <a:t>permutace nebo </a:t>
            </a:r>
            <a:r>
              <a:rPr lang="cs-CZ" dirty="0" smtClean="0"/>
              <a:t>podmnožiny, neboli </a:t>
            </a:r>
            <a:r>
              <a:rPr lang="cs-CZ" dirty="0" smtClean="0">
                <a:solidFill>
                  <a:srgbClr val="0070C0"/>
                </a:solidFill>
              </a:rPr>
              <a:t>svědka</a:t>
            </a:r>
            <a:r>
              <a:rPr lang="cs-CZ" dirty="0" smtClean="0"/>
              <a:t> (</a:t>
            </a:r>
            <a:r>
              <a:rPr lang="cs-CZ" dirty="0" smtClean="0">
                <a:solidFill>
                  <a:srgbClr val="0070C0"/>
                </a:solidFill>
                <a:hlinkClick r:id="rId2"/>
              </a:rPr>
              <a:t>certifikátu</a:t>
            </a:r>
            <a:r>
              <a:rPr lang="cs-CZ" dirty="0" smtClean="0">
                <a:solidFill>
                  <a:srgbClr val="0070C0"/>
                </a:solidFill>
              </a:rPr>
              <a:t>)</a:t>
            </a:r>
            <a:r>
              <a:rPr lang="cs-CZ" dirty="0" smtClean="0"/>
              <a:t>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8844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0070C0"/>
                </a:solidFill>
              </a:rPr>
              <a:t>NP-těžké</a:t>
            </a:r>
            <a:r>
              <a:rPr lang="cs-CZ" dirty="0" smtClean="0"/>
              <a:t> (</a:t>
            </a:r>
            <a:r>
              <a:rPr lang="cs-CZ" dirty="0" smtClean="0">
                <a:solidFill>
                  <a:srgbClr val="7030A0"/>
                </a:solidFill>
              </a:rPr>
              <a:t>NP-hard</a:t>
            </a:r>
            <a:r>
              <a:rPr lang="cs-CZ" dirty="0" smtClean="0"/>
              <a:t>) úlohy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0000"/>
            <a:ext cx="8229600" cy="5940000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Optimalizační varianty NP úloh, které nemusí mít řešení „ano“/„ne“.</a:t>
            </a:r>
          </a:p>
          <a:p>
            <a:r>
              <a:rPr lang="cs-CZ" dirty="0" smtClean="0"/>
              <a:t>Jaká je nejkratší trasa?</a:t>
            </a:r>
          </a:p>
          <a:p>
            <a:r>
              <a:rPr lang="cs-CZ" dirty="0" smtClean="0"/>
              <a:t>Jaká nejdražší množina věcí je lehčí než </a:t>
            </a:r>
            <a:r>
              <a:rPr lang="cs-CZ" i="1" dirty="0" smtClean="0">
                <a:solidFill>
                  <a:srgbClr val="00B0F0"/>
                </a:solidFill>
              </a:rPr>
              <a:t>k</a:t>
            </a:r>
            <a:r>
              <a:rPr lang="cs-CZ" dirty="0" smtClean="0"/>
              <a:t>?</a:t>
            </a:r>
          </a:p>
          <a:p>
            <a:r>
              <a:rPr lang="cs-CZ" dirty="0" smtClean="0"/>
              <a:t>Nalezení ani ověření řešení nejsou možná v polynomiálním čase.</a:t>
            </a:r>
          </a:p>
          <a:p>
            <a:r>
              <a:rPr lang="cs-CZ" dirty="0" smtClean="0"/>
              <a:t>U úloh s dostatečně malým </a:t>
            </a:r>
            <a:r>
              <a:rPr lang="cs-CZ" i="1" dirty="0" smtClean="0">
                <a:solidFill>
                  <a:srgbClr val="00B0F0"/>
                </a:solidFill>
              </a:rPr>
              <a:t>n</a:t>
            </a:r>
            <a:r>
              <a:rPr lang="cs-CZ" dirty="0" smtClean="0"/>
              <a:t> jsou v řešení lidé obvykle lepší než počítače.</a:t>
            </a:r>
          </a:p>
          <a:p>
            <a:r>
              <a:rPr lang="cs-CZ" dirty="0" smtClean="0"/>
              <a:t>Nejjednodušší algoritmy z hlediska algoritmizace generují všechny permutace nebo kombinace, pro každou z nich vypočtou potřebnou funkci a vyberou z nich tu s maximální nebo minimální hodnotou.</a:t>
            </a:r>
          </a:p>
          <a:p>
            <a:pPr lvl="1"/>
            <a:r>
              <a:rPr lang="cs-CZ" dirty="0" smtClean="0"/>
              <a:t>To je </a:t>
            </a:r>
            <a:r>
              <a:rPr lang="cs-CZ" dirty="0" smtClean="0">
                <a:solidFill>
                  <a:srgbClr val="0070C0"/>
                </a:solidFill>
              </a:rPr>
              <a:t>algoritmus hrubé síly </a:t>
            </a:r>
            <a:r>
              <a:rPr lang="cs-CZ" dirty="0" smtClean="0"/>
              <a:t>(</a:t>
            </a:r>
            <a:r>
              <a:rPr lang="cs-CZ" dirty="0" err="1" smtClean="0">
                <a:solidFill>
                  <a:srgbClr val="7030A0"/>
                </a:solidFill>
              </a:rPr>
              <a:t>brute-force</a:t>
            </a:r>
            <a:r>
              <a:rPr lang="cs-CZ" dirty="0" smtClean="0">
                <a:solidFill>
                  <a:srgbClr val="7030A0"/>
                </a:solidFill>
              </a:rPr>
              <a:t> </a:t>
            </a:r>
            <a:r>
              <a:rPr lang="cs-CZ" dirty="0" err="1" smtClean="0">
                <a:solidFill>
                  <a:srgbClr val="7030A0"/>
                </a:solidFill>
              </a:rPr>
              <a:t>algorithm</a:t>
            </a:r>
            <a:r>
              <a:rPr lang="cs-CZ" dirty="0" smtClean="0"/>
              <a:t>).</a:t>
            </a:r>
          </a:p>
          <a:p>
            <a:r>
              <a:rPr lang="cs-CZ" dirty="0" smtClean="0"/>
              <a:t>Exponenciální složitost NP úloh a jejich tříd může být i užitečná.</a:t>
            </a:r>
          </a:p>
          <a:p>
            <a:pPr lvl="1"/>
            <a:r>
              <a:rPr lang="cs-CZ" dirty="0">
                <a:solidFill>
                  <a:srgbClr val="0070C0"/>
                </a:solidFill>
              </a:rPr>
              <a:t>Prvočíselný rozklad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dirty="0" err="1" smtClean="0">
                <a:solidFill>
                  <a:srgbClr val="7030A0"/>
                </a:solidFill>
                <a:hlinkClick r:id="rId2"/>
              </a:rPr>
              <a:t>Integer</a:t>
            </a:r>
            <a:r>
              <a:rPr lang="cs-CZ" dirty="0" smtClean="0">
                <a:solidFill>
                  <a:srgbClr val="7030A0"/>
                </a:solidFill>
                <a:hlinkClick r:id="rId2"/>
              </a:rPr>
              <a:t> </a:t>
            </a:r>
            <a:r>
              <a:rPr lang="cs-CZ" dirty="0" err="1" smtClean="0">
                <a:solidFill>
                  <a:srgbClr val="7030A0"/>
                </a:solidFill>
                <a:hlinkClick r:id="rId2"/>
              </a:rPr>
              <a:t>factorization</a:t>
            </a:r>
            <a:r>
              <a:rPr lang="cs-CZ" dirty="0" smtClean="0"/>
              <a:t>) je využíván v počítačové kryptografii.</a:t>
            </a:r>
          </a:p>
          <a:p>
            <a:pPr lvl="2"/>
            <a:r>
              <a:rPr lang="cs-CZ" dirty="0" smtClean="0"/>
              <a:t>Je to stěžejní předpoklad fungování e-businessu, kdy jde o prokázání identity komunikující osoby a utajení přenášených dat.</a:t>
            </a:r>
          </a:p>
          <a:p>
            <a:pPr lvl="1"/>
            <a:r>
              <a:rPr lang="cs-CZ" dirty="0" smtClean="0"/>
              <a:t>Heslo</a:t>
            </a:r>
          </a:p>
          <a:p>
            <a:pPr lvl="2"/>
            <a:r>
              <a:rPr lang="cs-CZ" dirty="0" smtClean="0"/>
              <a:t>Počet možných hesel = </a:t>
            </a:r>
            <a:r>
              <a:rPr lang="cs-CZ" i="1" dirty="0" err="1" smtClean="0">
                <a:solidFill>
                  <a:srgbClr val="00B0F0"/>
                </a:solidFill>
              </a:rPr>
              <a:t>m</a:t>
            </a:r>
            <a:r>
              <a:rPr lang="cs-CZ" i="1" baseline="30000" dirty="0" err="1" smtClean="0">
                <a:solidFill>
                  <a:srgbClr val="00B0F0"/>
                </a:solidFill>
              </a:rPr>
              <a:t>n</a:t>
            </a:r>
            <a:r>
              <a:rPr lang="cs-CZ" dirty="0" smtClean="0"/>
              <a:t>, kde</a:t>
            </a:r>
          </a:p>
          <a:p>
            <a:pPr lvl="2"/>
            <a:r>
              <a:rPr lang="cs-CZ" i="1" dirty="0" smtClean="0">
                <a:solidFill>
                  <a:srgbClr val="00B0F0"/>
                </a:solidFill>
              </a:rPr>
              <a:t>m</a:t>
            </a:r>
            <a:r>
              <a:rPr lang="cs-CZ" dirty="0" smtClean="0"/>
              <a:t> je počet možných znaků neboli abeceda a </a:t>
            </a:r>
            <a:r>
              <a:rPr lang="cs-CZ" i="1" dirty="0" smtClean="0">
                <a:solidFill>
                  <a:srgbClr val="00B0F0"/>
                </a:solidFill>
              </a:rPr>
              <a:t>n</a:t>
            </a:r>
            <a:r>
              <a:rPr lang="cs-CZ" dirty="0" smtClean="0"/>
              <a:t> je počet znaků v hesle.</a:t>
            </a:r>
          </a:p>
          <a:p>
            <a:pPr lvl="2"/>
            <a:r>
              <a:rPr lang="cs-CZ" dirty="0" smtClean="0"/>
              <a:t>Například 3-místné heslo z 10 číslic má 10</a:t>
            </a:r>
            <a:r>
              <a:rPr lang="cs-CZ" baseline="30000" dirty="0" smtClean="0"/>
              <a:t>3</a:t>
            </a:r>
            <a:r>
              <a:rPr lang="cs-CZ" dirty="0" smtClean="0"/>
              <a:t> možných hodnot (000-999).</a:t>
            </a:r>
          </a:p>
          <a:p>
            <a:pPr lvl="2"/>
            <a:r>
              <a:rPr lang="cs-CZ" dirty="0" smtClean="0"/>
              <a:t>Stačí heslo udělat o několik znaků delší a stane se mnohem bezpečnější.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9867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H</a:t>
            </a:r>
            <a:r>
              <a:rPr lang="cs-CZ" dirty="0" smtClean="0"/>
              <a:t>ledání největší položky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0000"/>
            <a:ext cx="8229600" cy="5940000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cs-CZ" dirty="0">
                <a:solidFill>
                  <a:srgbClr val="000000"/>
                </a:solidFill>
                <a:latin typeface="Courier New"/>
              </a:rPr>
              <a:t>1 </a:t>
            </a:r>
            <a:r>
              <a:rPr lang="cs-CZ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cs-CZ" dirty="0" smtClean="0">
                <a:solidFill>
                  <a:srgbClr val="00A000"/>
                </a:solidFill>
                <a:latin typeface="Courier New"/>
              </a:rPr>
              <a:t>#</a:t>
            </a:r>
            <a:r>
              <a:rPr lang="cs-CZ" dirty="0" err="1">
                <a:solidFill>
                  <a:srgbClr val="00A000"/>
                </a:solidFill>
                <a:latin typeface="Courier New"/>
              </a:rPr>
              <a:t>include</a:t>
            </a:r>
            <a:r>
              <a:rPr lang="cs-CZ" dirty="0">
                <a:solidFill>
                  <a:srgbClr val="00A000"/>
                </a:solidFill>
                <a:latin typeface="Courier New"/>
              </a:rPr>
              <a:t> &lt;</a:t>
            </a:r>
            <a:r>
              <a:rPr lang="cs-CZ" dirty="0" err="1" smtClean="0">
                <a:solidFill>
                  <a:srgbClr val="00A000"/>
                </a:solidFill>
                <a:latin typeface="Courier New"/>
              </a:rPr>
              <a:t>stdio.h</a:t>
            </a:r>
            <a:r>
              <a:rPr lang="cs-CZ" dirty="0" smtClean="0">
                <a:solidFill>
                  <a:srgbClr val="00A000"/>
                </a:solidFill>
                <a:latin typeface="Courier New"/>
              </a:rPr>
              <a:t>&gt;</a:t>
            </a:r>
            <a:endParaRPr lang="cs-CZ" dirty="0" smtClean="0">
              <a:solidFill>
                <a:srgbClr val="000000"/>
              </a:solidFill>
              <a:latin typeface="Courier New"/>
            </a:endParaRPr>
          </a:p>
          <a:p>
            <a:pPr marL="0" indent="0">
              <a:buNone/>
            </a:pPr>
            <a:r>
              <a:rPr lang="cs-CZ" dirty="0" smtClean="0">
                <a:solidFill>
                  <a:srgbClr val="000000"/>
                </a:solidFill>
                <a:latin typeface="Courier New"/>
              </a:rPr>
              <a:t>2  </a:t>
            </a:r>
            <a:r>
              <a:rPr lang="cs-CZ" dirty="0" smtClean="0">
                <a:solidFill>
                  <a:srgbClr val="00A000"/>
                </a:solidFill>
                <a:latin typeface="Courier New"/>
              </a:rPr>
              <a:t>#</a:t>
            </a:r>
            <a:r>
              <a:rPr lang="cs-CZ" dirty="0" err="1">
                <a:solidFill>
                  <a:srgbClr val="00A000"/>
                </a:solidFill>
                <a:latin typeface="Courier New"/>
              </a:rPr>
              <a:t>define</a:t>
            </a:r>
            <a:r>
              <a:rPr lang="cs-CZ" dirty="0">
                <a:solidFill>
                  <a:srgbClr val="00A000"/>
                </a:solidFill>
                <a:latin typeface="Courier New"/>
              </a:rPr>
              <a:t> MAX_POCET_POLOZEK </a:t>
            </a:r>
            <a:r>
              <a:rPr lang="cs-CZ" dirty="0" smtClean="0">
                <a:solidFill>
                  <a:srgbClr val="00A000"/>
                </a:solidFill>
                <a:latin typeface="Courier New"/>
              </a:rPr>
              <a:t>10</a:t>
            </a:r>
          </a:p>
          <a:p>
            <a:pPr marL="0" indent="0">
              <a:buNone/>
            </a:pPr>
            <a:endParaRPr lang="cs-CZ" dirty="0" smtClean="0">
              <a:solidFill>
                <a:srgbClr val="000000"/>
              </a:solidFill>
              <a:latin typeface="Courier New"/>
            </a:endParaRPr>
          </a:p>
          <a:p>
            <a:pPr marL="0" indent="0">
              <a:buNone/>
            </a:pPr>
            <a:r>
              <a:rPr lang="cs-CZ" dirty="0" smtClean="0">
                <a:solidFill>
                  <a:srgbClr val="000000"/>
                </a:solidFill>
                <a:latin typeface="Courier New"/>
              </a:rPr>
              <a:t>3  </a:t>
            </a:r>
            <a:r>
              <a:rPr lang="cs-CZ" b="1" dirty="0" err="1" smtClean="0">
                <a:solidFill>
                  <a:srgbClr val="0000A0"/>
                </a:solidFill>
                <a:latin typeface="Courier New"/>
              </a:rPr>
              <a:t>int</a:t>
            </a:r>
            <a:r>
              <a:rPr lang="cs-CZ" b="1" dirty="0" smtClean="0">
                <a:solidFill>
                  <a:srgbClr val="0000A0"/>
                </a:solidFill>
                <a:latin typeface="Courier New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Courier New"/>
              </a:rPr>
              <a:t>main</a:t>
            </a:r>
            <a:r>
              <a:rPr lang="cs-CZ" dirty="0" smtClean="0">
                <a:solidFill>
                  <a:srgbClr val="FF0000"/>
                </a:solidFill>
                <a:latin typeface="Courier New"/>
              </a:rPr>
              <a:t>()</a:t>
            </a:r>
            <a:endParaRPr lang="cs-CZ" dirty="0" smtClean="0">
              <a:solidFill>
                <a:srgbClr val="000000"/>
              </a:solidFill>
              <a:latin typeface="Courier New"/>
            </a:endParaRPr>
          </a:p>
          <a:p>
            <a:pPr marL="0" indent="0">
              <a:buNone/>
            </a:pPr>
            <a:r>
              <a:rPr lang="cs-CZ" dirty="0" smtClean="0">
                <a:solidFill>
                  <a:srgbClr val="000000"/>
                </a:solidFill>
                <a:latin typeface="Courier New"/>
              </a:rPr>
              <a:t>4  </a:t>
            </a:r>
            <a:r>
              <a:rPr lang="cs-CZ" dirty="0" smtClean="0">
                <a:solidFill>
                  <a:srgbClr val="FF0000"/>
                </a:solidFill>
                <a:latin typeface="Courier New"/>
              </a:rPr>
              <a:t>{</a:t>
            </a:r>
            <a:endParaRPr lang="cs-CZ" dirty="0" smtClean="0">
              <a:solidFill>
                <a:srgbClr val="000000"/>
              </a:solidFill>
              <a:latin typeface="Courier New"/>
            </a:endParaRPr>
          </a:p>
          <a:p>
            <a:pPr marL="0" indent="0">
              <a:buNone/>
            </a:pPr>
            <a:r>
              <a:rPr lang="cs-CZ" dirty="0" smtClean="0">
                <a:solidFill>
                  <a:srgbClr val="000000"/>
                </a:solidFill>
                <a:latin typeface="Courier New"/>
              </a:rPr>
              <a:t>5    </a:t>
            </a:r>
            <a:r>
              <a:rPr lang="cs-CZ" b="1" dirty="0" err="1">
                <a:solidFill>
                  <a:srgbClr val="0000A0"/>
                </a:solidFill>
                <a:latin typeface="Courier New"/>
              </a:rPr>
              <a:t>int</a:t>
            </a:r>
            <a:r>
              <a:rPr lang="cs-CZ" b="1" dirty="0">
                <a:solidFill>
                  <a:srgbClr val="0000A0"/>
                </a:solidFill>
                <a:latin typeface="Courier New"/>
              </a:rPr>
              <a:t> </a:t>
            </a:r>
            <a:r>
              <a:rPr lang="cs-CZ" dirty="0">
                <a:solidFill>
                  <a:srgbClr val="000000"/>
                </a:solidFill>
                <a:latin typeface="Courier New"/>
              </a:rPr>
              <a:t>x</a:t>
            </a:r>
            <a:r>
              <a:rPr lang="cs-CZ" dirty="0">
                <a:solidFill>
                  <a:srgbClr val="FF0000"/>
                </a:solidFill>
                <a:latin typeface="Courier New"/>
              </a:rPr>
              <a:t>[</a:t>
            </a:r>
            <a:r>
              <a:rPr lang="cs-CZ" dirty="0">
                <a:solidFill>
                  <a:srgbClr val="000000"/>
                </a:solidFill>
                <a:latin typeface="Courier New"/>
              </a:rPr>
              <a:t>MAX_POCET_POLOZEK</a:t>
            </a:r>
            <a:r>
              <a:rPr lang="cs-CZ" dirty="0" smtClean="0">
                <a:solidFill>
                  <a:srgbClr val="FF0000"/>
                </a:solidFill>
                <a:latin typeface="Courier New"/>
              </a:rPr>
              <a:t>];</a:t>
            </a:r>
            <a:endParaRPr lang="cs-CZ" dirty="0" smtClean="0">
              <a:solidFill>
                <a:srgbClr val="000000"/>
              </a:solidFill>
              <a:latin typeface="Courier New"/>
            </a:endParaRPr>
          </a:p>
          <a:p>
            <a:pPr marL="0" indent="0">
              <a:buNone/>
            </a:pPr>
            <a:r>
              <a:rPr lang="cs-CZ" dirty="0" smtClean="0">
                <a:solidFill>
                  <a:srgbClr val="000000"/>
                </a:solidFill>
                <a:latin typeface="Courier New"/>
              </a:rPr>
              <a:t>6    </a:t>
            </a:r>
            <a:r>
              <a:rPr lang="cs-CZ" b="1" dirty="0" err="1">
                <a:solidFill>
                  <a:srgbClr val="0000A0"/>
                </a:solidFill>
                <a:latin typeface="Courier New"/>
              </a:rPr>
              <a:t>int</a:t>
            </a:r>
            <a:r>
              <a:rPr lang="cs-CZ" b="1" dirty="0">
                <a:solidFill>
                  <a:srgbClr val="0000A0"/>
                </a:solidFill>
                <a:latin typeface="Courier New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Courier New"/>
              </a:rPr>
              <a:t>pocet_polozek</a:t>
            </a:r>
            <a:r>
              <a:rPr lang="cs-CZ" dirty="0">
                <a:solidFill>
                  <a:srgbClr val="FF0000"/>
                </a:solidFill>
                <a:latin typeface="Courier New"/>
              </a:rPr>
              <a:t>, </a:t>
            </a:r>
            <a:r>
              <a:rPr lang="cs-CZ" dirty="0">
                <a:solidFill>
                  <a:srgbClr val="000000"/>
                </a:solidFill>
                <a:latin typeface="Courier New"/>
              </a:rPr>
              <a:t>i</a:t>
            </a:r>
            <a:r>
              <a:rPr lang="cs-CZ" dirty="0">
                <a:solidFill>
                  <a:srgbClr val="FF0000"/>
                </a:solidFill>
                <a:latin typeface="Courier New"/>
              </a:rPr>
              <a:t>, </a:t>
            </a:r>
            <a:r>
              <a:rPr lang="cs-CZ" dirty="0" err="1">
                <a:solidFill>
                  <a:srgbClr val="000000"/>
                </a:solidFill>
                <a:latin typeface="Courier New"/>
              </a:rPr>
              <a:t>nejvetsi</a:t>
            </a:r>
            <a:r>
              <a:rPr lang="cs-CZ" dirty="0">
                <a:solidFill>
                  <a:srgbClr val="FF0000"/>
                </a:solidFill>
                <a:latin typeface="Courier New"/>
              </a:rPr>
              <a:t>, </a:t>
            </a:r>
            <a:r>
              <a:rPr lang="cs-CZ" dirty="0" err="1" smtClean="0">
                <a:solidFill>
                  <a:srgbClr val="000000"/>
                </a:solidFill>
                <a:latin typeface="Courier New"/>
              </a:rPr>
              <a:t>index_nejvetsiho</a:t>
            </a:r>
            <a:r>
              <a:rPr lang="cs-CZ" dirty="0" smtClean="0">
                <a:solidFill>
                  <a:srgbClr val="FF0000"/>
                </a:solidFill>
                <a:latin typeface="Courier New"/>
              </a:rPr>
              <a:t>;</a:t>
            </a:r>
            <a:endParaRPr lang="cs-CZ" dirty="0" smtClean="0">
              <a:solidFill>
                <a:srgbClr val="000000"/>
              </a:solidFill>
              <a:latin typeface="Courier New"/>
            </a:endParaRPr>
          </a:p>
          <a:p>
            <a:pPr marL="0" indent="0">
              <a:buNone/>
            </a:pPr>
            <a:r>
              <a:rPr lang="cs-CZ" dirty="0" smtClean="0">
                <a:solidFill>
                  <a:srgbClr val="000000"/>
                </a:solidFill>
                <a:latin typeface="Courier New"/>
              </a:rPr>
              <a:t>7    </a:t>
            </a:r>
            <a:r>
              <a:rPr lang="cs-CZ" dirty="0" err="1">
                <a:solidFill>
                  <a:srgbClr val="000000"/>
                </a:solidFill>
                <a:latin typeface="Courier New"/>
              </a:rPr>
              <a:t>printf</a:t>
            </a:r>
            <a:r>
              <a:rPr lang="cs-CZ" dirty="0">
                <a:solidFill>
                  <a:srgbClr val="FF0000"/>
                </a:solidFill>
                <a:latin typeface="Courier New"/>
              </a:rPr>
              <a:t>(</a:t>
            </a:r>
            <a:r>
              <a:rPr lang="cs-CZ" dirty="0">
                <a:solidFill>
                  <a:srgbClr val="0000FF"/>
                </a:solidFill>
                <a:latin typeface="Courier New"/>
              </a:rPr>
              <a:t>"Zadej </a:t>
            </a:r>
            <a:r>
              <a:rPr lang="cs-CZ" dirty="0" err="1">
                <a:solidFill>
                  <a:srgbClr val="0000FF"/>
                </a:solidFill>
                <a:latin typeface="Courier New"/>
              </a:rPr>
              <a:t>pocet</a:t>
            </a:r>
            <a:r>
              <a:rPr lang="cs-CZ" dirty="0">
                <a:solidFill>
                  <a:srgbClr val="0000FF"/>
                </a:solidFill>
                <a:latin typeface="Courier New"/>
              </a:rPr>
              <a:t> </a:t>
            </a:r>
            <a:r>
              <a:rPr lang="cs-CZ" dirty="0" err="1">
                <a:solidFill>
                  <a:srgbClr val="0000FF"/>
                </a:solidFill>
                <a:latin typeface="Courier New"/>
              </a:rPr>
              <a:t>polozek</a:t>
            </a:r>
            <a:r>
              <a:rPr lang="cs-CZ" dirty="0">
                <a:solidFill>
                  <a:srgbClr val="0000FF"/>
                </a:solidFill>
                <a:latin typeface="Courier New"/>
              </a:rPr>
              <a:t> </a:t>
            </a:r>
            <a:r>
              <a:rPr lang="cs-CZ" dirty="0" err="1">
                <a:solidFill>
                  <a:srgbClr val="0000FF"/>
                </a:solidFill>
                <a:latin typeface="Courier New"/>
              </a:rPr>
              <a:t>mensi</a:t>
            </a:r>
            <a:r>
              <a:rPr lang="cs-CZ" dirty="0">
                <a:solidFill>
                  <a:srgbClr val="0000FF"/>
                </a:solidFill>
                <a:latin typeface="Courier New"/>
              </a:rPr>
              <a:t> </a:t>
            </a:r>
            <a:r>
              <a:rPr lang="cs-CZ" dirty="0" err="1">
                <a:solidFill>
                  <a:srgbClr val="0000FF"/>
                </a:solidFill>
                <a:latin typeface="Courier New"/>
              </a:rPr>
              <a:t>nez</a:t>
            </a:r>
            <a:r>
              <a:rPr lang="cs-CZ" dirty="0">
                <a:solidFill>
                  <a:srgbClr val="0000FF"/>
                </a:solidFill>
                <a:latin typeface="Courier New"/>
              </a:rPr>
              <a:t> %d: "</a:t>
            </a:r>
            <a:r>
              <a:rPr lang="cs-CZ" dirty="0">
                <a:solidFill>
                  <a:srgbClr val="FF0000"/>
                </a:solidFill>
                <a:latin typeface="Courier New"/>
              </a:rPr>
              <a:t>, </a:t>
            </a:r>
            <a:r>
              <a:rPr lang="cs-CZ" dirty="0">
                <a:solidFill>
                  <a:srgbClr val="000000"/>
                </a:solidFill>
                <a:latin typeface="Courier New"/>
              </a:rPr>
              <a:t>MAX_POCET_POLOZEK </a:t>
            </a:r>
            <a:r>
              <a:rPr lang="cs-CZ" dirty="0">
                <a:solidFill>
                  <a:srgbClr val="FF0000"/>
                </a:solidFill>
                <a:latin typeface="Courier New"/>
              </a:rPr>
              <a:t>+ </a:t>
            </a:r>
            <a:r>
              <a:rPr lang="cs-CZ" dirty="0">
                <a:solidFill>
                  <a:srgbClr val="F000F0"/>
                </a:solidFill>
                <a:latin typeface="Courier New"/>
              </a:rPr>
              <a:t>1</a:t>
            </a:r>
            <a:r>
              <a:rPr lang="cs-CZ" dirty="0" smtClean="0">
                <a:solidFill>
                  <a:srgbClr val="FF0000"/>
                </a:solidFill>
                <a:latin typeface="Courier New"/>
              </a:rPr>
              <a:t>);</a:t>
            </a:r>
            <a:endParaRPr lang="cs-CZ" dirty="0" smtClean="0">
              <a:solidFill>
                <a:srgbClr val="000000"/>
              </a:solidFill>
              <a:latin typeface="Courier New"/>
            </a:endParaRPr>
          </a:p>
          <a:p>
            <a:pPr marL="0" indent="0">
              <a:buNone/>
            </a:pPr>
            <a:r>
              <a:rPr lang="cs-CZ" dirty="0" smtClean="0">
                <a:solidFill>
                  <a:srgbClr val="000000"/>
                </a:solidFill>
                <a:latin typeface="Courier New"/>
              </a:rPr>
              <a:t>8    </a:t>
            </a:r>
            <a:r>
              <a:rPr lang="cs-CZ" dirty="0" err="1">
                <a:solidFill>
                  <a:srgbClr val="000000"/>
                </a:solidFill>
                <a:latin typeface="Courier New"/>
              </a:rPr>
              <a:t>scanf</a:t>
            </a:r>
            <a:r>
              <a:rPr lang="cs-CZ" dirty="0">
                <a:solidFill>
                  <a:srgbClr val="FF0000"/>
                </a:solidFill>
                <a:latin typeface="Courier New"/>
              </a:rPr>
              <a:t>(</a:t>
            </a:r>
            <a:r>
              <a:rPr lang="cs-CZ" dirty="0">
                <a:solidFill>
                  <a:srgbClr val="0000FF"/>
                </a:solidFill>
                <a:latin typeface="Courier New"/>
              </a:rPr>
              <a:t>"%d"</a:t>
            </a:r>
            <a:r>
              <a:rPr lang="cs-CZ" dirty="0">
                <a:solidFill>
                  <a:srgbClr val="FF0000"/>
                </a:solidFill>
                <a:latin typeface="Courier New"/>
              </a:rPr>
              <a:t>, &amp;</a:t>
            </a:r>
            <a:r>
              <a:rPr lang="cs-CZ" dirty="0" err="1">
                <a:solidFill>
                  <a:srgbClr val="000000"/>
                </a:solidFill>
                <a:latin typeface="Courier New"/>
              </a:rPr>
              <a:t>pocet_polozek</a:t>
            </a:r>
            <a:r>
              <a:rPr lang="cs-CZ" dirty="0" smtClean="0">
                <a:solidFill>
                  <a:srgbClr val="FF0000"/>
                </a:solidFill>
                <a:latin typeface="Courier New"/>
              </a:rPr>
              <a:t>);</a:t>
            </a:r>
            <a:endParaRPr lang="cs-CZ" dirty="0" smtClean="0">
              <a:solidFill>
                <a:srgbClr val="000000"/>
              </a:solidFill>
              <a:latin typeface="Courier New"/>
            </a:endParaRPr>
          </a:p>
          <a:p>
            <a:pPr marL="0" indent="0">
              <a:buNone/>
            </a:pPr>
            <a:r>
              <a:rPr lang="cs-CZ" dirty="0" smtClean="0">
                <a:solidFill>
                  <a:srgbClr val="000000"/>
                </a:solidFill>
                <a:latin typeface="Courier New"/>
              </a:rPr>
              <a:t>9    </a:t>
            </a:r>
            <a:r>
              <a:rPr lang="cs-CZ" b="1" dirty="0" err="1">
                <a:solidFill>
                  <a:srgbClr val="0000A0"/>
                </a:solidFill>
                <a:latin typeface="Courier New"/>
              </a:rPr>
              <a:t>for</a:t>
            </a:r>
            <a:r>
              <a:rPr lang="cs-CZ" b="1" dirty="0">
                <a:solidFill>
                  <a:srgbClr val="0000A0"/>
                </a:solidFill>
                <a:latin typeface="Courier New"/>
              </a:rPr>
              <a:t> </a:t>
            </a:r>
            <a:r>
              <a:rPr lang="cs-CZ" dirty="0">
                <a:solidFill>
                  <a:srgbClr val="FF0000"/>
                </a:solidFill>
                <a:latin typeface="Courier New"/>
              </a:rPr>
              <a:t>(</a:t>
            </a:r>
            <a:r>
              <a:rPr lang="cs-CZ" dirty="0">
                <a:solidFill>
                  <a:srgbClr val="000000"/>
                </a:solidFill>
                <a:latin typeface="Courier New"/>
              </a:rPr>
              <a:t>i </a:t>
            </a:r>
            <a:r>
              <a:rPr lang="cs-CZ" dirty="0">
                <a:solidFill>
                  <a:srgbClr val="FF0000"/>
                </a:solidFill>
                <a:latin typeface="Courier New"/>
              </a:rPr>
              <a:t>= </a:t>
            </a:r>
            <a:r>
              <a:rPr lang="cs-CZ" dirty="0">
                <a:solidFill>
                  <a:srgbClr val="F000F0"/>
                </a:solidFill>
                <a:latin typeface="Courier New"/>
              </a:rPr>
              <a:t>0</a:t>
            </a:r>
            <a:r>
              <a:rPr lang="cs-CZ" dirty="0">
                <a:solidFill>
                  <a:srgbClr val="FF0000"/>
                </a:solidFill>
                <a:latin typeface="Courier New"/>
              </a:rPr>
              <a:t>; </a:t>
            </a:r>
            <a:r>
              <a:rPr lang="cs-CZ" dirty="0">
                <a:solidFill>
                  <a:srgbClr val="000000"/>
                </a:solidFill>
                <a:latin typeface="Courier New"/>
              </a:rPr>
              <a:t>i </a:t>
            </a:r>
            <a:r>
              <a:rPr lang="cs-CZ" dirty="0">
                <a:solidFill>
                  <a:srgbClr val="FF0000"/>
                </a:solidFill>
                <a:latin typeface="Courier New"/>
              </a:rPr>
              <a:t>&lt; </a:t>
            </a:r>
            <a:r>
              <a:rPr lang="cs-CZ" dirty="0" err="1">
                <a:solidFill>
                  <a:srgbClr val="000000"/>
                </a:solidFill>
                <a:latin typeface="Courier New"/>
              </a:rPr>
              <a:t>pocet_polozek</a:t>
            </a:r>
            <a:r>
              <a:rPr lang="cs-CZ" dirty="0">
                <a:solidFill>
                  <a:srgbClr val="FF0000"/>
                </a:solidFill>
                <a:latin typeface="Courier New"/>
              </a:rPr>
              <a:t>; </a:t>
            </a:r>
            <a:r>
              <a:rPr lang="cs-CZ" dirty="0">
                <a:solidFill>
                  <a:srgbClr val="000000"/>
                </a:solidFill>
                <a:latin typeface="Courier New"/>
              </a:rPr>
              <a:t>i</a:t>
            </a:r>
            <a:r>
              <a:rPr lang="cs-CZ" dirty="0">
                <a:solidFill>
                  <a:srgbClr val="FF0000"/>
                </a:solidFill>
                <a:latin typeface="Courier New"/>
              </a:rPr>
              <a:t>++) { </a:t>
            </a:r>
            <a:r>
              <a:rPr lang="cs-CZ" dirty="0">
                <a:solidFill>
                  <a:srgbClr val="A0A0A0"/>
                </a:solidFill>
                <a:latin typeface="Courier New"/>
              </a:rPr>
              <a:t>/* Čtení </a:t>
            </a:r>
            <a:r>
              <a:rPr lang="cs-CZ" dirty="0" smtClean="0">
                <a:solidFill>
                  <a:srgbClr val="A0A0A0"/>
                </a:solidFill>
                <a:latin typeface="Courier New"/>
              </a:rPr>
              <a:t>*/</a:t>
            </a:r>
            <a:endParaRPr lang="cs-CZ" dirty="0" smtClean="0">
              <a:solidFill>
                <a:srgbClr val="000000"/>
              </a:solidFill>
              <a:latin typeface="Courier New"/>
            </a:endParaRPr>
          </a:p>
          <a:p>
            <a:pPr marL="0" indent="0">
              <a:buNone/>
            </a:pPr>
            <a:r>
              <a:rPr lang="cs-CZ" dirty="0" smtClean="0">
                <a:solidFill>
                  <a:srgbClr val="000000"/>
                </a:solidFill>
                <a:latin typeface="Courier New"/>
              </a:rPr>
              <a:t>10     </a:t>
            </a:r>
            <a:r>
              <a:rPr lang="cs-CZ" dirty="0" err="1">
                <a:solidFill>
                  <a:srgbClr val="000000"/>
                </a:solidFill>
                <a:latin typeface="Courier New"/>
              </a:rPr>
              <a:t>printf</a:t>
            </a:r>
            <a:r>
              <a:rPr lang="cs-CZ" dirty="0">
                <a:solidFill>
                  <a:srgbClr val="FF0000"/>
                </a:solidFill>
                <a:latin typeface="Courier New"/>
              </a:rPr>
              <a:t>(</a:t>
            </a:r>
            <a:r>
              <a:rPr lang="cs-CZ" dirty="0">
                <a:solidFill>
                  <a:srgbClr val="0000FF"/>
                </a:solidFill>
                <a:latin typeface="Courier New"/>
              </a:rPr>
              <a:t>"Zadej %d. </a:t>
            </a:r>
            <a:r>
              <a:rPr lang="cs-CZ" dirty="0" err="1">
                <a:solidFill>
                  <a:srgbClr val="0000FF"/>
                </a:solidFill>
                <a:latin typeface="Courier New"/>
              </a:rPr>
              <a:t>polozku</a:t>
            </a:r>
            <a:r>
              <a:rPr lang="cs-CZ" dirty="0">
                <a:solidFill>
                  <a:srgbClr val="0000FF"/>
                </a:solidFill>
                <a:latin typeface="Courier New"/>
              </a:rPr>
              <a:t>: "</a:t>
            </a:r>
            <a:r>
              <a:rPr lang="cs-CZ" dirty="0">
                <a:solidFill>
                  <a:srgbClr val="FF0000"/>
                </a:solidFill>
                <a:latin typeface="Courier New"/>
              </a:rPr>
              <a:t>, </a:t>
            </a:r>
            <a:r>
              <a:rPr lang="cs-CZ" dirty="0">
                <a:solidFill>
                  <a:srgbClr val="000000"/>
                </a:solidFill>
                <a:latin typeface="Courier New"/>
              </a:rPr>
              <a:t>i</a:t>
            </a:r>
            <a:r>
              <a:rPr lang="cs-CZ" dirty="0" smtClean="0">
                <a:solidFill>
                  <a:srgbClr val="FF0000"/>
                </a:solidFill>
                <a:latin typeface="Courier New"/>
              </a:rPr>
              <a:t>);</a:t>
            </a:r>
            <a:endParaRPr lang="cs-CZ" dirty="0" smtClean="0">
              <a:solidFill>
                <a:srgbClr val="000000"/>
              </a:solidFill>
              <a:latin typeface="Courier New"/>
            </a:endParaRPr>
          </a:p>
          <a:p>
            <a:pPr marL="0" indent="0">
              <a:buNone/>
            </a:pPr>
            <a:r>
              <a:rPr lang="cs-CZ" dirty="0" smtClean="0">
                <a:solidFill>
                  <a:srgbClr val="000000"/>
                </a:solidFill>
                <a:latin typeface="Courier New"/>
              </a:rPr>
              <a:t>11     </a:t>
            </a:r>
            <a:r>
              <a:rPr lang="cs-CZ" dirty="0" err="1">
                <a:solidFill>
                  <a:srgbClr val="000000"/>
                </a:solidFill>
                <a:latin typeface="Courier New"/>
              </a:rPr>
              <a:t>scanf</a:t>
            </a:r>
            <a:r>
              <a:rPr lang="cs-CZ" dirty="0">
                <a:solidFill>
                  <a:srgbClr val="FF0000"/>
                </a:solidFill>
                <a:latin typeface="Courier New"/>
              </a:rPr>
              <a:t>(</a:t>
            </a:r>
            <a:r>
              <a:rPr lang="cs-CZ" dirty="0">
                <a:solidFill>
                  <a:srgbClr val="0000FF"/>
                </a:solidFill>
                <a:latin typeface="Courier New"/>
              </a:rPr>
              <a:t>"%d"</a:t>
            </a:r>
            <a:r>
              <a:rPr lang="cs-CZ" dirty="0">
                <a:solidFill>
                  <a:srgbClr val="FF0000"/>
                </a:solidFill>
                <a:latin typeface="Courier New"/>
              </a:rPr>
              <a:t>, &amp;</a:t>
            </a:r>
            <a:r>
              <a:rPr lang="cs-CZ" dirty="0">
                <a:solidFill>
                  <a:srgbClr val="000000"/>
                </a:solidFill>
                <a:latin typeface="Courier New"/>
              </a:rPr>
              <a:t>x</a:t>
            </a:r>
            <a:r>
              <a:rPr lang="cs-CZ" dirty="0">
                <a:solidFill>
                  <a:srgbClr val="FF0000"/>
                </a:solidFill>
                <a:latin typeface="Courier New"/>
              </a:rPr>
              <a:t>[</a:t>
            </a:r>
            <a:r>
              <a:rPr lang="cs-CZ" dirty="0">
                <a:solidFill>
                  <a:srgbClr val="000000"/>
                </a:solidFill>
                <a:latin typeface="Courier New"/>
              </a:rPr>
              <a:t>i</a:t>
            </a:r>
            <a:r>
              <a:rPr lang="cs-CZ" dirty="0" smtClean="0">
                <a:solidFill>
                  <a:srgbClr val="FF0000"/>
                </a:solidFill>
                <a:latin typeface="Courier New"/>
              </a:rPr>
              <a:t>]);</a:t>
            </a:r>
            <a:endParaRPr lang="cs-CZ" dirty="0" smtClean="0">
              <a:solidFill>
                <a:srgbClr val="000000"/>
              </a:solidFill>
              <a:latin typeface="Courier New"/>
            </a:endParaRPr>
          </a:p>
          <a:p>
            <a:pPr marL="0" indent="0">
              <a:buNone/>
            </a:pPr>
            <a:r>
              <a:rPr lang="cs-CZ" dirty="0" smtClean="0">
                <a:solidFill>
                  <a:srgbClr val="000000"/>
                </a:solidFill>
                <a:latin typeface="Courier New"/>
              </a:rPr>
              <a:t>12   </a:t>
            </a:r>
            <a:r>
              <a:rPr lang="cs-CZ" dirty="0" smtClean="0">
                <a:solidFill>
                  <a:srgbClr val="FF0000"/>
                </a:solidFill>
                <a:latin typeface="Courier New"/>
              </a:rPr>
              <a:t>}</a:t>
            </a:r>
            <a:endParaRPr lang="cs-CZ" dirty="0" smtClean="0">
              <a:solidFill>
                <a:srgbClr val="000000"/>
              </a:solidFill>
              <a:latin typeface="Courier New"/>
            </a:endParaRPr>
          </a:p>
          <a:p>
            <a:pPr marL="0" indent="0">
              <a:buNone/>
            </a:pPr>
            <a:endParaRPr lang="cs-CZ" dirty="0" smtClean="0">
              <a:solidFill>
                <a:srgbClr val="000000"/>
              </a:solidFill>
              <a:latin typeface="Courier New"/>
            </a:endParaRPr>
          </a:p>
          <a:p>
            <a:pPr marL="0" indent="0">
              <a:buNone/>
            </a:pPr>
            <a:r>
              <a:rPr lang="cs-CZ" dirty="0" smtClean="0">
                <a:solidFill>
                  <a:srgbClr val="000000"/>
                </a:solidFill>
                <a:latin typeface="Courier New"/>
              </a:rPr>
              <a:t>13   </a:t>
            </a:r>
            <a:r>
              <a:rPr lang="cs-CZ" dirty="0" err="1" smtClean="0">
                <a:solidFill>
                  <a:srgbClr val="000000"/>
                </a:solidFill>
                <a:latin typeface="Courier New"/>
              </a:rPr>
              <a:t>nejvetsi</a:t>
            </a:r>
            <a:r>
              <a:rPr lang="cs-CZ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cs-CZ" dirty="0">
                <a:solidFill>
                  <a:srgbClr val="FF0000"/>
                </a:solidFill>
                <a:latin typeface="Courier New"/>
              </a:rPr>
              <a:t>= </a:t>
            </a:r>
            <a:r>
              <a:rPr lang="cs-CZ" dirty="0">
                <a:solidFill>
                  <a:srgbClr val="000000"/>
                </a:solidFill>
                <a:latin typeface="Courier New"/>
              </a:rPr>
              <a:t>x</a:t>
            </a:r>
            <a:r>
              <a:rPr lang="cs-CZ" dirty="0">
                <a:solidFill>
                  <a:srgbClr val="FF0000"/>
                </a:solidFill>
                <a:latin typeface="Courier New"/>
              </a:rPr>
              <a:t>[</a:t>
            </a:r>
            <a:r>
              <a:rPr lang="cs-CZ" dirty="0">
                <a:solidFill>
                  <a:srgbClr val="F000F0"/>
                </a:solidFill>
                <a:latin typeface="Courier New"/>
              </a:rPr>
              <a:t>0</a:t>
            </a:r>
            <a:r>
              <a:rPr lang="cs-CZ" dirty="0" smtClean="0">
                <a:solidFill>
                  <a:srgbClr val="FF0000"/>
                </a:solidFill>
                <a:latin typeface="Courier New"/>
              </a:rPr>
              <a:t>];</a:t>
            </a:r>
            <a:endParaRPr lang="cs-CZ" dirty="0" smtClean="0">
              <a:solidFill>
                <a:srgbClr val="000000"/>
              </a:solidFill>
              <a:latin typeface="Courier New"/>
            </a:endParaRPr>
          </a:p>
          <a:p>
            <a:pPr marL="0" indent="0">
              <a:buNone/>
            </a:pPr>
            <a:r>
              <a:rPr lang="cs-CZ" dirty="0" smtClean="0">
                <a:solidFill>
                  <a:srgbClr val="000000"/>
                </a:solidFill>
                <a:latin typeface="Courier New"/>
              </a:rPr>
              <a:t>14   </a:t>
            </a:r>
            <a:r>
              <a:rPr lang="cs-CZ" dirty="0" err="1" smtClean="0">
                <a:solidFill>
                  <a:srgbClr val="000000"/>
                </a:solidFill>
                <a:latin typeface="Courier New"/>
              </a:rPr>
              <a:t>index_nejvetsiho</a:t>
            </a:r>
            <a:r>
              <a:rPr lang="cs-CZ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cs-CZ" dirty="0">
                <a:solidFill>
                  <a:srgbClr val="FF0000"/>
                </a:solidFill>
                <a:latin typeface="Courier New"/>
              </a:rPr>
              <a:t>= </a:t>
            </a:r>
            <a:r>
              <a:rPr lang="cs-CZ" dirty="0" smtClean="0">
                <a:solidFill>
                  <a:srgbClr val="F000F0"/>
                </a:solidFill>
                <a:latin typeface="Courier New"/>
              </a:rPr>
              <a:t>0</a:t>
            </a:r>
            <a:r>
              <a:rPr lang="cs-CZ" dirty="0" smtClean="0">
                <a:solidFill>
                  <a:srgbClr val="FF0000"/>
                </a:solidFill>
                <a:latin typeface="Courier New"/>
              </a:rPr>
              <a:t>;</a:t>
            </a:r>
            <a:endParaRPr lang="cs-CZ" dirty="0" smtClean="0">
              <a:solidFill>
                <a:srgbClr val="000000"/>
              </a:solidFill>
              <a:latin typeface="Courier New"/>
            </a:endParaRPr>
          </a:p>
          <a:p>
            <a:pPr marL="0" indent="0">
              <a:buNone/>
            </a:pPr>
            <a:r>
              <a:rPr lang="cs-CZ" dirty="0" smtClean="0">
                <a:solidFill>
                  <a:srgbClr val="000000"/>
                </a:solidFill>
                <a:latin typeface="Courier New"/>
              </a:rPr>
              <a:t>15   i </a:t>
            </a:r>
            <a:r>
              <a:rPr lang="cs-CZ" dirty="0">
                <a:solidFill>
                  <a:srgbClr val="FF0000"/>
                </a:solidFill>
                <a:latin typeface="Courier New"/>
              </a:rPr>
              <a:t>= </a:t>
            </a:r>
            <a:r>
              <a:rPr lang="cs-CZ" dirty="0" smtClean="0">
                <a:solidFill>
                  <a:srgbClr val="F000F0"/>
                </a:solidFill>
                <a:latin typeface="Courier New"/>
              </a:rPr>
              <a:t>1</a:t>
            </a:r>
            <a:r>
              <a:rPr lang="cs-CZ" dirty="0" smtClean="0">
                <a:solidFill>
                  <a:srgbClr val="FF0000"/>
                </a:solidFill>
                <a:latin typeface="Courier New"/>
              </a:rPr>
              <a:t>;</a:t>
            </a:r>
            <a:endParaRPr lang="cs-CZ" dirty="0" smtClean="0">
              <a:solidFill>
                <a:srgbClr val="000000"/>
              </a:solidFill>
              <a:latin typeface="Courier New"/>
            </a:endParaRPr>
          </a:p>
          <a:p>
            <a:pPr marL="0" indent="0">
              <a:buNone/>
            </a:pPr>
            <a:r>
              <a:rPr lang="cs-CZ" dirty="0" smtClean="0">
                <a:solidFill>
                  <a:srgbClr val="000000"/>
                </a:solidFill>
                <a:latin typeface="Courier New"/>
              </a:rPr>
              <a:t>16   </a:t>
            </a:r>
            <a:r>
              <a:rPr lang="cs-CZ" b="1" dirty="0" err="1" smtClean="0">
                <a:solidFill>
                  <a:srgbClr val="0000A0"/>
                </a:solidFill>
                <a:latin typeface="Courier New"/>
              </a:rPr>
              <a:t>while</a:t>
            </a:r>
            <a:r>
              <a:rPr lang="cs-CZ" b="1" dirty="0" smtClean="0">
                <a:solidFill>
                  <a:srgbClr val="0000A0"/>
                </a:solidFill>
                <a:latin typeface="Courier New"/>
              </a:rPr>
              <a:t> </a:t>
            </a:r>
            <a:r>
              <a:rPr lang="cs-CZ" dirty="0">
                <a:solidFill>
                  <a:srgbClr val="FF0000"/>
                </a:solidFill>
                <a:latin typeface="Courier New"/>
              </a:rPr>
              <a:t>(</a:t>
            </a:r>
            <a:r>
              <a:rPr lang="cs-CZ" dirty="0">
                <a:solidFill>
                  <a:srgbClr val="000000"/>
                </a:solidFill>
                <a:latin typeface="Courier New"/>
              </a:rPr>
              <a:t>i </a:t>
            </a:r>
            <a:r>
              <a:rPr lang="cs-CZ" dirty="0">
                <a:solidFill>
                  <a:srgbClr val="FF0000"/>
                </a:solidFill>
                <a:latin typeface="Courier New"/>
              </a:rPr>
              <a:t>&lt; </a:t>
            </a:r>
            <a:r>
              <a:rPr lang="cs-CZ" dirty="0" err="1">
                <a:solidFill>
                  <a:srgbClr val="000000"/>
                </a:solidFill>
                <a:latin typeface="Courier New"/>
              </a:rPr>
              <a:t>pocet_polozek</a:t>
            </a:r>
            <a:r>
              <a:rPr lang="cs-CZ" dirty="0">
                <a:solidFill>
                  <a:srgbClr val="FF0000"/>
                </a:solidFill>
                <a:latin typeface="Courier New"/>
              </a:rPr>
              <a:t>) { </a:t>
            </a:r>
            <a:r>
              <a:rPr lang="cs-CZ" dirty="0">
                <a:solidFill>
                  <a:srgbClr val="A0A0A0"/>
                </a:solidFill>
                <a:latin typeface="Courier New"/>
              </a:rPr>
              <a:t>/* Hledání největšího </a:t>
            </a:r>
            <a:r>
              <a:rPr lang="cs-CZ" dirty="0" smtClean="0">
                <a:solidFill>
                  <a:srgbClr val="A0A0A0"/>
                </a:solidFill>
                <a:latin typeface="Courier New"/>
              </a:rPr>
              <a:t>*/</a:t>
            </a:r>
            <a:endParaRPr lang="cs-CZ" dirty="0" smtClean="0">
              <a:solidFill>
                <a:srgbClr val="000000"/>
              </a:solidFill>
              <a:latin typeface="Courier New"/>
            </a:endParaRPr>
          </a:p>
          <a:p>
            <a:pPr marL="0" indent="0">
              <a:buNone/>
            </a:pPr>
            <a:r>
              <a:rPr lang="cs-CZ" dirty="0" smtClean="0">
                <a:solidFill>
                  <a:srgbClr val="000000"/>
                </a:solidFill>
                <a:latin typeface="Courier New"/>
              </a:rPr>
              <a:t>17     </a:t>
            </a:r>
            <a:r>
              <a:rPr lang="cs-CZ" b="1" dirty="0" err="1">
                <a:solidFill>
                  <a:srgbClr val="0000A0"/>
                </a:solidFill>
                <a:latin typeface="Courier New"/>
              </a:rPr>
              <a:t>if</a:t>
            </a:r>
            <a:r>
              <a:rPr lang="cs-CZ" b="1" dirty="0">
                <a:solidFill>
                  <a:srgbClr val="0000A0"/>
                </a:solidFill>
                <a:latin typeface="Courier New"/>
              </a:rPr>
              <a:t> </a:t>
            </a:r>
            <a:r>
              <a:rPr lang="cs-CZ" dirty="0">
                <a:solidFill>
                  <a:srgbClr val="FF0000"/>
                </a:solidFill>
                <a:latin typeface="Courier New"/>
              </a:rPr>
              <a:t>(</a:t>
            </a:r>
            <a:r>
              <a:rPr lang="cs-CZ" dirty="0">
                <a:solidFill>
                  <a:srgbClr val="000000"/>
                </a:solidFill>
                <a:latin typeface="Courier New"/>
              </a:rPr>
              <a:t>x</a:t>
            </a:r>
            <a:r>
              <a:rPr lang="cs-CZ" dirty="0">
                <a:solidFill>
                  <a:srgbClr val="FF0000"/>
                </a:solidFill>
                <a:latin typeface="Courier New"/>
              </a:rPr>
              <a:t>[</a:t>
            </a:r>
            <a:r>
              <a:rPr lang="cs-CZ" dirty="0">
                <a:solidFill>
                  <a:srgbClr val="000000"/>
                </a:solidFill>
                <a:latin typeface="Courier New"/>
              </a:rPr>
              <a:t>i</a:t>
            </a:r>
            <a:r>
              <a:rPr lang="cs-CZ" dirty="0">
                <a:solidFill>
                  <a:srgbClr val="FF0000"/>
                </a:solidFill>
                <a:latin typeface="Courier New"/>
              </a:rPr>
              <a:t>] &gt; </a:t>
            </a:r>
            <a:r>
              <a:rPr lang="cs-CZ" dirty="0" err="1">
                <a:solidFill>
                  <a:srgbClr val="000000"/>
                </a:solidFill>
                <a:latin typeface="Courier New"/>
              </a:rPr>
              <a:t>nejvetsi</a:t>
            </a:r>
            <a:r>
              <a:rPr lang="cs-CZ" dirty="0">
                <a:solidFill>
                  <a:srgbClr val="FF0000"/>
                </a:solidFill>
                <a:latin typeface="Courier New"/>
              </a:rPr>
              <a:t>) </a:t>
            </a:r>
            <a:r>
              <a:rPr lang="cs-CZ" dirty="0" smtClean="0">
                <a:solidFill>
                  <a:srgbClr val="FF0000"/>
                </a:solidFill>
                <a:latin typeface="Courier New"/>
              </a:rPr>
              <a:t>{</a:t>
            </a:r>
            <a:endParaRPr lang="cs-CZ" dirty="0" smtClean="0">
              <a:solidFill>
                <a:srgbClr val="000000"/>
              </a:solidFill>
              <a:latin typeface="Courier New"/>
            </a:endParaRPr>
          </a:p>
          <a:p>
            <a:pPr marL="0" indent="0">
              <a:buNone/>
            </a:pPr>
            <a:r>
              <a:rPr lang="cs-CZ" dirty="0" smtClean="0">
                <a:solidFill>
                  <a:srgbClr val="000000"/>
                </a:solidFill>
                <a:latin typeface="Courier New"/>
              </a:rPr>
              <a:t>18       </a:t>
            </a:r>
            <a:r>
              <a:rPr lang="cs-CZ" dirty="0" err="1">
                <a:solidFill>
                  <a:srgbClr val="000000"/>
                </a:solidFill>
                <a:latin typeface="Courier New"/>
              </a:rPr>
              <a:t>nejvetsi</a:t>
            </a:r>
            <a:r>
              <a:rPr lang="cs-CZ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cs-CZ" dirty="0">
                <a:solidFill>
                  <a:srgbClr val="FF0000"/>
                </a:solidFill>
                <a:latin typeface="Courier New"/>
              </a:rPr>
              <a:t>= </a:t>
            </a:r>
            <a:r>
              <a:rPr lang="cs-CZ" dirty="0">
                <a:solidFill>
                  <a:srgbClr val="000000"/>
                </a:solidFill>
                <a:latin typeface="Courier New"/>
              </a:rPr>
              <a:t>x</a:t>
            </a:r>
            <a:r>
              <a:rPr lang="cs-CZ" dirty="0">
                <a:solidFill>
                  <a:srgbClr val="FF0000"/>
                </a:solidFill>
                <a:latin typeface="Courier New"/>
              </a:rPr>
              <a:t>[</a:t>
            </a:r>
            <a:r>
              <a:rPr lang="cs-CZ" dirty="0">
                <a:solidFill>
                  <a:srgbClr val="000000"/>
                </a:solidFill>
                <a:latin typeface="Courier New"/>
              </a:rPr>
              <a:t>i</a:t>
            </a:r>
            <a:r>
              <a:rPr lang="cs-CZ" dirty="0" smtClean="0">
                <a:solidFill>
                  <a:srgbClr val="FF0000"/>
                </a:solidFill>
                <a:latin typeface="Courier New"/>
              </a:rPr>
              <a:t>];</a:t>
            </a:r>
            <a:endParaRPr lang="cs-CZ" dirty="0" smtClean="0">
              <a:solidFill>
                <a:srgbClr val="000000"/>
              </a:solidFill>
              <a:latin typeface="Courier New"/>
            </a:endParaRPr>
          </a:p>
          <a:p>
            <a:pPr marL="0" indent="0">
              <a:buNone/>
            </a:pPr>
            <a:r>
              <a:rPr lang="cs-CZ" dirty="0" smtClean="0">
                <a:solidFill>
                  <a:srgbClr val="000000"/>
                </a:solidFill>
                <a:latin typeface="Courier New"/>
              </a:rPr>
              <a:t>19       </a:t>
            </a:r>
            <a:r>
              <a:rPr lang="cs-CZ" dirty="0" err="1">
                <a:solidFill>
                  <a:srgbClr val="000000"/>
                </a:solidFill>
                <a:latin typeface="Courier New"/>
              </a:rPr>
              <a:t>index_nejvetsiho</a:t>
            </a:r>
            <a:r>
              <a:rPr lang="cs-CZ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cs-CZ" dirty="0">
                <a:solidFill>
                  <a:srgbClr val="FF0000"/>
                </a:solidFill>
                <a:latin typeface="Courier New"/>
              </a:rPr>
              <a:t>= </a:t>
            </a:r>
            <a:r>
              <a:rPr lang="cs-CZ" dirty="0" smtClean="0">
                <a:solidFill>
                  <a:srgbClr val="000000"/>
                </a:solidFill>
                <a:latin typeface="Courier New"/>
              </a:rPr>
              <a:t>i</a:t>
            </a:r>
            <a:r>
              <a:rPr lang="cs-CZ" dirty="0" smtClean="0">
                <a:solidFill>
                  <a:srgbClr val="FF0000"/>
                </a:solidFill>
                <a:latin typeface="Courier New"/>
              </a:rPr>
              <a:t>;</a:t>
            </a:r>
            <a:endParaRPr lang="cs-CZ" dirty="0" smtClean="0">
              <a:solidFill>
                <a:srgbClr val="000000"/>
              </a:solidFill>
              <a:latin typeface="Courier New"/>
            </a:endParaRPr>
          </a:p>
          <a:p>
            <a:pPr marL="0" indent="0">
              <a:buNone/>
            </a:pPr>
            <a:r>
              <a:rPr lang="cs-CZ" dirty="0" smtClean="0">
                <a:solidFill>
                  <a:srgbClr val="000000"/>
                </a:solidFill>
                <a:latin typeface="Courier New"/>
              </a:rPr>
              <a:t>20     </a:t>
            </a:r>
            <a:r>
              <a:rPr lang="cs-CZ" dirty="0" smtClean="0">
                <a:solidFill>
                  <a:srgbClr val="FF0000"/>
                </a:solidFill>
                <a:latin typeface="Courier New"/>
              </a:rPr>
              <a:t>}</a:t>
            </a:r>
            <a:endParaRPr lang="cs-CZ" dirty="0" smtClean="0">
              <a:solidFill>
                <a:srgbClr val="000000"/>
              </a:solidFill>
              <a:latin typeface="Courier New"/>
            </a:endParaRPr>
          </a:p>
          <a:p>
            <a:pPr marL="0" indent="0">
              <a:buNone/>
            </a:pPr>
            <a:r>
              <a:rPr lang="cs-CZ" dirty="0" smtClean="0">
                <a:solidFill>
                  <a:srgbClr val="000000"/>
                </a:solidFill>
                <a:latin typeface="Courier New"/>
              </a:rPr>
              <a:t>21     </a:t>
            </a:r>
            <a:r>
              <a:rPr lang="cs-CZ" dirty="0">
                <a:solidFill>
                  <a:srgbClr val="000000"/>
                </a:solidFill>
                <a:latin typeface="Courier New"/>
              </a:rPr>
              <a:t>i</a:t>
            </a:r>
            <a:r>
              <a:rPr lang="cs-CZ" dirty="0" smtClean="0">
                <a:solidFill>
                  <a:srgbClr val="FF0000"/>
                </a:solidFill>
                <a:latin typeface="Courier New"/>
              </a:rPr>
              <a:t>++;</a:t>
            </a:r>
            <a:endParaRPr lang="cs-CZ" dirty="0" smtClean="0">
              <a:solidFill>
                <a:srgbClr val="000000"/>
              </a:solidFill>
              <a:latin typeface="Courier New"/>
            </a:endParaRPr>
          </a:p>
          <a:p>
            <a:pPr marL="0" indent="0">
              <a:buNone/>
            </a:pPr>
            <a:r>
              <a:rPr lang="cs-CZ" dirty="0" smtClean="0">
                <a:solidFill>
                  <a:srgbClr val="000000"/>
                </a:solidFill>
                <a:latin typeface="Courier New"/>
              </a:rPr>
              <a:t>22   </a:t>
            </a:r>
            <a:r>
              <a:rPr lang="cs-CZ" dirty="0" smtClean="0">
                <a:solidFill>
                  <a:srgbClr val="FF0000"/>
                </a:solidFill>
                <a:latin typeface="Courier New"/>
              </a:rPr>
              <a:t>}</a:t>
            </a:r>
            <a:endParaRPr lang="cs-CZ" dirty="0" smtClean="0">
              <a:solidFill>
                <a:srgbClr val="000000"/>
              </a:solidFill>
              <a:latin typeface="Courier New"/>
            </a:endParaRPr>
          </a:p>
          <a:p>
            <a:pPr marL="0" indent="0">
              <a:buNone/>
            </a:pPr>
            <a:endParaRPr lang="cs-CZ" dirty="0" smtClean="0">
              <a:solidFill>
                <a:srgbClr val="000000"/>
              </a:solidFill>
              <a:latin typeface="Courier New"/>
            </a:endParaRPr>
          </a:p>
          <a:p>
            <a:pPr marL="0" indent="0">
              <a:buNone/>
            </a:pPr>
            <a:r>
              <a:rPr lang="cs-CZ" dirty="0" smtClean="0">
                <a:solidFill>
                  <a:srgbClr val="000000"/>
                </a:solidFill>
                <a:latin typeface="Courier New"/>
              </a:rPr>
              <a:t>23   </a:t>
            </a:r>
            <a:r>
              <a:rPr lang="cs-CZ" dirty="0" err="1">
                <a:solidFill>
                  <a:srgbClr val="000000"/>
                </a:solidFill>
                <a:latin typeface="Courier New"/>
              </a:rPr>
              <a:t>printf</a:t>
            </a:r>
            <a:r>
              <a:rPr lang="cs-CZ" dirty="0">
                <a:solidFill>
                  <a:srgbClr val="FF0000"/>
                </a:solidFill>
                <a:latin typeface="Courier New"/>
              </a:rPr>
              <a:t>(</a:t>
            </a:r>
            <a:r>
              <a:rPr lang="cs-CZ" dirty="0">
                <a:solidFill>
                  <a:srgbClr val="0000FF"/>
                </a:solidFill>
                <a:latin typeface="Courier New"/>
              </a:rPr>
              <a:t>"</a:t>
            </a:r>
            <a:r>
              <a:rPr lang="cs-CZ" dirty="0" err="1">
                <a:solidFill>
                  <a:srgbClr val="0000FF"/>
                </a:solidFill>
                <a:latin typeface="Courier New"/>
              </a:rPr>
              <a:t>Nejvetsi</a:t>
            </a:r>
            <a:r>
              <a:rPr lang="cs-CZ" dirty="0">
                <a:solidFill>
                  <a:srgbClr val="0000FF"/>
                </a:solidFill>
                <a:latin typeface="Courier New"/>
              </a:rPr>
              <a:t> </a:t>
            </a:r>
            <a:r>
              <a:rPr lang="cs-CZ" dirty="0" err="1">
                <a:solidFill>
                  <a:srgbClr val="0000FF"/>
                </a:solidFill>
                <a:latin typeface="Courier New"/>
              </a:rPr>
              <a:t>polozka</a:t>
            </a:r>
            <a:r>
              <a:rPr lang="cs-CZ" dirty="0">
                <a:solidFill>
                  <a:srgbClr val="0000FF"/>
                </a:solidFill>
                <a:latin typeface="Courier New"/>
              </a:rPr>
              <a:t> je %d a </a:t>
            </a:r>
            <a:r>
              <a:rPr lang="cs-CZ" dirty="0" err="1">
                <a:solidFill>
                  <a:srgbClr val="0000FF"/>
                </a:solidFill>
                <a:latin typeface="Courier New"/>
              </a:rPr>
              <a:t>ma</a:t>
            </a:r>
            <a:r>
              <a:rPr lang="cs-CZ" dirty="0">
                <a:solidFill>
                  <a:srgbClr val="0000FF"/>
                </a:solidFill>
                <a:latin typeface="Courier New"/>
              </a:rPr>
              <a:t> index %d."</a:t>
            </a:r>
            <a:r>
              <a:rPr lang="cs-CZ" dirty="0">
                <a:solidFill>
                  <a:srgbClr val="FF0000"/>
                </a:solidFill>
                <a:latin typeface="Courier New"/>
              </a:rPr>
              <a:t>, </a:t>
            </a:r>
            <a:r>
              <a:rPr lang="cs-CZ" dirty="0" err="1">
                <a:solidFill>
                  <a:srgbClr val="000000"/>
                </a:solidFill>
                <a:latin typeface="Courier New"/>
              </a:rPr>
              <a:t>nejvetsi</a:t>
            </a:r>
            <a:r>
              <a:rPr lang="cs-CZ" dirty="0">
                <a:solidFill>
                  <a:srgbClr val="FF0000"/>
                </a:solidFill>
                <a:latin typeface="Courier New"/>
              </a:rPr>
              <a:t>, </a:t>
            </a:r>
            <a:r>
              <a:rPr lang="cs-CZ" dirty="0" err="1">
                <a:solidFill>
                  <a:srgbClr val="000000"/>
                </a:solidFill>
                <a:latin typeface="Courier New"/>
              </a:rPr>
              <a:t>index_nejvetsiho</a:t>
            </a:r>
            <a:r>
              <a:rPr lang="cs-CZ" dirty="0" smtClean="0">
                <a:solidFill>
                  <a:srgbClr val="FF0000"/>
                </a:solidFill>
                <a:latin typeface="Courier New"/>
              </a:rPr>
              <a:t>);</a:t>
            </a:r>
            <a:endParaRPr lang="cs-CZ" dirty="0" smtClean="0">
              <a:solidFill>
                <a:srgbClr val="000000"/>
              </a:solidFill>
              <a:latin typeface="Courier New"/>
            </a:endParaRPr>
          </a:p>
          <a:p>
            <a:pPr marL="0" indent="0">
              <a:buNone/>
            </a:pPr>
            <a:r>
              <a:rPr lang="cs-CZ" dirty="0" smtClean="0">
                <a:solidFill>
                  <a:srgbClr val="000000"/>
                </a:solidFill>
                <a:latin typeface="Courier New"/>
              </a:rPr>
              <a:t>24   </a:t>
            </a:r>
            <a:r>
              <a:rPr lang="cs-CZ" b="1" dirty="0">
                <a:solidFill>
                  <a:srgbClr val="0000A0"/>
                </a:solidFill>
                <a:latin typeface="Courier New"/>
              </a:rPr>
              <a:t>return </a:t>
            </a:r>
            <a:r>
              <a:rPr lang="cs-CZ" dirty="0" smtClean="0">
                <a:solidFill>
                  <a:srgbClr val="F000F0"/>
                </a:solidFill>
                <a:latin typeface="Courier New"/>
              </a:rPr>
              <a:t>0</a:t>
            </a:r>
            <a:r>
              <a:rPr lang="cs-CZ" dirty="0" smtClean="0">
                <a:solidFill>
                  <a:srgbClr val="FF0000"/>
                </a:solidFill>
                <a:latin typeface="Courier New"/>
              </a:rPr>
              <a:t>;</a:t>
            </a:r>
            <a:endParaRPr lang="cs-CZ" dirty="0" smtClean="0">
              <a:solidFill>
                <a:srgbClr val="000000"/>
              </a:solidFill>
              <a:latin typeface="Courier New"/>
            </a:endParaRPr>
          </a:p>
          <a:p>
            <a:pPr marL="0" indent="0">
              <a:buNone/>
            </a:pPr>
            <a:r>
              <a:rPr lang="cs-CZ" dirty="0" smtClean="0">
                <a:solidFill>
                  <a:srgbClr val="000000"/>
                </a:solidFill>
                <a:latin typeface="Courier New"/>
              </a:rPr>
              <a:t>25 </a:t>
            </a:r>
            <a:r>
              <a:rPr lang="cs-CZ" dirty="0">
                <a:solidFill>
                  <a:srgbClr val="FF0000"/>
                </a:solidFill>
                <a:latin typeface="Courier New"/>
              </a:rPr>
              <a:t>}</a:t>
            </a:r>
            <a:r>
              <a:rPr lang="cs-CZ" dirty="0">
                <a:solidFill>
                  <a:srgbClr val="000000"/>
                </a:solidFill>
              </a:rPr>
              <a:t>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6507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0070C0"/>
                </a:solidFill>
              </a:rPr>
              <a:t>NP-těžké</a:t>
            </a:r>
            <a:r>
              <a:rPr lang="cs-CZ" dirty="0" smtClean="0"/>
              <a:t> (</a:t>
            </a:r>
            <a:r>
              <a:rPr lang="cs-CZ" dirty="0" smtClean="0">
                <a:solidFill>
                  <a:srgbClr val="7030A0"/>
                </a:solidFill>
              </a:rPr>
              <a:t>NP-hard</a:t>
            </a:r>
            <a:r>
              <a:rPr lang="cs-CZ" dirty="0" smtClean="0"/>
              <a:t>) úlohy v praxi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0000"/>
            <a:ext cx="8229600" cy="5940000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V praxi se musí řešit mnoho úloh s vysokým </a:t>
            </a:r>
            <a:r>
              <a:rPr lang="cs-CZ" i="1" dirty="0" smtClean="0">
                <a:solidFill>
                  <a:srgbClr val="00B0F0"/>
                </a:solidFill>
              </a:rPr>
              <a:t>n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Pro ně se musí hledat </a:t>
            </a:r>
            <a:r>
              <a:rPr lang="cs-CZ" dirty="0" smtClean="0">
                <a:solidFill>
                  <a:srgbClr val="0070C0"/>
                </a:solidFill>
              </a:rPr>
              <a:t>heuristické algoritmy</a:t>
            </a:r>
            <a:r>
              <a:rPr lang="cs-CZ" dirty="0" smtClean="0"/>
              <a:t>.</a:t>
            </a:r>
          </a:p>
          <a:p>
            <a:pPr lvl="2"/>
            <a:r>
              <a:rPr lang="cs-CZ" dirty="0" smtClean="0"/>
              <a:t>Jsou složité na algoritmizaci, ale nemají exponenciální složitost.</a:t>
            </a:r>
          </a:p>
          <a:p>
            <a:pPr lvl="2"/>
            <a:r>
              <a:rPr lang="cs-CZ" dirty="0"/>
              <a:t>Z</a:t>
            </a:r>
            <a:r>
              <a:rPr lang="cs-CZ" dirty="0" smtClean="0"/>
              <a:t>aručují pouze </a:t>
            </a:r>
            <a:r>
              <a:rPr lang="cs-CZ" dirty="0" err="1" smtClean="0"/>
              <a:t>suboptimální</a:t>
            </a:r>
            <a:r>
              <a:rPr lang="cs-CZ" dirty="0" smtClean="0"/>
              <a:t> řešení (blízké optimu) ve většině případů na určitých typech dat.</a:t>
            </a:r>
          </a:p>
          <a:p>
            <a:pPr lvl="3"/>
            <a:r>
              <a:rPr lang="cs-CZ" dirty="0" smtClean="0"/>
              <a:t>To znamená, že není matematicky dokazatelné, že tyto algoritmy vedou k nejlepšímu (optimálnímu) řešení.</a:t>
            </a:r>
          </a:p>
          <a:p>
            <a:pPr lvl="4"/>
            <a:r>
              <a:rPr lang="cs-CZ" dirty="0" smtClean="0"/>
              <a:t>Pro algoritmy hrubé síly je matematicky dokazatelné, že vedou k optimálnímu řešení, ale v praxi je nelze uplatnit.</a:t>
            </a:r>
          </a:p>
          <a:p>
            <a:r>
              <a:rPr lang="cs-CZ" dirty="0" smtClean="0"/>
              <a:t>Proto je při hodnocení v praxi využitelných algoritmů nejdůležitější jejich složitost (komplexita) daná počtem instrukcí (ze kterých vyplývá čas potřebný na zpracování dat) a potřebnou pamětí namísto matematické dokazatelnosti, že vedou k výběru nejlepšího řešení.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30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5425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Co je třeba umět do testu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0000"/>
            <a:ext cx="8229600" cy="5940000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Jakou složitost má</a:t>
            </a:r>
          </a:p>
          <a:p>
            <a:pPr lvl="1"/>
            <a:r>
              <a:rPr lang="cs-CZ" dirty="0" smtClean="0"/>
              <a:t>algoritmus s několikrát vnořeným cyklem?</a:t>
            </a:r>
          </a:p>
          <a:p>
            <a:pPr lvl="1"/>
            <a:r>
              <a:rPr lang="cs-CZ" dirty="0" smtClean="0"/>
              <a:t>hledání podřetězce v řetězci?</a:t>
            </a:r>
          </a:p>
          <a:p>
            <a:pPr lvl="1"/>
            <a:r>
              <a:rPr lang="cs-CZ" dirty="0" smtClean="0"/>
              <a:t>výčet všech permutací (všech možných seřazení)?</a:t>
            </a:r>
          </a:p>
          <a:p>
            <a:pPr lvl="1"/>
            <a:r>
              <a:rPr lang="cs-CZ" dirty="0" smtClean="0"/>
              <a:t>výčet všech podmnožin?</a:t>
            </a:r>
          </a:p>
          <a:p>
            <a:r>
              <a:rPr lang="cs-CZ" dirty="0" smtClean="0"/>
              <a:t>Určit k dané formulaci úlohy, zda se jedná o úlohu polynomiální, NP úlohu, NP-úplnou úlohu nebo NP-těžkou úlohu.</a:t>
            </a:r>
          </a:p>
          <a:p>
            <a:r>
              <a:rPr lang="cs-CZ" dirty="0" smtClean="0"/>
              <a:t>Co je algoritmus hrubé síly?</a:t>
            </a:r>
          </a:p>
          <a:p>
            <a:r>
              <a:rPr lang="cs-CZ" dirty="0" smtClean="0"/>
              <a:t>Co je heuristický algoritmus?</a:t>
            </a:r>
          </a:p>
          <a:p>
            <a:r>
              <a:rPr lang="cs-CZ" dirty="0" smtClean="0"/>
              <a:t>Podle jakých kritérií se v praxi vybírá vhodný algoritmus?</a:t>
            </a:r>
          </a:p>
          <a:p>
            <a:r>
              <a:rPr lang="cs-CZ" dirty="0" smtClean="0"/>
              <a:t>Aplikovat počet instrukcí ve formě funkce </a:t>
            </a:r>
            <a:r>
              <a:rPr lang="cs-CZ" i="1" dirty="0" smtClean="0">
                <a:solidFill>
                  <a:srgbClr val="00B0F0"/>
                </a:solidFill>
              </a:rPr>
              <a:t>n</a:t>
            </a:r>
            <a:r>
              <a:rPr lang="cs-CZ" dirty="0" smtClean="0"/>
              <a:t> na odhad doby výpočtu.</a:t>
            </a:r>
          </a:p>
          <a:p>
            <a:pPr lvl="1"/>
            <a:r>
              <a:rPr lang="cs-CZ" dirty="0" smtClean="0"/>
              <a:t>Viz kapitola „Využití údajů o složitosti algoritmu“ </a:t>
            </a:r>
            <a:r>
              <a:rPr lang="cs-CZ" dirty="0" smtClean="0">
                <a:hlinkClick r:id="rId2"/>
              </a:rPr>
              <a:t>přednášek</a:t>
            </a:r>
            <a:r>
              <a:rPr lang="cs-CZ" dirty="0" smtClean="0"/>
              <a:t>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31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65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Efektivita algoritmu pro hledání největší položky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517232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Řádky č. 1 – 15, 23 – 25 se provedou jen jednou.</a:t>
            </a:r>
          </a:p>
          <a:p>
            <a:pPr lvl="1"/>
            <a:r>
              <a:rPr lang="cs-CZ" dirty="0" smtClean="0"/>
              <a:t>Budeme je považovat za </a:t>
            </a:r>
            <a:r>
              <a:rPr lang="cs-CZ" dirty="0" smtClean="0">
                <a:solidFill>
                  <a:srgbClr val="00B0F0"/>
                </a:solidFill>
              </a:rPr>
              <a:t>8</a:t>
            </a:r>
            <a:r>
              <a:rPr lang="cs-CZ" dirty="0" smtClean="0"/>
              <a:t> instrukcí.</a:t>
            </a:r>
          </a:p>
          <a:p>
            <a:pPr lvl="1"/>
            <a:r>
              <a:rPr lang="cs-CZ" dirty="0" smtClean="0"/>
              <a:t>Řádky 9 – 12 se sice provedou </a:t>
            </a:r>
            <a:r>
              <a:rPr lang="cs-CZ" i="1" dirty="0" smtClean="0">
                <a:solidFill>
                  <a:srgbClr val="00B0F0"/>
                </a:solidFill>
              </a:rPr>
              <a:t>n</a:t>
            </a:r>
            <a:r>
              <a:rPr lang="cs-CZ" dirty="0" smtClean="0"/>
              <a:t>-krát, ale</a:t>
            </a:r>
          </a:p>
          <a:p>
            <a:pPr lvl="2"/>
            <a:r>
              <a:rPr lang="cs-CZ" dirty="0" smtClean="0"/>
              <a:t>vstupní operace nás z hlediska efektivity nezajímá,</a:t>
            </a:r>
          </a:p>
          <a:p>
            <a:pPr lvl="2"/>
            <a:r>
              <a:rPr lang="cs-CZ" dirty="0" smtClean="0"/>
              <a:t>její rychlost je závislá na interakci uživatele a systému.</a:t>
            </a:r>
          </a:p>
          <a:p>
            <a:pPr lvl="2"/>
            <a:r>
              <a:rPr lang="cs-CZ" dirty="0" smtClean="0"/>
              <a:t>Budeme je celkově považovat za </a:t>
            </a:r>
            <a:r>
              <a:rPr lang="cs-CZ" dirty="0" smtClean="0">
                <a:solidFill>
                  <a:srgbClr val="00B0F0"/>
                </a:solidFill>
              </a:rPr>
              <a:t>1</a:t>
            </a:r>
            <a:r>
              <a:rPr lang="cs-CZ" dirty="0" smtClean="0"/>
              <a:t> instrukci.</a:t>
            </a:r>
          </a:p>
          <a:p>
            <a:pPr lvl="1"/>
            <a:r>
              <a:rPr lang="cs-CZ" dirty="0" smtClean="0"/>
              <a:t>Je to </a:t>
            </a:r>
            <a:r>
              <a:rPr lang="cs-CZ" dirty="0" smtClean="0">
                <a:solidFill>
                  <a:srgbClr val="0070C0"/>
                </a:solidFill>
              </a:rPr>
              <a:t>konstantní faktor</a:t>
            </a:r>
            <a:r>
              <a:rPr lang="cs-CZ" dirty="0" smtClean="0"/>
              <a:t> v programu (nezávislý na </a:t>
            </a:r>
            <a:r>
              <a:rPr lang="cs-CZ" i="1" dirty="0" smtClean="0">
                <a:solidFill>
                  <a:srgbClr val="00B0F0"/>
                </a:solidFill>
              </a:rPr>
              <a:t>n</a:t>
            </a:r>
            <a:r>
              <a:rPr lang="cs-CZ" dirty="0" smtClean="0"/>
              <a:t>).</a:t>
            </a:r>
          </a:p>
          <a:p>
            <a:r>
              <a:rPr lang="cs-CZ" dirty="0" smtClean="0"/>
              <a:t>Řádek </a:t>
            </a:r>
            <a:r>
              <a:rPr lang="cs-CZ" dirty="0"/>
              <a:t>č. </a:t>
            </a:r>
            <a:r>
              <a:rPr lang="cs-CZ" dirty="0" smtClean="0"/>
              <a:t>16 se provede </a:t>
            </a:r>
            <a:r>
              <a:rPr lang="cs-CZ" i="1" dirty="0" smtClean="0">
                <a:solidFill>
                  <a:srgbClr val="00B0F0"/>
                </a:solidFill>
              </a:rPr>
              <a:t>n</a:t>
            </a:r>
            <a:r>
              <a:rPr lang="cs-CZ" dirty="0" smtClean="0"/>
              <a:t>-krát.</a:t>
            </a:r>
          </a:p>
          <a:p>
            <a:r>
              <a:rPr lang="cs-CZ" dirty="0" smtClean="0"/>
              <a:t>Řádky č. 17 a 21 se </a:t>
            </a:r>
            <a:r>
              <a:rPr lang="cs-CZ" dirty="0"/>
              <a:t>provedou </a:t>
            </a:r>
            <a:r>
              <a:rPr lang="cs-CZ" i="1" dirty="0" smtClean="0">
                <a:solidFill>
                  <a:srgbClr val="00B0F0"/>
                </a:solidFill>
              </a:rPr>
              <a:t>n</a:t>
            </a:r>
            <a:r>
              <a:rPr lang="cs-CZ" dirty="0" smtClean="0"/>
              <a:t> – 1 krát.</a:t>
            </a:r>
          </a:p>
          <a:p>
            <a:pPr lvl="1"/>
            <a:r>
              <a:rPr lang="cs-CZ" dirty="0" smtClean="0"/>
              <a:t>2 instrukce * (</a:t>
            </a:r>
            <a:r>
              <a:rPr lang="cs-CZ" i="1" dirty="0" smtClean="0">
                <a:solidFill>
                  <a:srgbClr val="00B0F0"/>
                </a:solidFill>
              </a:rPr>
              <a:t>n</a:t>
            </a:r>
            <a:r>
              <a:rPr lang="cs-CZ" dirty="0" smtClean="0"/>
              <a:t> – 1)</a:t>
            </a:r>
            <a:endParaRPr lang="cs-CZ" dirty="0"/>
          </a:p>
          <a:p>
            <a:r>
              <a:rPr lang="cs-CZ" dirty="0"/>
              <a:t>Řádky č. </a:t>
            </a:r>
            <a:r>
              <a:rPr lang="cs-CZ" dirty="0" smtClean="0"/>
              <a:t>18 </a:t>
            </a:r>
            <a:r>
              <a:rPr lang="cs-CZ" dirty="0"/>
              <a:t>a </a:t>
            </a:r>
            <a:r>
              <a:rPr lang="cs-CZ" dirty="0" smtClean="0"/>
              <a:t>19 </a:t>
            </a:r>
            <a:r>
              <a:rPr lang="cs-CZ" dirty="0"/>
              <a:t>se </a:t>
            </a:r>
            <a:r>
              <a:rPr lang="cs-CZ" dirty="0" smtClean="0"/>
              <a:t>provedou v počtu závislém na datech.</a:t>
            </a:r>
          </a:p>
          <a:p>
            <a:pPr lvl="1"/>
            <a:r>
              <a:rPr lang="cs-CZ" dirty="0" smtClean="0"/>
              <a:t>Přehození položek se provádí jen někdy.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8770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Nejlepší, průměrný a </a:t>
            </a:r>
            <a:r>
              <a:rPr lang="cs-CZ" dirty="0"/>
              <a:t>nejhorší </a:t>
            </a:r>
            <a:r>
              <a:rPr lang="cs-CZ" dirty="0" smtClean="0"/>
              <a:t>případ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0000"/>
            <a:ext cx="8229600" cy="5940000"/>
          </a:xfrm>
        </p:spPr>
        <p:txBody>
          <a:bodyPr>
            <a:normAutofit/>
          </a:bodyPr>
          <a:lstStyle/>
          <a:p>
            <a:r>
              <a:rPr lang="cs-CZ" dirty="0" smtClean="0"/>
              <a:t>Počet instrukcí je závislý na uspořádání dat.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Nejlepší případ</a:t>
            </a:r>
          </a:p>
          <a:p>
            <a:pPr lvl="1"/>
            <a:r>
              <a:rPr lang="cs-CZ" dirty="0" smtClean="0"/>
              <a:t>Položky jsou seřazené od největší do nejmenší.</a:t>
            </a:r>
          </a:p>
          <a:p>
            <a:pPr lvl="1"/>
            <a:r>
              <a:rPr lang="cs-CZ" dirty="0" smtClean="0"/>
              <a:t>8 + </a:t>
            </a:r>
            <a:r>
              <a:rPr lang="cs-CZ" i="1" dirty="0" smtClean="0"/>
              <a:t>n</a:t>
            </a:r>
            <a:r>
              <a:rPr lang="cs-CZ" dirty="0" smtClean="0"/>
              <a:t> + 2 * (</a:t>
            </a:r>
            <a:r>
              <a:rPr lang="cs-CZ" i="1" dirty="0" smtClean="0"/>
              <a:t>n</a:t>
            </a:r>
            <a:r>
              <a:rPr lang="cs-CZ" dirty="0" smtClean="0"/>
              <a:t> – 1) instrukcí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Průměrný případ</a:t>
            </a:r>
          </a:p>
          <a:p>
            <a:pPr lvl="1"/>
            <a:r>
              <a:rPr lang="cs-CZ" dirty="0" smtClean="0"/>
              <a:t>Položky přehodíme v polovině případů.</a:t>
            </a:r>
          </a:p>
          <a:p>
            <a:pPr lvl="1"/>
            <a:r>
              <a:rPr lang="cs-CZ" dirty="0"/>
              <a:t>8 + </a:t>
            </a:r>
            <a:r>
              <a:rPr lang="cs-CZ" i="1" dirty="0"/>
              <a:t>n</a:t>
            </a:r>
            <a:r>
              <a:rPr lang="cs-CZ" dirty="0"/>
              <a:t> + 2 * (</a:t>
            </a:r>
            <a:r>
              <a:rPr lang="cs-CZ" i="1" dirty="0"/>
              <a:t>n</a:t>
            </a:r>
            <a:r>
              <a:rPr lang="cs-CZ" dirty="0"/>
              <a:t> – 1) </a:t>
            </a:r>
            <a:r>
              <a:rPr lang="cs-CZ" dirty="0" smtClean="0"/>
              <a:t>+ 2 * (</a:t>
            </a:r>
            <a:r>
              <a:rPr lang="cs-CZ" i="1" dirty="0" smtClean="0"/>
              <a:t>n</a:t>
            </a:r>
            <a:r>
              <a:rPr lang="cs-CZ" dirty="0" smtClean="0"/>
              <a:t> – 1) / 2 instrukcí</a:t>
            </a:r>
            <a:endParaRPr lang="cs-CZ" dirty="0"/>
          </a:p>
          <a:p>
            <a:r>
              <a:rPr lang="cs-CZ" dirty="0" smtClean="0">
                <a:solidFill>
                  <a:srgbClr val="0070C0"/>
                </a:solidFill>
              </a:rPr>
              <a:t>Nejhorší případ</a:t>
            </a:r>
          </a:p>
          <a:p>
            <a:pPr lvl="1"/>
            <a:r>
              <a:rPr lang="cs-CZ" dirty="0" smtClean="0"/>
              <a:t>Položky jsou seřazené od nejmenší do největší.</a:t>
            </a:r>
          </a:p>
          <a:p>
            <a:pPr lvl="1"/>
            <a:r>
              <a:rPr lang="cs-CZ" dirty="0"/>
              <a:t>8 + </a:t>
            </a:r>
            <a:r>
              <a:rPr lang="cs-CZ" i="1" dirty="0"/>
              <a:t>n</a:t>
            </a:r>
            <a:r>
              <a:rPr lang="cs-CZ" dirty="0"/>
              <a:t> + 2 * (</a:t>
            </a:r>
            <a:r>
              <a:rPr lang="cs-CZ" i="1" dirty="0"/>
              <a:t>n</a:t>
            </a:r>
            <a:r>
              <a:rPr lang="cs-CZ" dirty="0"/>
              <a:t> – 1) + 2 * </a:t>
            </a:r>
            <a:r>
              <a:rPr lang="cs-CZ" dirty="0" smtClean="0"/>
              <a:t>(</a:t>
            </a:r>
            <a:r>
              <a:rPr lang="cs-CZ" i="1" dirty="0"/>
              <a:t>n</a:t>
            </a:r>
            <a:r>
              <a:rPr lang="cs-CZ" dirty="0"/>
              <a:t> – </a:t>
            </a:r>
            <a:r>
              <a:rPr lang="cs-CZ" dirty="0" smtClean="0"/>
              <a:t>1) instrukcí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1870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Asymptotická analýza algoritmu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900000"/>
                <a:ext cx="8229600" cy="5940000"/>
              </a:xfrm>
            </p:spPr>
            <p:txBody>
              <a:bodyPr>
                <a:normAutofit fontScale="85000" lnSpcReduction="20000"/>
              </a:bodyPr>
              <a:lstStyle/>
              <a:p>
                <a:r>
                  <a:rPr lang="cs-CZ" dirty="0" smtClean="0"/>
                  <a:t>Asymptota funkce </a:t>
                </a:r>
                <a:r>
                  <a:rPr lang="cs-CZ" i="1" dirty="0" smtClean="0"/>
                  <a:t>f</a:t>
                </a:r>
                <a:r>
                  <a:rPr lang="cs-CZ" dirty="0" smtClean="0"/>
                  <a:t>(</a:t>
                </a:r>
                <a:r>
                  <a:rPr lang="cs-CZ" i="1" dirty="0" smtClean="0"/>
                  <a:t>x</a:t>
                </a:r>
                <a:r>
                  <a:rPr lang="cs-CZ" dirty="0" smtClean="0"/>
                  <a:t>) je přímka, jejíž vzdálenost od </a:t>
                </a:r>
                <a:r>
                  <a:rPr lang="cs-CZ" i="1" dirty="0"/>
                  <a:t>f</a:t>
                </a:r>
                <a:r>
                  <a:rPr lang="cs-CZ" dirty="0"/>
                  <a:t>(</a:t>
                </a:r>
                <a:r>
                  <a:rPr lang="cs-CZ" i="1" dirty="0"/>
                  <a:t>x</a:t>
                </a:r>
                <a:r>
                  <a:rPr lang="cs-CZ" dirty="0"/>
                  <a:t>) se </a:t>
                </a:r>
                <a:r>
                  <a:rPr lang="cs-CZ" dirty="0" smtClean="0"/>
                  <a:t>blíží nule, když se </a:t>
                </a:r>
                <a:r>
                  <a:rPr lang="cs-CZ" i="1" dirty="0" smtClean="0"/>
                  <a:t>x</a:t>
                </a:r>
                <a:r>
                  <a:rPr lang="cs-CZ" dirty="0" smtClean="0"/>
                  <a:t> blíží nekonečnu.</a:t>
                </a:r>
              </a:p>
              <a:p>
                <a:r>
                  <a:rPr lang="cs-CZ" dirty="0" smtClean="0"/>
                  <a:t>Počet instrukcí jako funkce </a:t>
                </a:r>
                <a:r>
                  <a:rPr lang="cs-CZ" i="1" dirty="0" smtClean="0">
                    <a:solidFill>
                      <a:srgbClr val="00B0F0"/>
                    </a:solidFill>
                  </a:rPr>
                  <a:t>n</a:t>
                </a:r>
                <a:r>
                  <a:rPr lang="cs-CZ" dirty="0" smtClean="0"/>
                  <a:t>, když se </a:t>
                </a:r>
                <a:r>
                  <a:rPr lang="cs-CZ" i="1" dirty="0" smtClean="0">
                    <a:solidFill>
                      <a:srgbClr val="00B0F0"/>
                    </a:solidFill>
                  </a:rPr>
                  <a:t>n</a:t>
                </a:r>
                <a:r>
                  <a:rPr lang="cs-CZ" dirty="0" smtClean="0"/>
                  <a:t> blíží nekonečnu</a:t>
                </a:r>
              </a:p>
              <a:p>
                <a:r>
                  <a:rPr lang="cs-CZ" dirty="0" smtClean="0"/>
                  <a:t>Vychází z matematického pojmu limita.</a:t>
                </a:r>
              </a:p>
              <a:p>
                <a:pPr lvl="1"/>
                <a14:m>
                  <m:oMath xmlns:m="http://schemas.openxmlformats.org/officeDocument/2006/math">
                    <m:func>
                      <m:funcPr>
                        <m:ctrlPr>
                          <a:rPr lang="cs-CZ" i="1" smtClean="0"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cs-CZ" i="1" smtClean="0"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cs-CZ" i="0" smtClean="0"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cs-CZ" b="0" i="1" smtClean="0">
                                <a:latin typeface="Cambria Math"/>
                              </a:rPr>
                              <m:t>𝑛</m:t>
                            </m:r>
                            <m:r>
                              <a:rPr lang="cs-CZ" b="0" i="1" smtClean="0">
                                <a:latin typeface="Cambria Math"/>
                                <a:ea typeface="Cambria Math"/>
                              </a:rPr>
                              <m:t>→∞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cs-CZ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b="0" i="1" smtClean="0">
                                <a:latin typeface="Cambria Math"/>
                              </a:rPr>
                              <m:t>5</m:t>
                            </m:r>
                            <m:sSup>
                              <m:sSupPr>
                                <m:ctrlPr>
                                  <a:rPr lang="cs-CZ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cs-CZ" b="0" i="1" smtClean="0">
                                    <a:latin typeface="Cambria Math"/>
                                  </a:rPr>
                                  <m:t>𝑛</m:t>
                                </m:r>
                              </m:e>
                              <m:sup>
                                <m:r>
                                  <a:rPr lang="cs-CZ" b="0" i="1" smtClean="0">
                                    <a:latin typeface="Cambria Math"/>
                                  </a:rPr>
                                  <m:t>3</m:t>
                                </m:r>
                              </m:sup>
                            </m:sSup>
                            <m:r>
                              <a:rPr lang="cs-CZ" b="0" i="1" smtClean="0">
                                <a:latin typeface="Cambria Math"/>
                              </a:rPr>
                              <m:t>+2</m:t>
                            </m:r>
                            <m:sSup>
                              <m:sSupPr>
                                <m:ctrlPr>
                                  <a:rPr lang="cs-CZ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cs-CZ" b="0" i="1" smtClean="0">
                                    <a:latin typeface="Cambria Math"/>
                                  </a:rPr>
                                  <m:t>𝑛</m:t>
                                </m:r>
                              </m:e>
                              <m:sup>
                                <m:r>
                                  <a:rPr lang="cs-CZ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cs-CZ" b="0" i="1" smtClean="0">
                                <a:latin typeface="Cambria Math"/>
                              </a:rPr>
                              <m:t>+9</m:t>
                            </m:r>
                          </m:num>
                          <m:den>
                            <m:r>
                              <a:rPr lang="cs-CZ" b="0" i="1" smtClean="0">
                                <a:latin typeface="Cambria Math"/>
                              </a:rPr>
                              <m:t>3</m:t>
                            </m:r>
                            <m:sSup>
                              <m:sSupPr>
                                <m:ctrlPr>
                                  <a:rPr lang="cs-CZ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cs-CZ" b="0" i="1" smtClean="0">
                                    <a:latin typeface="Cambria Math"/>
                                  </a:rPr>
                                  <m:t>𝑛</m:t>
                                </m:r>
                              </m:e>
                              <m:sup>
                                <m:r>
                                  <a:rPr lang="cs-CZ" b="0" i="1" smtClean="0">
                                    <a:latin typeface="Cambria Math"/>
                                  </a:rPr>
                                  <m:t>3</m:t>
                                </m:r>
                              </m:sup>
                            </m:sSup>
                            <m:r>
                              <a:rPr lang="cs-CZ" b="0" i="1" smtClean="0">
                                <a:latin typeface="Cambria Math"/>
                              </a:rPr>
                              <m:t>+7</m:t>
                            </m:r>
                            <m:sSup>
                              <m:sSupPr>
                                <m:ctrlPr>
                                  <a:rPr lang="cs-CZ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cs-CZ" b="0" i="1" smtClean="0">
                                    <a:latin typeface="Cambria Math"/>
                                  </a:rPr>
                                  <m:t>𝑛</m:t>
                                </m:r>
                              </m:e>
                              <m:sup>
                                <m:r>
                                  <a:rPr lang="cs-CZ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cs-CZ" b="0" i="1" smtClean="0">
                                <a:latin typeface="Cambria Math"/>
                              </a:rPr>
                              <m:t>−15</m:t>
                            </m:r>
                            <m:r>
                              <a:rPr lang="cs-CZ" b="0" i="1" smtClean="0">
                                <a:latin typeface="Cambria Math"/>
                              </a:rPr>
                              <m:t>𝑛</m:t>
                            </m:r>
                          </m:den>
                        </m:f>
                        <m:r>
                          <a:rPr lang="cs-CZ" b="0" i="1" smtClean="0"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b="0" i="1" smtClean="0">
                                <a:latin typeface="Cambria Math"/>
                              </a:rPr>
                              <m:t>5</m:t>
                            </m:r>
                          </m:num>
                          <m:den>
                            <m:r>
                              <a:rPr lang="cs-CZ" b="0" i="1" smtClean="0">
                                <a:latin typeface="Cambria Math"/>
                              </a:rPr>
                              <m:t>3</m:t>
                            </m:r>
                          </m:den>
                        </m:f>
                      </m:e>
                    </m:func>
                  </m:oMath>
                </a14:m>
                <a:endParaRPr lang="cs-CZ" dirty="0" smtClean="0"/>
              </a:p>
              <a:p>
                <a:r>
                  <a:rPr lang="cs-CZ" dirty="0" smtClean="0"/>
                  <a:t>Počet instrukcí je často ve formě polynomiální funkce.</a:t>
                </a:r>
              </a:p>
              <a:p>
                <a:pPr lvl="1"/>
                <a:r>
                  <a:rPr lang="cs-CZ" dirty="0" smtClean="0"/>
                  <a:t>Záleží jen na členech nejvyššího řádu.</a:t>
                </a:r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cs-CZ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cs-CZ" b="0" i="1" smtClean="0">
                            <a:latin typeface="Cambria Math"/>
                          </a:rPr>
                          <m:t>5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</m:e>
                      <m:sup>
                        <m:r>
                          <a:rPr lang="cs-CZ" b="0" i="1" smtClean="0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cs-CZ" b="0" i="1" smtClean="0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cs-CZ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</m:e>
                      <m:sup>
                        <m:r>
                          <a:rPr lang="cs-CZ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cs-CZ" b="0" i="1" smtClean="0">
                        <a:latin typeface="Cambria Math"/>
                      </a:rPr>
                      <m:t>+9</m:t>
                    </m:r>
                  </m:oMath>
                </a14:m>
                <a:r>
                  <a:rPr lang="cs-CZ" dirty="0" smtClean="0"/>
                  <a:t> se zredukuje na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i="1">
                            <a:latin typeface="Cambria Math"/>
                          </a:rPr>
                        </m:ctrlPr>
                      </m:sSupPr>
                      <m:e>
                        <m:r>
                          <a:rPr lang="cs-CZ" i="1">
                            <a:latin typeface="Cambria Math"/>
                          </a:rPr>
                          <m:t>5</m:t>
                        </m:r>
                        <m:r>
                          <a:rPr lang="cs-CZ" i="1">
                            <a:latin typeface="Cambria Math"/>
                          </a:rPr>
                          <m:t>𝑛</m:t>
                        </m:r>
                      </m:e>
                      <m:sup>
                        <m:r>
                          <a:rPr lang="cs-CZ" i="1"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r>
                  <a:rPr lang="cs-CZ" dirty="0" smtClean="0"/>
                  <a:t> nebo častěji na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i="1">
                            <a:latin typeface="Cambria Math"/>
                          </a:rPr>
                        </m:ctrlPr>
                      </m:sSupPr>
                      <m:e>
                        <m:r>
                          <a:rPr lang="cs-CZ" i="1">
                            <a:latin typeface="Cambria Math"/>
                          </a:rPr>
                          <m:t>𝑛</m:t>
                        </m:r>
                      </m:e>
                      <m:sup>
                        <m:r>
                          <a:rPr lang="cs-CZ" i="1"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r>
                  <a:rPr lang="cs-CZ" dirty="0" smtClean="0"/>
                  <a:t>.</a:t>
                </a:r>
              </a:p>
              <a:p>
                <a:r>
                  <a:rPr lang="es-ES" dirty="0" smtClean="0"/>
                  <a:t>Omikron notace (velk</a:t>
                </a:r>
                <a:r>
                  <a:rPr lang="cs-CZ" dirty="0" smtClean="0"/>
                  <a:t>á</a:t>
                </a:r>
                <a:r>
                  <a:rPr lang="es-ES" dirty="0" smtClean="0"/>
                  <a:t> </a:t>
                </a:r>
                <a:r>
                  <a:rPr lang="es-ES" dirty="0"/>
                  <a:t>O </a:t>
                </a:r>
                <a:r>
                  <a:rPr lang="es-ES" dirty="0" smtClean="0"/>
                  <a:t>notace)</a:t>
                </a:r>
                <a:r>
                  <a:rPr lang="cs-CZ" dirty="0" smtClean="0"/>
                  <a:t> a další varianty</a:t>
                </a:r>
              </a:p>
              <a:p>
                <a:pPr lvl="1"/>
                <a:r>
                  <a:rPr lang="cs-CZ" dirty="0" smtClean="0"/>
                  <a:t>Formální způsob zápisu složitosti, například </a:t>
                </a:r>
                <a:r>
                  <a:rPr lang="cs-CZ" i="1" dirty="0" smtClean="0"/>
                  <a:t>O</a:t>
                </a:r>
                <a:r>
                  <a:rPr lang="cs-CZ" dirty="0" smtClean="0"/>
                  <a:t>(</a:t>
                </a:r>
                <a:r>
                  <a:rPr lang="cs-CZ" i="1" dirty="0" smtClean="0"/>
                  <a:t>n</a:t>
                </a:r>
                <a:r>
                  <a:rPr lang="cs-CZ" baseline="30000" dirty="0" smtClean="0"/>
                  <a:t>3</a:t>
                </a:r>
                <a:r>
                  <a:rPr lang="cs-CZ" dirty="0" smtClean="0"/>
                  <a:t>)</a:t>
                </a:r>
              </a:p>
              <a:p>
                <a:pPr lvl="1"/>
                <a:r>
                  <a:rPr lang="cs-CZ" dirty="0" smtClean="0"/>
                  <a:t>Asymptota v tomto smyslu je funkce vynásobená konstantou, která se funkci vracející počet instrukcí blíží pro nekonečně velké </a:t>
                </a:r>
                <a:r>
                  <a:rPr lang="cs-CZ" i="1" dirty="0" smtClean="0">
                    <a:solidFill>
                      <a:srgbClr val="00B0F0"/>
                    </a:solidFill>
                  </a:rPr>
                  <a:t>n</a:t>
                </a:r>
                <a:r>
                  <a:rPr lang="cs-CZ" dirty="0" smtClean="0"/>
                  <a:t>.</a:t>
                </a:r>
              </a:p>
              <a:p>
                <a:r>
                  <a:rPr lang="cs-CZ" dirty="0" smtClean="0"/>
                  <a:t>Složitost hledání největší položky je řádu </a:t>
                </a:r>
                <a:r>
                  <a:rPr lang="cs-CZ" i="1" dirty="0" smtClean="0">
                    <a:solidFill>
                      <a:srgbClr val="00B0F0"/>
                    </a:solidFill>
                  </a:rPr>
                  <a:t>n</a:t>
                </a:r>
                <a:r>
                  <a:rPr lang="cs-CZ" dirty="0" smtClean="0"/>
                  <a:t>.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900000"/>
                <a:ext cx="8229600" cy="5940000"/>
              </a:xfrm>
              <a:blipFill rotWithShape="1">
                <a:blip r:embed="rId2"/>
                <a:stretch>
                  <a:fillRect l="-1185" t="-2053" r="-177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8624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Vyhledávání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0000"/>
            <a:ext cx="8229600" cy="5940000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Sekvenční</a:t>
            </a:r>
          </a:p>
          <a:p>
            <a:pPr lvl="1"/>
            <a:r>
              <a:rPr lang="cs-CZ" dirty="0" smtClean="0"/>
              <a:t>Seznam se prohledává od začátku, dokud se nenalezne položka nebo se nedojde na konec.</a:t>
            </a:r>
          </a:p>
          <a:p>
            <a:pPr lvl="1"/>
            <a:r>
              <a:rPr lang="cs-CZ" dirty="0" smtClean="0">
                <a:solidFill>
                  <a:srgbClr val="0070C0"/>
                </a:solidFill>
              </a:rPr>
              <a:t>Nejlepší případ</a:t>
            </a:r>
            <a:r>
              <a:rPr lang="cs-CZ" dirty="0" smtClean="0"/>
              <a:t> = 1 porovnání</a:t>
            </a:r>
          </a:p>
          <a:p>
            <a:pPr lvl="1"/>
            <a:r>
              <a:rPr lang="cs-CZ" dirty="0" smtClean="0">
                <a:solidFill>
                  <a:srgbClr val="0070C0"/>
                </a:solidFill>
              </a:rPr>
              <a:t>Průměrný případ</a:t>
            </a:r>
            <a:r>
              <a:rPr lang="cs-CZ" dirty="0" smtClean="0"/>
              <a:t> = </a:t>
            </a:r>
            <a:r>
              <a:rPr lang="cs-CZ" i="1" dirty="0" smtClean="0">
                <a:solidFill>
                  <a:srgbClr val="00B0F0"/>
                </a:solidFill>
              </a:rPr>
              <a:t>n</a:t>
            </a:r>
            <a:r>
              <a:rPr lang="cs-CZ" dirty="0" smtClean="0"/>
              <a:t> / 2 porovnání</a:t>
            </a:r>
          </a:p>
          <a:p>
            <a:pPr lvl="1"/>
            <a:r>
              <a:rPr lang="cs-CZ" dirty="0" smtClean="0">
                <a:solidFill>
                  <a:srgbClr val="0070C0"/>
                </a:solidFill>
              </a:rPr>
              <a:t>Nejhorší případ</a:t>
            </a:r>
            <a:r>
              <a:rPr lang="cs-CZ" dirty="0" smtClean="0"/>
              <a:t> = </a:t>
            </a:r>
            <a:r>
              <a:rPr lang="cs-CZ" i="1" dirty="0" smtClean="0">
                <a:solidFill>
                  <a:srgbClr val="00B0F0"/>
                </a:solidFill>
              </a:rPr>
              <a:t>n</a:t>
            </a:r>
            <a:r>
              <a:rPr lang="cs-CZ" dirty="0" smtClean="0"/>
              <a:t> porovnání</a:t>
            </a:r>
          </a:p>
          <a:p>
            <a:r>
              <a:rPr lang="cs-CZ" dirty="0" smtClean="0"/>
              <a:t>Binární</a:t>
            </a:r>
          </a:p>
          <a:p>
            <a:pPr lvl="1"/>
            <a:r>
              <a:rPr lang="cs-CZ" dirty="0" smtClean="0">
                <a:solidFill>
                  <a:srgbClr val="0070C0"/>
                </a:solidFill>
              </a:rPr>
              <a:t>Prohledávaný seznam musí být setříděn!</a:t>
            </a:r>
            <a:endParaRPr lang="cs-CZ" dirty="0" smtClean="0"/>
          </a:p>
          <a:p>
            <a:pPr lvl="1"/>
            <a:r>
              <a:rPr lang="cs-CZ" dirty="0" smtClean="0"/>
              <a:t>Porovnáme položku uprostřed seznamu.</a:t>
            </a:r>
          </a:p>
          <a:p>
            <a:pPr lvl="1"/>
            <a:r>
              <a:rPr lang="cs-CZ" dirty="0" smtClean="0"/>
              <a:t>Podle toho, jestli je větší nebo menší než hledaná položka, budeme stejně pokračovat v jedné z polovin seznamu.</a:t>
            </a:r>
          </a:p>
          <a:p>
            <a:pPr lvl="2"/>
            <a:r>
              <a:rPr lang="cs-CZ" dirty="0" smtClean="0"/>
              <a:t>Rekurze</a:t>
            </a:r>
          </a:p>
          <a:p>
            <a:pPr lvl="3"/>
            <a:r>
              <a:rPr lang="cs-CZ" dirty="0" smtClean="0"/>
              <a:t>Algoritmus volá sám sebe na jednodušší problém.</a:t>
            </a:r>
          </a:p>
          <a:p>
            <a:pPr lvl="1"/>
            <a:r>
              <a:rPr lang="cs-CZ" dirty="0" smtClean="0">
                <a:solidFill>
                  <a:srgbClr val="0070C0"/>
                </a:solidFill>
              </a:rPr>
              <a:t>Nejlepší případ</a:t>
            </a:r>
            <a:r>
              <a:rPr lang="cs-CZ" dirty="0" smtClean="0"/>
              <a:t> = 1 porovnání</a:t>
            </a:r>
          </a:p>
          <a:p>
            <a:pPr lvl="1"/>
            <a:r>
              <a:rPr lang="cs-CZ" dirty="0" smtClean="0">
                <a:solidFill>
                  <a:srgbClr val="0070C0"/>
                </a:solidFill>
              </a:rPr>
              <a:t>Průměrný případ</a:t>
            </a:r>
            <a:r>
              <a:rPr lang="cs-CZ" dirty="0" smtClean="0"/>
              <a:t> závisí na datech. Lze zjistit statisticky.</a:t>
            </a:r>
          </a:p>
          <a:p>
            <a:pPr lvl="1"/>
            <a:r>
              <a:rPr lang="cs-CZ" dirty="0" smtClean="0">
                <a:solidFill>
                  <a:srgbClr val="0070C0"/>
                </a:solidFill>
              </a:rPr>
              <a:t>Nejhorší případ</a:t>
            </a:r>
            <a:r>
              <a:rPr lang="cs-CZ" dirty="0" smtClean="0"/>
              <a:t> = log</a:t>
            </a:r>
            <a:r>
              <a:rPr lang="cs-CZ" baseline="-25000" dirty="0" smtClean="0"/>
              <a:t>2</a:t>
            </a:r>
            <a:r>
              <a:rPr lang="cs-CZ" i="1" dirty="0" smtClean="0">
                <a:solidFill>
                  <a:srgbClr val="00B0F0"/>
                </a:solidFill>
              </a:rPr>
              <a:t>n</a:t>
            </a:r>
          </a:p>
          <a:p>
            <a:pPr lvl="2"/>
            <a:r>
              <a:rPr lang="cs-CZ" dirty="0" smtClean="0"/>
              <a:t>Seznam můžeme dělit tolikrát, kolikrát je v něm alespoň 1 položka.</a:t>
            </a:r>
          </a:p>
          <a:p>
            <a:pPr lvl="2"/>
            <a:r>
              <a:rPr lang="cs-CZ" i="1" dirty="0" smtClean="0">
                <a:solidFill>
                  <a:srgbClr val="00B0F0"/>
                </a:solidFill>
              </a:rPr>
              <a:t>n</a:t>
            </a:r>
            <a:r>
              <a:rPr lang="cs-CZ" dirty="0" smtClean="0"/>
              <a:t> / 2</a:t>
            </a:r>
            <a:r>
              <a:rPr lang="cs-CZ" i="1" baseline="30000" dirty="0" smtClean="0"/>
              <a:t>x</a:t>
            </a:r>
            <a:r>
              <a:rPr lang="cs-CZ" dirty="0" smtClean="0"/>
              <a:t> = 1, </a:t>
            </a:r>
            <a:r>
              <a:rPr lang="cs-CZ" i="1" dirty="0" smtClean="0">
                <a:solidFill>
                  <a:srgbClr val="00B0F0"/>
                </a:solidFill>
              </a:rPr>
              <a:t>n</a:t>
            </a:r>
            <a:r>
              <a:rPr lang="cs-CZ" dirty="0" smtClean="0"/>
              <a:t> = </a:t>
            </a:r>
            <a:r>
              <a:rPr lang="cs-CZ" dirty="0"/>
              <a:t>2</a:t>
            </a:r>
            <a:r>
              <a:rPr lang="cs-CZ" i="1" baseline="30000" dirty="0"/>
              <a:t>x</a:t>
            </a:r>
            <a:r>
              <a:rPr lang="cs-CZ" dirty="0" smtClean="0"/>
              <a:t>, </a:t>
            </a:r>
            <a:r>
              <a:rPr lang="cs-CZ" i="1" dirty="0" smtClean="0"/>
              <a:t>x</a:t>
            </a:r>
            <a:r>
              <a:rPr lang="cs-CZ" dirty="0" smtClean="0"/>
              <a:t> = log</a:t>
            </a:r>
            <a:r>
              <a:rPr lang="cs-CZ" baseline="-25000" dirty="0" smtClean="0"/>
              <a:t>2</a:t>
            </a:r>
            <a:r>
              <a:rPr lang="cs-CZ" i="1" dirty="0" smtClean="0">
                <a:solidFill>
                  <a:srgbClr val="00B0F0"/>
                </a:solidFill>
              </a:rPr>
              <a:t>n</a:t>
            </a:r>
            <a:r>
              <a:rPr lang="cs-CZ" dirty="0" smtClean="0"/>
              <a:t> = počet dělení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5903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Třídění</a:t>
            </a:r>
            <a:r>
              <a:rPr lang="cs-CZ" dirty="0"/>
              <a:t> </a:t>
            </a:r>
            <a:r>
              <a:rPr lang="cs-CZ" dirty="0" smtClean="0"/>
              <a:t>neboli řazení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0000"/>
            <a:ext cx="8229600" cy="5940000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Třídění uspořádává položky seznamu do určitého pořadí.</a:t>
            </a:r>
          </a:p>
          <a:p>
            <a:r>
              <a:rPr lang="cs-CZ" dirty="0" smtClean="0"/>
              <a:t>Třídění je jedním z nejvíce studovaných algoritmů, protože</a:t>
            </a:r>
          </a:p>
          <a:p>
            <a:pPr lvl="1"/>
            <a:r>
              <a:rPr lang="cs-CZ" dirty="0" smtClean="0"/>
              <a:t>je součástí mnoha jiných algoritmů,</a:t>
            </a:r>
          </a:p>
          <a:p>
            <a:pPr lvl="1"/>
            <a:r>
              <a:rPr lang="cs-CZ" dirty="0" smtClean="0"/>
              <a:t>připravuje vstupní data pro jiné algoritmy.</a:t>
            </a:r>
          </a:p>
          <a:p>
            <a:pPr lvl="2"/>
            <a:r>
              <a:rPr lang="cs-CZ" dirty="0" smtClean="0"/>
              <a:t>například pro </a:t>
            </a:r>
            <a:r>
              <a:rPr lang="cs-CZ" dirty="0" smtClean="0">
                <a:solidFill>
                  <a:srgbClr val="0070C0"/>
                </a:solidFill>
              </a:rPr>
              <a:t>binární vyhledávání</a:t>
            </a:r>
          </a:p>
          <a:p>
            <a:r>
              <a:rPr lang="cs-CZ" dirty="0" smtClean="0"/>
              <a:t>Třídění je dobrým tématem pro úvod do základních pojmů z oblasti algoritmů jako jsou:</a:t>
            </a:r>
          </a:p>
          <a:p>
            <a:pPr lvl="1"/>
            <a:r>
              <a:rPr lang="cs-CZ" dirty="0" smtClean="0"/>
              <a:t>analýza nejlepšího, nejhoršího a průměrného případu,</a:t>
            </a:r>
          </a:p>
          <a:p>
            <a:pPr lvl="1"/>
            <a:r>
              <a:rPr lang="cs-CZ" dirty="0" smtClean="0"/>
              <a:t>analýza složitosti,</a:t>
            </a:r>
          </a:p>
          <a:p>
            <a:pPr lvl="2"/>
            <a:r>
              <a:rPr lang="cs-CZ" dirty="0" smtClean="0"/>
              <a:t>Jejím příkladem je asymptotická analýza.</a:t>
            </a:r>
          </a:p>
          <a:p>
            <a:pPr lvl="1"/>
            <a:r>
              <a:rPr lang="cs-CZ" dirty="0">
                <a:solidFill>
                  <a:srgbClr val="0070C0"/>
                </a:solidFill>
              </a:rPr>
              <a:t>výměna spotřeby času za spotřebu paměti</a:t>
            </a:r>
            <a:r>
              <a:rPr lang="cs-CZ" dirty="0"/>
              <a:t> (</a:t>
            </a:r>
            <a:r>
              <a:rPr lang="cs-CZ" dirty="0" err="1">
                <a:solidFill>
                  <a:srgbClr val="7030A0"/>
                </a:solidFill>
              </a:rPr>
              <a:t>time-space</a:t>
            </a:r>
            <a:r>
              <a:rPr lang="cs-CZ" dirty="0">
                <a:solidFill>
                  <a:srgbClr val="7030A0"/>
                </a:solidFill>
              </a:rPr>
              <a:t> </a:t>
            </a:r>
            <a:r>
              <a:rPr lang="cs-CZ" dirty="0" err="1">
                <a:solidFill>
                  <a:srgbClr val="7030A0"/>
                </a:solidFill>
              </a:rPr>
              <a:t>trade-off</a:t>
            </a:r>
            <a:r>
              <a:rPr lang="cs-CZ" dirty="0"/>
              <a:t>).</a:t>
            </a:r>
          </a:p>
          <a:p>
            <a:pPr lvl="1"/>
            <a:r>
              <a:rPr lang="cs-CZ" dirty="0" smtClean="0"/>
              <a:t>metoda </a:t>
            </a:r>
            <a:r>
              <a:rPr lang="cs-CZ" dirty="0" smtClean="0">
                <a:solidFill>
                  <a:srgbClr val="0070C0"/>
                </a:solidFill>
              </a:rPr>
              <a:t>rozděl a panuj</a:t>
            </a:r>
            <a:r>
              <a:rPr lang="cs-CZ" dirty="0" smtClean="0"/>
              <a:t> (</a:t>
            </a:r>
            <a:r>
              <a:rPr lang="cs-CZ" dirty="0" err="1" smtClean="0">
                <a:solidFill>
                  <a:srgbClr val="7030A0"/>
                </a:solidFill>
              </a:rPr>
              <a:t>divide</a:t>
            </a:r>
            <a:r>
              <a:rPr lang="cs-CZ" dirty="0" smtClean="0">
                <a:solidFill>
                  <a:srgbClr val="7030A0"/>
                </a:solidFill>
              </a:rPr>
              <a:t> and </a:t>
            </a:r>
            <a:r>
              <a:rPr lang="cs-CZ" dirty="0" err="1" smtClean="0">
                <a:solidFill>
                  <a:srgbClr val="7030A0"/>
                </a:solidFill>
              </a:rPr>
              <a:t>conquer</a:t>
            </a:r>
            <a:r>
              <a:rPr lang="cs-CZ" dirty="0" smtClean="0"/>
              <a:t>),</a:t>
            </a:r>
          </a:p>
          <a:p>
            <a:pPr lvl="2"/>
            <a:r>
              <a:rPr lang="cs-CZ" dirty="0" smtClean="0"/>
              <a:t>rekurzivní algoritmy</a:t>
            </a:r>
          </a:p>
          <a:p>
            <a:pPr lvl="1"/>
            <a:r>
              <a:rPr lang="cs-CZ" dirty="0" smtClean="0"/>
              <a:t>datové struktury,</a:t>
            </a:r>
          </a:p>
          <a:p>
            <a:pPr lvl="2"/>
            <a:r>
              <a:rPr lang="cs-CZ" dirty="0" smtClean="0"/>
              <a:t>například pole, struktura, dynamické datové struktury</a:t>
            </a:r>
          </a:p>
          <a:p>
            <a:pPr lvl="1"/>
            <a:r>
              <a:rPr lang="cs-CZ" dirty="0" smtClean="0"/>
              <a:t>randomizace dat.</a:t>
            </a:r>
          </a:p>
          <a:p>
            <a:pPr lvl="2"/>
            <a:r>
              <a:rPr lang="cs-CZ" dirty="0" smtClean="0"/>
              <a:t>využití náhodných hodnot pro výpočty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1652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/>
              <a:t>Výběr optimálního </a:t>
            </a:r>
            <a:r>
              <a:rPr lang="cs-CZ" dirty="0" smtClean="0"/>
              <a:t>třídícího algoritmu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0000"/>
            <a:ext cx="8229600" cy="5940000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Počet položek</a:t>
            </a:r>
          </a:p>
          <a:p>
            <a:r>
              <a:rPr lang="cs-CZ" dirty="0"/>
              <a:t>D</a:t>
            </a:r>
            <a:r>
              <a:rPr lang="cs-CZ" dirty="0" smtClean="0"/>
              <a:t>atový typ položek</a:t>
            </a:r>
          </a:p>
          <a:p>
            <a:pPr lvl="1"/>
            <a:r>
              <a:rPr lang="cs-CZ" dirty="0" smtClean="0"/>
              <a:t>Dají se položky považovat za celá čísla reprezentovaná stejným počtem bitů?</a:t>
            </a:r>
          </a:p>
          <a:p>
            <a:pPr lvl="2"/>
            <a:r>
              <a:rPr lang="cs-CZ" dirty="0" smtClean="0"/>
              <a:t>Čísla se stejným znaménkem ve formátu IEEE 754 se dají třídit jako celá čísla.</a:t>
            </a:r>
          </a:p>
          <a:p>
            <a:pPr lvl="1"/>
            <a:r>
              <a:rPr lang="cs-CZ" dirty="0" smtClean="0"/>
              <a:t>Jsou data ve formě </a:t>
            </a:r>
            <a:r>
              <a:rPr lang="cs-CZ" dirty="0" smtClean="0">
                <a:solidFill>
                  <a:srgbClr val="0070C0"/>
                </a:solidFill>
              </a:rPr>
              <a:t>pole</a:t>
            </a:r>
            <a:r>
              <a:rPr lang="cs-CZ" dirty="0" smtClean="0"/>
              <a:t> (</a:t>
            </a:r>
            <a:r>
              <a:rPr lang="cs-CZ" dirty="0" err="1" smtClean="0">
                <a:solidFill>
                  <a:srgbClr val="7030A0"/>
                </a:solidFill>
              </a:rPr>
              <a:t>array</a:t>
            </a:r>
            <a:r>
              <a:rPr lang="cs-CZ" dirty="0" smtClean="0"/>
              <a:t>), </a:t>
            </a:r>
            <a:r>
              <a:rPr lang="cs-CZ" dirty="0" smtClean="0">
                <a:solidFill>
                  <a:srgbClr val="0070C0"/>
                </a:solidFill>
              </a:rPr>
              <a:t>haldy</a:t>
            </a:r>
            <a:r>
              <a:rPr lang="cs-CZ" dirty="0" smtClean="0"/>
              <a:t> (</a:t>
            </a:r>
            <a:r>
              <a:rPr lang="cs-CZ" dirty="0" err="1" smtClean="0">
                <a:solidFill>
                  <a:srgbClr val="7030A0"/>
                </a:solidFill>
              </a:rPr>
              <a:t>heap</a:t>
            </a:r>
            <a:r>
              <a:rPr lang="cs-CZ" dirty="0" smtClean="0"/>
              <a:t>) nebo </a:t>
            </a:r>
            <a:r>
              <a:rPr lang="cs-CZ" dirty="0" smtClean="0">
                <a:solidFill>
                  <a:srgbClr val="0070C0"/>
                </a:solidFill>
              </a:rPr>
              <a:t>lineárního spojového seznamu </a:t>
            </a:r>
            <a:r>
              <a:rPr lang="cs-CZ" dirty="0" smtClean="0"/>
              <a:t>(</a:t>
            </a:r>
            <a:r>
              <a:rPr lang="cs-CZ" dirty="0" err="1" smtClean="0">
                <a:solidFill>
                  <a:srgbClr val="7030A0"/>
                </a:solidFill>
              </a:rPr>
              <a:t>linked</a:t>
            </a:r>
            <a:r>
              <a:rPr lang="cs-CZ" dirty="0" smtClean="0">
                <a:solidFill>
                  <a:srgbClr val="7030A0"/>
                </a:solidFill>
              </a:rPr>
              <a:t> list</a:t>
            </a:r>
            <a:r>
              <a:rPr lang="cs-CZ" dirty="0" smtClean="0"/>
              <a:t>)?</a:t>
            </a:r>
          </a:p>
          <a:p>
            <a:pPr lvl="1"/>
            <a:r>
              <a:rPr lang="cs-CZ" dirty="0" smtClean="0"/>
              <a:t>Jak výpočetně náročné je porovnání dvou položek?</a:t>
            </a:r>
          </a:p>
          <a:p>
            <a:r>
              <a:rPr lang="cs-CZ" dirty="0"/>
              <a:t>U</a:t>
            </a:r>
            <a:r>
              <a:rPr lang="cs-CZ" dirty="0" smtClean="0"/>
              <a:t>spořádání nebo statistické rozložení položek</a:t>
            </a:r>
          </a:p>
          <a:p>
            <a:pPr lvl="1"/>
            <a:r>
              <a:rPr lang="cs-CZ" dirty="0" smtClean="0"/>
              <a:t>Je seznam v náhodném pořadí nebo částečně setříděný?</a:t>
            </a:r>
          </a:p>
          <a:p>
            <a:pPr lvl="1"/>
            <a:r>
              <a:rPr lang="cs-CZ" dirty="0" smtClean="0"/>
              <a:t>Je v seznamu mnoho položek se stejnou hodnotu?</a:t>
            </a:r>
          </a:p>
          <a:p>
            <a:r>
              <a:rPr lang="cs-CZ" dirty="0" smtClean="0"/>
              <a:t>Výpočetní zdroje</a:t>
            </a:r>
          </a:p>
          <a:p>
            <a:pPr lvl="1"/>
            <a:r>
              <a:rPr lang="cs-CZ" dirty="0" smtClean="0"/>
              <a:t>Kolik máme procesorů?</a:t>
            </a:r>
          </a:p>
          <a:p>
            <a:pPr lvl="1"/>
            <a:r>
              <a:rPr lang="cs-CZ" dirty="0" smtClean="0"/>
              <a:t>Vejde se celý seznam do paměti?</a:t>
            </a:r>
          </a:p>
          <a:p>
            <a:pPr lvl="1"/>
            <a:r>
              <a:rPr lang="cs-CZ" dirty="0" smtClean="0"/>
              <a:t>Jaká je cena za přehození položek vzhledem k povaze paměťového média?</a:t>
            </a:r>
          </a:p>
          <a:p>
            <a:pPr lvl="2"/>
            <a:r>
              <a:rPr lang="cs-CZ" dirty="0" smtClean="0"/>
              <a:t>Paměti mají různou rychlost přístupu k položce a mohou mít omezený počet zápisů.</a:t>
            </a:r>
          </a:p>
          <a:p>
            <a:r>
              <a:rPr lang="cs-CZ" dirty="0"/>
              <a:t>P</a:t>
            </a:r>
            <a:r>
              <a:rPr lang="cs-CZ" dirty="0" smtClean="0"/>
              <a:t>ožadavky na rychlost výstupu</a:t>
            </a:r>
          </a:p>
          <a:p>
            <a:pPr lvl="1"/>
            <a:r>
              <a:rPr lang="cs-CZ" dirty="0" smtClean="0"/>
              <a:t>Má se setříděný výstup tvořit postupně, aby měl uživatel rychle k dispozici alespoň začátek setříděného seznamu, nebo se má vše nejdřív setřídit a potom jít do výstupu najednou?</a:t>
            </a:r>
          </a:p>
          <a:p>
            <a:r>
              <a:rPr lang="cs-CZ" dirty="0" smtClean="0"/>
              <a:t>Dají </a:t>
            </a:r>
            <a:r>
              <a:rPr lang="cs-CZ" dirty="0"/>
              <a:t>se </a:t>
            </a:r>
            <a:r>
              <a:rPr lang="cs-CZ" dirty="0" smtClean="0"/>
              <a:t>výše uvedené vlastnosti dat a další podmínky očekávat </a:t>
            </a:r>
            <a:r>
              <a:rPr lang="cs-CZ" dirty="0"/>
              <a:t>vždy nebo jen někdy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7443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2321</TotalTime>
  <Words>3830</Words>
  <Application>Microsoft Office PowerPoint</Application>
  <PresentationFormat>Předvádění na obrazovce (4:3)</PresentationFormat>
  <Paragraphs>474</Paragraphs>
  <Slides>31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2" baseType="lpstr">
      <vt:lpstr>Motiv sady Office</vt:lpstr>
      <vt:lpstr>Algoritmy</vt:lpstr>
      <vt:lpstr>Efektivita algoritmu</vt:lpstr>
      <vt:lpstr>Hledání největší položky</vt:lpstr>
      <vt:lpstr>Efektivita algoritmu pro hledání největší položky</vt:lpstr>
      <vt:lpstr>Nejlepší, průměrný a nejhorší případ</vt:lpstr>
      <vt:lpstr>Asymptotická analýza algoritmu</vt:lpstr>
      <vt:lpstr>Vyhledávání</vt:lpstr>
      <vt:lpstr>Třídění neboli řazení</vt:lpstr>
      <vt:lpstr>Výběr optimálního třídícího algoritmu</vt:lpstr>
      <vt:lpstr>Řazení přímým výběrem Selection Sort</vt:lpstr>
      <vt:lpstr>Řazení vkládáním Insertion Sort</vt:lpstr>
      <vt:lpstr>Bublinkové řazení Bubble Sort, Sinking Sort</vt:lpstr>
      <vt:lpstr>V čem může být bublinkové řazení výhodné?</vt:lpstr>
      <vt:lpstr>Řazení rozdělováním Quicksort</vt:lpstr>
      <vt:lpstr>Efektivita řazení rozdělováním</vt:lpstr>
      <vt:lpstr>Nejlepší, průměrný a nejhorší případ</vt:lpstr>
      <vt:lpstr>Nevýhody řazení rozdělováním</vt:lpstr>
      <vt:lpstr>Co je třeba umět do testu</vt:lpstr>
      <vt:lpstr>Další typické algoritmy: Iterace</vt:lpstr>
      <vt:lpstr>Hledání podřetězce v řetězci</vt:lpstr>
      <vt:lpstr>Hledání podřetězce v řetězci</vt:lpstr>
      <vt:lpstr>Algoritmy polynomiální a ty ostatní</vt:lpstr>
      <vt:lpstr>Problém obchodního cestujícího Travelling Salesman Problem (TSP)</vt:lpstr>
      <vt:lpstr>Problém batohu Knapsack (Rucksack) Problem</vt:lpstr>
      <vt:lpstr>Úrovně složitosti algoritmu</vt:lpstr>
      <vt:lpstr>Redukovatelnost úloh</vt:lpstr>
      <vt:lpstr>NP úlohy</vt:lpstr>
      <vt:lpstr>NP-úplné (NP-complete) úlohy</vt:lpstr>
      <vt:lpstr>NP-těžké (NP-hard) úlohy</vt:lpstr>
      <vt:lpstr>NP-těžké (NP-hard) úlohy v praxi</vt:lpstr>
      <vt:lpstr>Co je třeba umět do testu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Algoritmy</dc:title>
  <dc:creator>Dana</dc:creator>
  <cp:lastModifiedBy>Dana Nejedlová</cp:lastModifiedBy>
  <cp:revision>210</cp:revision>
  <dcterms:created xsi:type="dcterms:W3CDTF">2014-10-15T11:28:40Z</dcterms:created>
  <dcterms:modified xsi:type="dcterms:W3CDTF">2023-09-19T10:30:23Z</dcterms:modified>
</cp:coreProperties>
</file>