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61" r:id="rId19"/>
    <p:sldId id="27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DF43E-D944-4175-807C-3B611B4CE255}" type="datetimeFigureOut">
              <a:rPr lang="cs-CZ" smtClean="0"/>
              <a:t>25.9.2023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63DA6-8134-4C1B-8629-F81BFAD5A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96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C638-313F-4E2B-9736-83FF4DF3F7B8}" type="datetime1">
              <a:rPr lang="cs-CZ" smtClean="0"/>
              <a:t>25.9.2023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4AC09-CE3E-46F8-8AFC-41C12804200B}" type="datetime1">
              <a:rPr lang="cs-CZ" smtClean="0"/>
              <a:t>25.9.2023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B4C5-FBAE-40E9-9EB7-16028362A409}" type="datetime1">
              <a:rPr lang="cs-CZ" smtClean="0"/>
              <a:t>25.9.2023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EF2B-9897-428B-B983-3E0A88EF0881}" type="datetime1">
              <a:rPr lang="cs-CZ" smtClean="0"/>
              <a:t>25.9.2023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9D3D5-D9BE-4582-9B5F-A6E4DC491B6A}" type="datetime1">
              <a:rPr lang="cs-CZ" smtClean="0"/>
              <a:t>25.9.2023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A47CE-C870-4DC3-A563-7B9DC3306E36}" type="datetime1">
              <a:rPr lang="cs-CZ" smtClean="0"/>
              <a:t>25.9.2023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0297-4B96-4C79-9491-0CE8BCB09E54}" type="datetime1">
              <a:rPr lang="cs-CZ" smtClean="0"/>
              <a:t>25.9.2023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7546-B0B7-43DD-97D0-7511D41D2111}" type="datetime1">
              <a:rPr lang="cs-CZ" smtClean="0"/>
              <a:t>25.9.2023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61B8-65C7-4C5C-B68D-8388B44027BE}" type="datetime1">
              <a:rPr lang="cs-CZ" smtClean="0"/>
              <a:t>25.9.2023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DCC2-5CBA-44C1-A4F3-3C33087CE6FB}" type="datetime1">
              <a:rPr lang="cs-CZ" smtClean="0"/>
              <a:t>25.9.2023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78C1-6A7A-4CC7-A31F-2F4391958003}" type="datetime1">
              <a:rPr lang="cs-CZ" smtClean="0"/>
              <a:t>25.9.2023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47516-E448-4A51-AA18-A1CECA720691}" type="datetime1">
              <a:rPr lang="cs-CZ" smtClean="0"/>
              <a:t>25.9.2023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cpp.com/cpp-tutorial/introduction-to-the-compiler-linker-and-libraries/" TargetMode="External"/><Relationship Id="rId2" Type="http://schemas.openxmlformats.org/officeDocument/2006/relationships/hyperlink" Target="https://en.wikipedia.org/wiki/Object_fil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ava_virtual_machine" TargetMode="External"/><Relationship Id="rId2" Type="http://schemas.openxmlformats.org/officeDocument/2006/relationships/hyperlink" Target="https://en.wikipedia.org/wiki/Just-in-time_compilatio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oracle.com/javase/8/docs/technotes/guides/collections/index.html" TargetMode="External"/><Relationship Id="rId3" Type="http://schemas.openxmlformats.org/officeDocument/2006/relationships/hyperlink" Target="https://en.wikipedia.org/wiki/Abstract_Window_Toolkit" TargetMode="External"/><Relationship Id="rId7" Type="http://schemas.openxmlformats.org/officeDocument/2006/relationships/hyperlink" Target="https://cs.lmu.edu/~ray/notes/toolkitsandframeworks/" TargetMode="External"/><Relationship Id="rId2" Type="http://schemas.openxmlformats.org/officeDocument/2006/relationships/hyperlink" Target="https://shashvatshukla.medium.com/framework-vs-library-vs-platform-vs-api-vs-sdk-vs-toolkits-vs-ide-50a9473999d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tandard_Widget_Toolkit" TargetMode="External"/><Relationship Id="rId5" Type="http://schemas.openxmlformats.org/officeDocument/2006/relationships/hyperlink" Target="https://en.wikipedia.org/wiki/JavaFX" TargetMode="External"/><Relationship Id="rId4" Type="http://schemas.openxmlformats.org/officeDocument/2006/relationships/hyperlink" Target="https://en.wikipedia.org/wiki/Swing_(Java)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7/docs/api/java/util/Collections.html" TargetMode="External"/><Relationship Id="rId2" Type="http://schemas.openxmlformats.org/officeDocument/2006/relationships/hyperlink" Target="https://www.javatpoint.com/collections-in-jav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oracle.com/javase/tutorial/java/generics/types.html" TargetMode="External"/><Relationship Id="rId4" Type="http://schemas.openxmlformats.org/officeDocument/2006/relationships/hyperlink" Target="https://docs.oracle.com/javase/tutorial/collections/custom-implementations/index.html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45/359138.359140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7/978-1-84882-914-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_(mathematical_constant)" TargetMode="External"/><Relationship Id="rId2" Type="http://schemas.openxmlformats.org/officeDocument/2006/relationships/hyperlink" Target="https://en.wikipedia.org/wiki/P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Methods_of_computing_square_roots#Babylonian_metho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Objektové programování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Dana Nejedlová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99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vzniká program pomocí asembleru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  <p:sp>
        <p:nvSpPr>
          <p:cNvPr id="5" name="Vývojový diagram: ukončení 4"/>
          <p:cNvSpPr/>
          <p:nvPr/>
        </p:nvSpPr>
        <p:spPr>
          <a:xfrm>
            <a:off x="2963836" y="5270991"/>
            <a:ext cx="3096344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Strojový kód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6" name="Vývojový diagram: postup 5"/>
          <p:cNvSpPr/>
          <p:nvPr/>
        </p:nvSpPr>
        <p:spPr>
          <a:xfrm>
            <a:off x="899592" y="5389755"/>
            <a:ext cx="1152128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input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051720" y="5682142"/>
            <a:ext cx="912116" cy="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ývojový diagram: postup 7"/>
          <p:cNvSpPr/>
          <p:nvPr/>
        </p:nvSpPr>
        <p:spPr>
          <a:xfrm>
            <a:off x="6972296" y="5389756"/>
            <a:ext cx="1320132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output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9" name="Přímá spojnice se šipkou 8"/>
          <p:cNvCxnSpPr>
            <a:endCxn id="8" idx="1"/>
          </p:cNvCxnSpPr>
          <p:nvPr/>
        </p:nvCxnSpPr>
        <p:spPr>
          <a:xfrm>
            <a:off x="6060180" y="5672882"/>
            <a:ext cx="912116" cy="92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Vývojový diagram: ukončení 9"/>
          <p:cNvSpPr/>
          <p:nvPr/>
        </p:nvSpPr>
        <p:spPr>
          <a:xfrm>
            <a:off x="1901707" y="1354574"/>
            <a:ext cx="5220602" cy="1514773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Zdrojový kód v asembleru</a:t>
            </a:r>
          </a:p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Assembly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</a:rPr>
              <a:t>language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1" name="Vývojový diagram: ukončení 10"/>
          <p:cNvSpPr/>
          <p:nvPr/>
        </p:nvSpPr>
        <p:spPr>
          <a:xfrm>
            <a:off x="2963836" y="3284984"/>
            <a:ext cx="3096344" cy="1514773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Asembler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Assembler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12" name="Přímá spojnice se šipkou 11"/>
          <p:cNvCxnSpPr>
            <a:stCxn id="10" idx="2"/>
            <a:endCxn id="11" idx="0"/>
          </p:cNvCxnSpPr>
          <p:nvPr/>
        </p:nvCxnSpPr>
        <p:spPr>
          <a:xfrm>
            <a:off x="4512008" y="2869347"/>
            <a:ext cx="0" cy="4156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11" idx="2"/>
          </p:cNvCxnSpPr>
          <p:nvPr/>
        </p:nvCxnSpPr>
        <p:spPr>
          <a:xfrm>
            <a:off x="4512008" y="4799757"/>
            <a:ext cx="0" cy="47123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9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Vyšší programovací 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Odstranily nutnost psát stejný program pro každý typ počítače znovu.</a:t>
            </a:r>
          </a:p>
          <a:p>
            <a:r>
              <a:rPr lang="cs-CZ" dirty="0" smtClean="0"/>
              <a:t>Píší se pomocí integrovaných vývojových prostředí –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 (IDE).</a:t>
            </a:r>
          </a:p>
          <a:p>
            <a:pPr lvl="1"/>
            <a:r>
              <a:rPr lang="cs-CZ" dirty="0" smtClean="0"/>
              <a:t>textový editor pro psaní zdrojového kódu</a:t>
            </a:r>
          </a:p>
          <a:p>
            <a:pPr lvl="1"/>
            <a:r>
              <a:rPr lang="cs-CZ" dirty="0" smtClean="0"/>
              <a:t>debugger pro ladění programu</a:t>
            </a:r>
          </a:p>
          <a:p>
            <a:pPr lvl="1"/>
            <a:r>
              <a:rPr lang="cs-CZ" dirty="0" smtClean="0"/>
              <a:t>překladač pro tvorbu spustitelného programu</a:t>
            </a:r>
          </a:p>
          <a:p>
            <a:r>
              <a:rPr lang="cs-CZ" dirty="0" smtClean="0"/>
              <a:t>Pro každý typ počítače je možné napsat program zvaný překladač, který ze zdrojového kódu vytvoří strojový kód spustitelný na tomto počítači.</a:t>
            </a:r>
          </a:p>
          <a:p>
            <a:pPr lvl="1"/>
            <a:r>
              <a:rPr lang="cs-CZ" dirty="0" smtClean="0"/>
              <a:t>Stejný zdrojový kód se na různých strojích přeloží do různých strojových kódů.</a:t>
            </a:r>
          </a:p>
          <a:p>
            <a:pPr lvl="1"/>
            <a:r>
              <a:rPr lang="cs-CZ" dirty="0" smtClean="0"/>
              <a:t>Operace vysoce závislé na architektuře počítače (například vstup/výstup) jsou pro různé platformy programovány stejným kódem využívajícím standardní knihovny daného jazyka, které jsou součástí IDE.</a:t>
            </a:r>
          </a:p>
          <a:p>
            <a:pPr lvl="1"/>
            <a:r>
              <a:rPr lang="cs-CZ" dirty="0" smtClean="0"/>
              <a:t>Identifikátory definované programátorem a knihovnami poskytují vyšší míru abstrakce, než mají asemblery.</a:t>
            </a:r>
          </a:p>
          <a:p>
            <a:pPr lvl="1"/>
            <a:r>
              <a:rPr lang="cs-CZ" dirty="0" smtClean="0"/>
              <a:t>Účelem standardů jazyka je zajistit </a:t>
            </a:r>
            <a:r>
              <a:rPr lang="cs-CZ" dirty="0" err="1" smtClean="0"/>
              <a:t>platformovou</a:t>
            </a:r>
            <a:r>
              <a:rPr lang="cs-CZ" dirty="0" smtClean="0"/>
              <a:t> nezávislost.</a:t>
            </a:r>
          </a:p>
          <a:p>
            <a:pPr lvl="2"/>
            <a:r>
              <a:rPr lang="cs-CZ" dirty="0" smtClean="0"/>
              <a:t>Když napíšu program vyhovující určitému standardu a přeložím jej na určitých různých strojích jejich překladači vyhovujícími stejnému standardu, tak bude implementace programu úspěšná.</a:t>
            </a:r>
          </a:p>
          <a:p>
            <a:pPr lvl="3"/>
            <a:r>
              <a:rPr lang="cs-CZ" dirty="0" smtClean="0"/>
              <a:t>Program byl napsán jen jednou a dá se spustit na různých typech strojů.</a:t>
            </a:r>
          </a:p>
          <a:p>
            <a:r>
              <a:rPr lang="cs-CZ" dirty="0" smtClean="0"/>
              <a:t>Implementace programu</a:t>
            </a:r>
          </a:p>
          <a:p>
            <a:pPr lvl="1"/>
            <a:r>
              <a:rPr lang="cs-CZ" dirty="0" smtClean="0"/>
              <a:t>Praktická realizace algoritmu na reálném výpočetním zařízení</a:t>
            </a:r>
          </a:p>
          <a:p>
            <a:r>
              <a:rPr lang="cs-CZ" dirty="0" smtClean="0"/>
              <a:t>Pro každou dvojici platforma – vyšší programovací jazyk musí být vytvořen jiný překladač.</a:t>
            </a:r>
          </a:p>
          <a:p>
            <a:pPr lvl="1"/>
            <a:r>
              <a:rPr lang="cs-CZ" dirty="0" smtClean="0"/>
              <a:t>Překladač volíme podle toho, jaký máme operační systém a v jakém jazyce chceme programovat.</a:t>
            </a:r>
          </a:p>
          <a:p>
            <a:r>
              <a:rPr lang="cs-CZ" dirty="0" smtClean="0"/>
              <a:t>Příklady vyšších programovacích jazyků viz </a:t>
            </a:r>
            <a:r>
              <a:rPr lang="cs-CZ" dirty="0" smtClean="0">
                <a:hlinkClick r:id="rId2" action="ppaction://hlinksldjump"/>
              </a:rPr>
              <a:t>výše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79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Překladače vyšších programovacích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Kompilované jazyky</a:t>
            </a:r>
          </a:p>
          <a:p>
            <a:pPr lvl="1"/>
            <a:r>
              <a:rPr lang="cs-CZ" dirty="0" smtClean="0"/>
              <a:t>Výhodou je efektivita – lepší využití výpočetních zdrojů.</a:t>
            </a:r>
          </a:p>
          <a:p>
            <a:pPr lvl="1"/>
            <a:r>
              <a:rPr lang="cs-CZ" dirty="0" smtClean="0"/>
              <a:t>Z pohledu jiných možností kompilace se výsledný strojový kód nazývá „nativní kód“.</a:t>
            </a:r>
          </a:p>
          <a:p>
            <a:r>
              <a:rPr lang="cs-CZ" dirty="0" smtClean="0"/>
              <a:t>Interpretované jazyky</a:t>
            </a:r>
          </a:p>
          <a:p>
            <a:pPr lvl="1"/>
            <a:r>
              <a:rPr lang="cs-CZ" dirty="0" smtClean="0"/>
              <a:t>Poskytují vyšší flexibilitu a lepší diagnostiku.</a:t>
            </a:r>
          </a:p>
          <a:p>
            <a:pPr lvl="2"/>
            <a:r>
              <a:rPr lang="cs-CZ" dirty="0" smtClean="0"/>
              <a:t>Některé jazyky (</a:t>
            </a:r>
            <a:r>
              <a:rPr lang="cs-CZ" dirty="0" err="1" smtClean="0"/>
              <a:t>Lisp</a:t>
            </a:r>
            <a:r>
              <a:rPr lang="cs-CZ" dirty="0" smtClean="0"/>
              <a:t> a Prolog) mohou za běhu generovat nový kód a potom jej vykonávat.</a:t>
            </a:r>
          </a:p>
          <a:p>
            <a:pPr lvl="2"/>
            <a:r>
              <a:rPr lang="cs-CZ" dirty="0" smtClean="0"/>
              <a:t>Debugger </a:t>
            </a:r>
            <a:r>
              <a:rPr lang="cs-CZ" dirty="0" err="1" smtClean="0"/>
              <a:t>interpreteru</a:t>
            </a:r>
            <a:r>
              <a:rPr lang="cs-CZ" dirty="0" smtClean="0"/>
              <a:t> může zachytit běhové chyby, které by u kompilovaného programu skončily jeho nevysvětlenou havárií nebo nedefinovaným chováním.</a:t>
            </a:r>
          </a:p>
          <a:p>
            <a:r>
              <a:rPr lang="cs-CZ" dirty="0" smtClean="0"/>
              <a:t>Jazyky kompilované do </a:t>
            </a:r>
            <a:r>
              <a:rPr lang="cs-CZ" dirty="0" err="1" smtClean="0"/>
              <a:t>mezijazyka</a:t>
            </a:r>
            <a:r>
              <a:rPr lang="cs-CZ" dirty="0" smtClean="0"/>
              <a:t> (</a:t>
            </a:r>
            <a:r>
              <a:rPr lang="cs-CZ" dirty="0" err="1" smtClean="0"/>
              <a:t>bytecode</a:t>
            </a:r>
            <a:r>
              <a:rPr lang="cs-CZ" dirty="0" smtClean="0"/>
              <a:t>) a potom spouštěné na virtuálním stroji</a:t>
            </a:r>
          </a:p>
          <a:p>
            <a:pPr lvl="1"/>
            <a:r>
              <a:rPr lang="cs-CZ" dirty="0" smtClean="0"/>
              <a:t>Program v </a:t>
            </a:r>
            <a:r>
              <a:rPr lang="cs-CZ" dirty="0" err="1" smtClean="0"/>
              <a:t>mezijazyce</a:t>
            </a:r>
            <a:r>
              <a:rPr lang="cs-CZ" dirty="0" smtClean="0"/>
              <a:t> se může šířit po internetu a spouštět na různých platformách, když je na nich nainstalovaný virtuální stroj pro jeho druh </a:t>
            </a:r>
            <a:r>
              <a:rPr lang="cs-CZ" dirty="0" err="1" smtClean="0"/>
              <a:t>mezijazyka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3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Vznik programu v kompilovaném jazyce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/>
          </a:p>
        </p:txBody>
      </p:sp>
      <p:sp>
        <p:nvSpPr>
          <p:cNvPr id="5" name="Vývojový diagram: ukončení 4"/>
          <p:cNvSpPr/>
          <p:nvPr/>
        </p:nvSpPr>
        <p:spPr>
          <a:xfrm>
            <a:off x="2963836" y="5775047"/>
            <a:ext cx="3096344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Strojový kód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6" name="Vývojový diagram: postup 5"/>
          <p:cNvSpPr/>
          <p:nvPr/>
        </p:nvSpPr>
        <p:spPr>
          <a:xfrm>
            <a:off x="899592" y="5893811"/>
            <a:ext cx="1152128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input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051720" y="6186198"/>
            <a:ext cx="912116" cy="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ývojový diagram: postup 7"/>
          <p:cNvSpPr/>
          <p:nvPr/>
        </p:nvSpPr>
        <p:spPr>
          <a:xfrm>
            <a:off x="6972296" y="5893812"/>
            <a:ext cx="1320132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output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9" name="Přímá spojnice se šipkou 8"/>
          <p:cNvCxnSpPr>
            <a:endCxn id="8" idx="1"/>
          </p:cNvCxnSpPr>
          <p:nvPr/>
        </p:nvCxnSpPr>
        <p:spPr>
          <a:xfrm>
            <a:off x="6060180" y="6176938"/>
            <a:ext cx="912116" cy="92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Vývojový diagram: ukončení 9"/>
          <p:cNvSpPr/>
          <p:nvPr/>
        </p:nvSpPr>
        <p:spPr>
          <a:xfrm>
            <a:off x="971599" y="1484784"/>
            <a:ext cx="3312369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Zdrojový kód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1" name="Vývojový diagram: ukončení 10"/>
          <p:cNvSpPr/>
          <p:nvPr/>
        </p:nvSpPr>
        <p:spPr>
          <a:xfrm>
            <a:off x="467544" y="2584358"/>
            <a:ext cx="4320480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Kompilátor – </a:t>
            </a:r>
            <a:r>
              <a:rPr lang="cs-CZ" sz="3200" dirty="0" err="1" smtClean="0">
                <a:solidFill>
                  <a:schemeClr val="tx1"/>
                </a:solidFill>
              </a:rPr>
              <a:t>Compiler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12" name="Přímá spojnice se šipkou 11"/>
          <p:cNvCxnSpPr>
            <a:stCxn id="10" idx="2"/>
            <a:endCxn id="11" idx="0"/>
          </p:cNvCxnSpPr>
          <p:nvPr/>
        </p:nvCxnSpPr>
        <p:spPr>
          <a:xfrm>
            <a:off x="2627784" y="2307089"/>
            <a:ext cx="0" cy="27726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1" idx="2"/>
            <a:endCxn id="19" idx="0"/>
          </p:cNvCxnSpPr>
          <p:nvPr/>
        </p:nvCxnSpPr>
        <p:spPr>
          <a:xfrm>
            <a:off x="2627784" y="3406663"/>
            <a:ext cx="0" cy="23836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Vývojový diagram: ukončení 18"/>
          <p:cNvSpPr/>
          <p:nvPr/>
        </p:nvSpPr>
        <p:spPr>
          <a:xfrm>
            <a:off x="383541" y="3645024"/>
            <a:ext cx="4488486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hlinkClick r:id="rId2"/>
              </a:rPr>
              <a:t>Nehotový strojový kód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4" name="Vývojový diagram: ukončení 33"/>
          <p:cNvSpPr/>
          <p:nvPr/>
        </p:nvSpPr>
        <p:spPr>
          <a:xfrm>
            <a:off x="5002976" y="2952556"/>
            <a:ext cx="3480374" cy="1514773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hlinkClick r:id="rId3"/>
              </a:rPr>
              <a:t>Strojový kód knihovních funkcí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5" name="Vývojový diagram: ukončení 34"/>
          <p:cNvSpPr/>
          <p:nvPr/>
        </p:nvSpPr>
        <p:spPr>
          <a:xfrm>
            <a:off x="2963836" y="4725144"/>
            <a:ext cx="3096344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Linker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3635896" y="4467330"/>
            <a:ext cx="0" cy="25781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5508104" y="4467330"/>
            <a:ext cx="0" cy="25781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stCxn id="35" idx="2"/>
            <a:endCxn id="5" idx="0"/>
          </p:cNvCxnSpPr>
          <p:nvPr/>
        </p:nvCxnSpPr>
        <p:spPr>
          <a:xfrm>
            <a:off x="4512008" y="5547449"/>
            <a:ext cx="0" cy="2275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39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Implementace interpretovaného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/>
          </a:p>
        </p:txBody>
      </p:sp>
      <p:sp>
        <p:nvSpPr>
          <p:cNvPr id="5" name="Vývojový diagram: ukončení 4"/>
          <p:cNvSpPr/>
          <p:nvPr/>
        </p:nvSpPr>
        <p:spPr>
          <a:xfrm>
            <a:off x="2963836" y="3797391"/>
            <a:ext cx="3096344" cy="1514773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Interpret</a:t>
            </a:r>
          </a:p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Interpreter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6" name="Vývojový diagram: postup 5"/>
          <p:cNvSpPr/>
          <p:nvPr/>
        </p:nvSpPr>
        <p:spPr>
          <a:xfrm>
            <a:off x="899592" y="4262389"/>
            <a:ext cx="1152128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input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051720" y="4554776"/>
            <a:ext cx="912116" cy="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ývojový diagram: postup 7"/>
          <p:cNvSpPr/>
          <p:nvPr/>
        </p:nvSpPr>
        <p:spPr>
          <a:xfrm>
            <a:off x="6972296" y="4262390"/>
            <a:ext cx="1320132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output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9" name="Přímá spojnice se šipkou 8"/>
          <p:cNvCxnSpPr>
            <a:endCxn id="8" idx="1"/>
          </p:cNvCxnSpPr>
          <p:nvPr/>
        </p:nvCxnSpPr>
        <p:spPr>
          <a:xfrm>
            <a:off x="6060180" y="4545516"/>
            <a:ext cx="912116" cy="92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Vývojový diagram: ukončení 9"/>
          <p:cNvSpPr/>
          <p:nvPr/>
        </p:nvSpPr>
        <p:spPr>
          <a:xfrm>
            <a:off x="467544" y="2204864"/>
            <a:ext cx="3312369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Zdrojový kód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2129737" y="3027168"/>
            <a:ext cx="1002103" cy="9778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09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Implementace programu v jazyce Java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/>
          </a:p>
        </p:txBody>
      </p:sp>
      <p:sp>
        <p:nvSpPr>
          <p:cNvPr id="5" name="Vývojový diagram: ukončení 4"/>
          <p:cNvSpPr/>
          <p:nvPr/>
        </p:nvSpPr>
        <p:spPr>
          <a:xfrm>
            <a:off x="2082188" y="5270991"/>
            <a:ext cx="3096344" cy="822305"/>
          </a:xfrm>
          <a:prstGeom prst="flowChartTerminator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Strojový kód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6" name="Vývojový diagram: postup 5"/>
          <p:cNvSpPr/>
          <p:nvPr/>
        </p:nvSpPr>
        <p:spPr>
          <a:xfrm>
            <a:off x="467544" y="5389755"/>
            <a:ext cx="1152128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input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>
            <a:endCxn id="5" idx="1"/>
          </p:cNvCxnSpPr>
          <p:nvPr/>
        </p:nvCxnSpPr>
        <p:spPr>
          <a:xfrm>
            <a:off x="1619672" y="5682142"/>
            <a:ext cx="462516" cy="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ývojový diagram: postup 7"/>
          <p:cNvSpPr/>
          <p:nvPr/>
        </p:nvSpPr>
        <p:spPr>
          <a:xfrm>
            <a:off x="6516427" y="5386404"/>
            <a:ext cx="1320132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output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9" name="Přímá spojnice se šipkou 8"/>
          <p:cNvCxnSpPr>
            <a:stCxn id="5" idx="3"/>
            <a:endCxn id="8" idx="1"/>
          </p:cNvCxnSpPr>
          <p:nvPr/>
        </p:nvCxnSpPr>
        <p:spPr>
          <a:xfrm flipV="1">
            <a:off x="5178532" y="5678792"/>
            <a:ext cx="1337895" cy="33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Vývojový diagram: ukončení 9"/>
          <p:cNvSpPr/>
          <p:nvPr/>
        </p:nvSpPr>
        <p:spPr>
          <a:xfrm>
            <a:off x="858052" y="1205639"/>
            <a:ext cx="5544615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Zdrojový kód – Java program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1" name="Vývojový diagram: ukončení 10"/>
          <p:cNvSpPr/>
          <p:nvPr/>
        </p:nvSpPr>
        <p:spPr>
          <a:xfrm>
            <a:off x="2082188" y="2186329"/>
            <a:ext cx="3096344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Java </a:t>
            </a:r>
            <a:r>
              <a:rPr lang="cs-CZ" sz="3200" dirty="0" err="1" smtClean="0">
                <a:solidFill>
                  <a:schemeClr val="tx1"/>
                </a:solidFill>
              </a:rPr>
              <a:t>compiler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12" name="Přímá spojnice se šipkou 11"/>
          <p:cNvCxnSpPr>
            <a:stCxn id="10" idx="2"/>
            <a:endCxn id="11" idx="0"/>
          </p:cNvCxnSpPr>
          <p:nvPr/>
        </p:nvCxnSpPr>
        <p:spPr>
          <a:xfrm>
            <a:off x="3630360" y="2027944"/>
            <a:ext cx="0" cy="15838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1" idx="2"/>
            <a:endCxn id="24" idx="0"/>
          </p:cNvCxnSpPr>
          <p:nvPr/>
        </p:nvCxnSpPr>
        <p:spPr>
          <a:xfrm>
            <a:off x="3630360" y="3008634"/>
            <a:ext cx="0" cy="23735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Vývojový diagram: ukončení 23"/>
          <p:cNvSpPr/>
          <p:nvPr/>
        </p:nvSpPr>
        <p:spPr>
          <a:xfrm>
            <a:off x="2082188" y="3245993"/>
            <a:ext cx="3096344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Java </a:t>
            </a:r>
            <a:r>
              <a:rPr lang="cs-CZ" sz="3200" dirty="0" err="1" smtClean="0">
                <a:solidFill>
                  <a:schemeClr val="tx1"/>
                </a:solidFill>
              </a:rPr>
              <a:t>bytecode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7" name="Vývojový diagram: ukončení 36"/>
          <p:cNvSpPr/>
          <p:nvPr/>
        </p:nvSpPr>
        <p:spPr>
          <a:xfrm>
            <a:off x="2082188" y="4279110"/>
            <a:ext cx="3096344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hlinkClick r:id="rId2"/>
              </a:rPr>
              <a:t>JIT </a:t>
            </a:r>
            <a:r>
              <a:rPr lang="cs-CZ" sz="3200" dirty="0" err="1" smtClean="0">
                <a:solidFill>
                  <a:schemeClr val="tx1"/>
                </a:solidFill>
                <a:hlinkClick r:id="rId2"/>
              </a:rPr>
              <a:t>compiler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47" name="Přímá spojnice se šipkou 46"/>
          <p:cNvCxnSpPr>
            <a:stCxn id="24" idx="2"/>
            <a:endCxn id="37" idx="0"/>
          </p:cNvCxnSpPr>
          <p:nvPr/>
        </p:nvCxnSpPr>
        <p:spPr>
          <a:xfrm>
            <a:off x="3630360" y="4068298"/>
            <a:ext cx="0" cy="2108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>
            <a:stCxn id="37" idx="2"/>
            <a:endCxn id="5" idx="0"/>
          </p:cNvCxnSpPr>
          <p:nvPr/>
        </p:nvCxnSpPr>
        <p:spPr>
          <a:xfrm>
            <a:off x="3630360" y="5101415"/>
            <a:ext cx="0" cy="1695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Vývojový diagram: ukončení 53"/>
          <p:cNvSpPr/>
          <p:nvPr/>
        </p:nvSpPr>
        <p:spPr>
          <a:xfrm>
            <a:off x="5628321" y="2553526"/>
            <a:ext cx="3096344" cy="220724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err="1" smtClean="0">
                <a:solidFill>
                  <a:schemeClr val="tx1"/>
                </a:solidFill>
              </a:rPr>
              <a:t>Bytecode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</a:rPr>
              <a:t>interpreter</a:t>
            </a:r>
            <a:endParaRPr lang="cs-CZ" sz="3200" dirty="0" smtClean="0">
              <a:solidFill>
                <a:schemeClr val="tx1"/>
              </a:solidFill>
            </a:endParaRPr>
          </a:p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(</a:t>
            </a:r>
            <a:r>
              <a:rPr lang="cs-CZ" sz="3200" dirty="0" smtClean="0">
                <a:solidFill>
                  <a:schemeClr val="tx1"/>
                </a:solidFill>
                <a:hlinkClick r:id="rId3"/>
              </a:rPr>
              <a:t>JVM</a:t>
            </a:r>
            <a:r>
              <a:rPr lang="cs-CZ" sz="3200" dirty="0" smtClean="0">
                <a:solidFill>
                  <a:schemeClr val="tx1"/>
                </a:solidFill>
              </a:rPr>
              <a:t>)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66" name="Přímá spojnice se šipkou 65"/>
          <p:cNvCxnSpPr>
            <a:stCxn id="24" idx="3"/>
            <a:endCxn id="54" idx="1"/>
          </p:cNvCxnSpPr>
          <p:nvPr/>
        </p:nvCxnSpPr>
        <p:spPr>
          <a:xfrm>
            <a:off x="5178532" y="3657146"/>
            <a:ext cx="44978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>
            <a:stCxn id="54" idx="2"/>
            <a:endCxn id="8" idx="0"/>
          </p:cNvCxnSpPr>
          <p:nvPr/>
        </p:nvCxnSpPr>
        <p:spPr>
          <a:xfrm>
            <a:off x="7176493" y="4760766"/>
            <a:ext cx="0" cy="625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Vývojový diagram: postup 72"/>
          <p:cNvSpPr/>
          <p:nvPr/>
        </p:nvSpPr>
        <p:spPr>
          <a:xfrm>
            <a:off x="6600429" y="1560461"/>
            <a:ext cx="1152128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input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74" name="Přímá spojnice se šipkou 73"/>
          <p:cNvCxnSpPr>
            <a:stCxn id="73" idx="2"/>
            <a:endCxn id="54" idx="0"/>
          </p:cNvCxnSpPr>
          <p:nvPr/>
        </p:nvCxnSpPr>
        <p:spPr>
          <a:xfrm>
            <a:off x="7176493" y="2145236"/>
            <a:ext cx="0" cy="4082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37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Důležité pojmy v programování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Platforma – </a:t>
            </a:r>
            <a:r>
              <a:rPr lang="cs-CZ" dirty="0" err="1" smtClean="0"/>
              <a:t>Platform</a:t>
            </a:r>
            <a:endParaRPr lang="cs-CZ" dirty="0" smtClean="0"/>
          </a:p>
          <a:p>
            <a:pPr lvl="1"/>
            <a:r>
              <a:rPr lang="cs-CZ" dirty="0" smtClean="0"/>
              <a:t>hardware a operační systém určitého počítače</a:t>
            </a:r>
          </a:p>
          <a:p>
            <a:r>
              <a:rPr lang="cs-CZ" dirty="0" smtClean="0"/>
              <a:t>Knihova – </a:t>
            </a:r>
            <a:r>
              <a:rPr lang="cs-CZ" dirty="0" err="1" smtClean="0"/>
              <a:t>Library</a:t>
            </a:r>
            <a:endParaRPr lang="cs-CZ" dirty="0" smtClean="0"/>
          </a:p>
          <a:p>
            <a:pPr lvl="1"/>
            <a:r>
              <a:rPr lang="cs-CZ" dirty="0" smtClean="0"/>
              <a:t>seznam datových typů, podprogramů a tříd určitého vyššího programovacího jazyka, které lze volat z programů psaných v tomto jazyce</a:t>
            </a:r>
          </a:p>
          <a:p>
            <a:r>
              <a:rPr lang="cs-CZ" dirty="0" smtClean="0"/>
              <a:t>API –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/>
              <a:t>P</a:t>
            </a:r>
            <a:r>
              <a:rPr lang="cs-CZ" dirty="0" err="1" smtClean="0"/>
              <a:t>rogramming</a:t>
            </a:r>
            <a:r>
              <a:rPr lang="cs-CZ" dirty="0" smtClean="0"/>
              <a:t> Interface</a:t>
            </a:r>
          </a:p>
          <a:p>
            <a:pPr lvl="1"/>
            <a:r>
              <a:rPr lang="cs-CZ" dirty="0" smtClean="0"/>
              <a:t>rozhraní knihoven programovacího jazyka viditelné pro programátora</a:t>
            </a:r>
          </a:p>
          <a:p>
            <a:pPr lvl="1"/>
            <a:r>
              <a:rPr lang="cs-CZ" dirty="0" smtClean="0"/>
              <a:t>rozhraní SW, které je k dispozici pro programátory tvořící SW s ním komunikující</a:t>
            </a:r>
          </a:p>
          <a:p>
            <a:r>
              <a:rPr lang="cs-CZ" dirty="0" smtClean="0"/>
              <a:t>IDE –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/>
              <a:t>D</a:t>
            </a:r>
            <a:r>
              <a:rPr lang="cs-CZ" dirty="0" err="1" smtClean="0"/>
              <a:t>evelopment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pPr lvl="1"/>
            <a:r>
              <a:rPr lang="cs-CZ" dirty="0" smtClean="0"/>
              <a:t>editor kódu, debugger a překladač jako jeden program</a:t>
            </a:r>
          </a:p>
          <a:p>
            <a:r>
              <a:rPr lang="cs-CZ" dirty="0" smtClean="0"/>
              <a:t>SDK – Software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Kit</a:t>
            </a:r>
            <a:endParaRPr lang="cs-CZ" dirty="0" smtClean="0"/>
          </a:p>
          <a:p>
            <a:pPr lvl="1"/>
            <a:r>
              <a:rPr lang="cs-CZ" dirty="0" smtClean="0"/>
              <a:t>instalační balík s vývojovými nástroji zahrnujícími API a IDE</a:t>
            </a:r>
          </a:p>
          <a:p>
            <a:r>
              <a:rPr lang="cs-CZ" dirty="0" err="1" smtClean="0"/>
              <a:t>Toolkit</a:t>
            </a:r>
            <a:r>
              <a:rPr lang="cs-CZ" dirty="0" smtClean="0"/>
              <a:t> – sada nástrojů pro tvorbu určitého SW</a:t>
            </a:r>
          </a:p>
          <a:p>
            <a:pPr lvl="1"/>
            <a:r>
              <a:rPr lang="cs-CZ" dirty="0" smtClean="0"/>
              <a:t>například nástroje jazyka Java pro programování aplikací s GUI: </a:t>
            </a:r>
            <a:r>
              <a:rPr lang="cs-CZ" dirty="0" smtClean="0">
                <a:hlinkClick r:id="rId3"/>
              </a:rPr>
              <a:t>AWT</a:t>
            </a:r>
            <a:r>
              <a:rPr lang="cs-CZ" dirty="0" smtClean="0"/>
              <a:t>, </a:t>
            </a:r>
            <a:r>
              <a:rPr lang="cs-CZ" dirty="0" smtClean="0">
                <a:hlinkClick r:id="rId4"/>
              </a:rPr>
              <a:t>Swing</a:t>
            </a:r>
            <a:r>
              <a:rPr lang="cs-CZ" dirty="0"/>
              <a:t>, </a:t>
            </a:r>
            <a:r>
              <a:rPr lang="cs-CZ" dirty="0" err="1" smtClean="0">
                <a:hlinkClick r:id="rId5"/>
              </a:rPr>
              <a:t>JavaFX</a:t>
            </a:r>
            <a:r>
              <a:rPr lang="cs-CZ" dirty="0" smtClean="0"/>
              <a:t>, </a:t>
            </a:r>
            <a:r>
              <a:rPr lang="cs-CZ" dirty="0" smtClean="0">
                <a:hlinkClick r:id="rId6"/>
              </a:rPr>
              <a:t>SWT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Framework</a:t>
            </a:r>
            <a:endParaRPr lang="cs-CZ" dirty="0" smtClean="0"/>
          </a:p>
          <a:p>
            <a:pPr lvl="1"/>
            <a:r>
              <a:rPr lang="cs-CZ" dirty="0" smtClean="0"/>
              <a:t>Poskytuje SW s obecnou funkcionalitou, kterou programátor upraví podle svých potřeb.</a:t>
            </a:r>
          </a:p>
          <a:p>
            <a:pPr lvl="1"/>
            <a:r>
              <a:rPr lang="cs-CZ" dirty="0" smtClean="0"/>
              <a:t>Je to aplikace s danou architekturou, která volá podprogramy dodané programátorem.</a:t>
            </a:r>
          </a:p>
          <a:p>
            <a:pPr lvl="1"/>
            <a:r>
              <a:rPr lang="cs-CZ" dirty="0" smtClean="0"/>
              <a:t>Může mít i charakter knihovny, například </a:t>
            </a:r>
            <a:r>
              <a:rPr lang="cs-CZ" dirty="0" smtClean="0">
                <a:hlinkClick r:id="rId8"/>
              </a:rPr>
              <a:t>Java </a:t>
            </a:r>
            <a:r>
              <a:rPr lang="cs-CZ" dirty="0" err="1" smtClean="0">
                <a:hlinkClick r:id="rId8"/>
              </a:rPr>
              <a:t>Collections</a:t>
            </a:r>
            <a:r>
              <a:rPr lang="cs-CZ" dirty="0" smtClean="0">
                <a:hlinkClick r:id="rId8"/>
              </a:rPr>
              <a:t> Framework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Engine</a:t>
            </a:r>
            <a:endParaRPr lang="cs-CZ" dirty="0"/>
          </a:p>
          <a:p>
            <a:pPr lvl="1"/>
            <a:r>
              <a:rPr lang="cs-CZ" dirty="0" smtClean="0"/>
              <a:t>SW nebo </a:t>
            </a:r>
            <a:r>
              <a:rPr lang="cs-CZ" dirty="0" err="1" smtClean="0"/>
              <a:t>framework</a:t>
            </a:r>
            <a:r>
              <a:rPr lang="cs-CZ" dirty="0" smtClean="0"/>
              <a:t>, který se dá zapojit do jiných SW projektů.</a:t>
            </a:r>
          </a:p>
          <a:p>
            <a:pPr lvl="1"/>
            <a:r>
              <a:rPr lang="cs-CZ" dirty="0" smtClean="0"/>
              <a:t>Oblasti výskytu pojmu: databáze, videohry, webové prohlížeče, detekce virů, vyhledávání na webu</a:t>
            </a:r>
          </a:p>
          <a:p>
            <a:pPr lvl="1"/>
            <a:r>
              <a:rPr lang="cs-CZ" dirty="0" smtClean="0"/>
              <a:t>SW různých výrobců může využívat stejný </a:t>
            </a:r>
            <a:r>
              <a:rPr lang="cs-CZ" dirty="0" err="1" smtClean="0"/>
              <a:t>engine</a:t>
            </a:r>
            <a:r>
              <a:rPr lang="cs-CZ" dirty="0" smtClean="0"/>
              <a:t> od jiného výrobce.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19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>
                <a:hlinkClick r:id="rId2"/>
              </a:rPr>
              <a:t>Collections</a:t>
            </a:r>
            <a:r>
              <a:rPr lang="cs-CZ" dirty="0" smtClean="0">
                <a:hlinkClick r:id="rId2"/>
              </a:rPr>
              <a:t> </a:t>
            </a:r>
            <a:r>
              <a:rPr lang="cs-CZ" dirty="0">
                <a:hlinkClick r:id="rId2"/>
              </a:rPr>
              <a:t>in Java </a:t>
            </a:r>
            <a:r>
              <a:rPr lang="cs-CZ" dirty="0" smtClean="0">
                <a:hlinkClick r:id="rId2"/>
              </a:rPr>
              <a:t>– </a:t>
            </a:r>
            <a:r>
              <a:rPr lang="cs-CZ" dirty="0" err="1" smtClean="0">
                <a:hlinkClick r:id="rId2"/>
              </a:rPr>
              <a:t>javatpoint</a:t>
            </a:r>
            <a:endParaRPr lang="cs-CZ" dirty="0" smtClean="0"/>
          </a:p>
          <a:p>
            <a:r>
              <a:rPr lang="cs-CZ" dirty="0" smtClean="0"/>
              <a:t>Rozdíl mezi datovými strukturami ve třídě </a:t>
            </a:r>
            <a:r>
              <a:rPr lang="cs-CZ" dirty="0" err="1" smtClean="0">
                <a:hlinkClick r:id="rId3"/>
              </a:rPr>
              <a:t>Collections</a:t>
            </a:r>
            <a:r>
              <a:rPr lang="cs-CZ" dirty="0" smtClean="0"/>
              <a:t> a strukturou </a:t>
            </a:r>
            <a:r>
              <a:rPr lang="cs-CZ" dirty="0" err="1" smtClean="0"/>
              <a:t>array</a:t>
            </a:r>
            <a:r>
              <a:rPr lang="cs-CZ" dirty="0" smtClean="0"/>
              <a:t> (pole)</a:t>
            </a:r>
          </a:p>
          <a:p>
            <a:pPr lvl="1"/>
            <a:r>
              <a:rPr lang="cs-CZ" dirty="0" smtClean="0"/>
              <a:t>Pole má při inicializaci daný počet prvků.</a:t>
            </a:r>
          </a:p>
          <a:p>
            <a:pPr lvl="1"/>
            <a:r>
              <a:rPr lang="cs-CZ" dirty="0" smtClean="0"/>
              <a:t>Pole může mít jako prvky i primitivní datové typy.</a:t>
            </a:r>
          </a:p>
          <a:p>
            <a:r>
              <a:rPr lang="cs-CZ" dirty="0" smtClean="0"/>
              <a:t>Generické datové typy</a:t>
            </a:r>
          </a:p>
          <a:p>
            <a:pPr lvl="1"/>
            <a:r>
              <a:rPr lang="cs-CZ" dirty="0" smtClean="0"/>
              <a:t>Datový typ je parametrem </a:t>
            </a:r>
            <a:r>
              <a:rPr lang="cs-CZ" smtClean="0"/>
              <a:t>datové struktury.</a:t>
            </a:r>
            <a:endParaRPr lang="cs-CZ" dirty="0" smtClean="0"/>
          </a:p>
          <a:p>
            <a:pPr lvl="1"/>
            <a:r>
              <a:rPr lang="cs-CZ" dirty="0" smtClean="0"/>
              <a:t>Stejná datová struktura může mít jako prvky reference na instance různých tříd.</a:t>
            </a:r>
          </a:p>
          <a:p>
            <a:pPr lvl="1"/>
            <a:r>
              <a:rPr lang="cs-CZ" dirty="0" smtClean="0"/>
              <a:t>Můžeme programovat své datové struktury:</a:t>
            </a:r>
          </a:p>
          <a:p>
            <a:pPr lvl="2"/>
            <a:r>
              <a:rPr lang="cs-CZ" dirty="0" smtClean="0">
                <a:hlinkClick r:id="rId4"/>
              </a:rPr>
              <a:t>s použitím rozhraní a tříd z Java API</a:t>
            </a:r>
            <a:r>
              <a:rPr lang="cs-CZ" dirty="0" smtClean="0"/>
              <a:t> nebo</a:t>
            </a:r>
          </a:p>
          <a:p>
            <a:pPr lvl="2"/>
            <a:r>
              <a:rPr lang="cs-CZ" dirty="0" smtClean="0">
                <a:hlinkClick r:id="rId5"/>
              </a:rPr>
              <a:t>bez nich</a:t>
            </a:r>
            <a:r>
              <a:rPr lang="cs-CZ" dirty="0" smtClean="0"/>
              <a:t> (pro studijní účely).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99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Floyd, Robert W.: The Paradigms of Programming. 1978 Turing Award Lecture. </a:t>
            </a:r>
            <a:r>
              <a:rPr lang="en-US" i="1" dirty="0" smtClean="0"/>
              <a:t>Communications of the ACM</a:t>
            </a:r>
            <a:r>
              <a:rPr lang="en-US" dirty="0" smtClean="0"/>
              <a:t>, </a:t>
            </a:r>
            <a:r>
              <a:rPr lang="en-US" b="1" dirty="0" smtClean="0"/>
              <a:t>22</a:t>
            </a:r>
            <a:r>
              <a:rPr lang="en-US" dirty="0" smtClean="0"/>
              <a:t>(8), August 1979, pp. 455–460. </a:t>
            </a:r>
            <a:r>
              <a:rPr lang="en-US" dirty="0" smtClean="0">
                <a:hlinkClick r:id="rId2"/>
              </a:rPr>
              <a:t>https://doi.org/10.1145/359138.359140</a:t>
            </a:r>
            <a:endParaRPr lang="en-US" dirty="0" smtClean="0"/>
          </a:p>
          <a:p>
            <a:r>
              <a:rPr lang="en-US" dirty="0" err="1" smtClean="0"/>
              <a:t>Turbak</a:t>
            </a:r>
            <a:r>
              <a:rPr lang="en-US" dirty="0" smtClean="0"/>
              <a:t>, Franklyn; Gifford, David; Sheldon, Mark A.: </a:t>
            </a:r>
            <a:r>
              <a:rPr lang="en-US" i="1" dirty="0" smtClean="0"/>
              <a:t>Design Concepts in Programming Languages</a:t>
            </a:r>
            <a:r>
              <a:rPr lang="en-US" dirty="0" smtClean="0"/>
              <a:t>. MIT Press, 2008. ISBN-13: 978-0-262-20175-9.</a:t>
            </a:r>
          </a:p>
          <a:p>
            <a:r>
              <a:rPr lang="en-US" dirty="0" smtClean="0"/>
              <a:t>Scott, Michael L.: </a:t>
            </a:r>
            <a:r>
              <a:rPr lang="en-US" i="1" dirty="0" smtClean="0"/>
              <a:t>Programming Language Pragmatics</a:t>
            </a:r>
            <a:r>
              <a:rPr lang="en-US" dirty="0" smtClean="0"/>
              <a:t> (4th ed.). Morgan Kaufmann Publishers, 2015. ISBN 978-0-12-410409-9.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15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Pierce, Benjamin C.: </a:t>
            </a:r>
            <a:r>
              <a:rPr lang="en-US" i="1" dirty="0" smtClean="0"/>
              <a:t>Types and Programming Languages</a:t>
            </a:r>
            <a:r>
              <a:rPr lang="en-US" dirty="0" smtClean="0"/>
              <a:t>. MIT Press, 2002. ISBN 0-262-16209-1.</a:t>
            </a:r>
          </a:p>
          <a:p>
            <a:r>
              <a:rPr lang="en-US" dirty="0" err="1" smtClean="0"/>
              <a:t>Gabbrielli</a:t>
            </a:r>
            <a:r>
              <a:rPr lang="en-US" dirty="0" smtClean="0"/>
              <a:t>, Maurizio; Martini, Simone : </a:t>
            </a:r>
            <a:r>
              <a:rPr lang="en-US" i="1" dirty="0" smtClean="0"/>
              <a:t>Programming Languages: Principles and Paradigms</a:t>
            </a:r>
            <a:r>
              <a:rPr lang="en-US" dirty="0" smtClean="0"/>
              <a:t>. Springer-</a:t>
            </a:r>
            <a:r>
              <a:rPr lang="en-US" dirty="0" err="1" smtClean="0"/>
              <a:t>Verlag</a:t>
            </a:r>
            <a:r>
              <a:rPr lang="en-US" dirty="0" smtClean="0"/>
              <a:t> London Limited, 2010. ISBN 978-1-84882-913-8. </a:t>
            </a:r>
            <a:r>
              <a:rPr lang="en-US" dirty="0" smtClean="0">
                <a:hlinkClick r:id="rId2"/>
              </a:rPr>
              <a:t>https://doi.org/10.1007/978-1-84882-914-5</a:t>
            </a:r>
            <a:endParaRPr lang="en-US" dirty="0" smtClean="0"/>
          </a:p>
          <a:p>
            <a:r>
              <a:rPr lang="en-US" dirty="0" smtClean="0"/>
              <a:t>Louden, Kenneth C.; Lambert, Kenneth A.: </a:t>
            </a:r>
            <a:r>
              <a:rPr lang="en-US" i="1" dirty="0" smtClean="0"/>
              <a:t>Programming Languages: Principles and Practice </a:t>
            </a:r>
            <a:r>
              <a:rPr lang="en-US" dirty="0" smtClean="0"/>
              <a:t>(3rd </a:t>
            </a:r>
            <a:r>
              <a:rPr lang="en-US" dirty="0" err="1" smtClean="0"/>
              <a:t>ed</a:t>
            </a:r>
            <a:r>
              <a:rPr lang="cs-CZ" smtClean="0"/>
              <a:t>.</a:t>
            </a:r>
            <a:r>
              <a:rPr lang="en-US" smtClean="0"/>
              <a:t>). </a:t>
            </a:r>
            <a:r>
              <a:rPr lang="en-US" dirty="0" smtClean="0"/>
              <a:t>Course Technology, Cengage Learning, 2011. ISBN-13: 978-1-111-52941-3.</a:t>
            </a:r>
          </a:p>
          <a:p>
            <a:r>
              <a:rPr lang="en-US" dirty="0" smtClean="0"/>
              <a:t>Sebesta, Robert W.: </a:t>
            </a:r>
            <a:r>
              <a:rPr lang="en-US" i="1" dirty="0" smtClean="0"/>
              <a:t>Concepts of Programming Languages</a:t>
            </a:r>
            <a:r>
              <a:rPr lang="en-US" dirty="0" smtClean="0"/>
              <a:t> (12th ed.). Pearson, 2019. ISBN 13: 978-0-13-499718-6.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20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Paradigmata programovacích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Paradigma je příklad, jak vše dělat.</a:t>
            </a:r>
          </a:p>
          <a:p>
            <a:r>
              <a:rPr lang="cs-CZ" dirty="0" smtClean="0"/>
              <a:t>Špičkový programátor by měl znát různá paradigmata a měl by být schopen vymýšlet nová paradigmata vhodná pro řešené problémy.</a:t>
            </a:r>
          </a:p>
          <a:p>
            <a:r>
              <a:rPr lang="cs-CZ" dirty="0" smtClean="0"/>
              <a:t>Současné oblasti aplikací, které mohou vyžadovat originální přístupy:</a:t>
            </a:r>
          </a:p>
          <a:p>
            <a:pPr lvl="1"/>
            <a:r>
              <a:rPr lang="cs-CZ" dirty="0" smtClean="0"/>
              <a:t>satelitní technika, </a:t>
            </a:r>
            <a:r>
              <a:rPr lang="cs-CZ" dirty="0" err="1" smtClean="0"/>
              <a:t>drony</a:t>
            </a:r>
            <a:r>
              <a:rPr lang="cs-CZ" dirty="0" smtClean="0"/>
              <a:t>, mobilní telefony a nositelná elektronika s jejich sensory, </a:t>
            </a:r>
            <a:r>
              <a:rPr lang="cs-CZ" dirty="0"/>
              <a:t>5G/6G </a:t>
            </a:r>
            <a:r>
              <a:rPr lang="cs-CZ" dirty="0" smtClean="0"/>
              <a:t>sítě, </a:t>
            </a:r>
            <a:r>
              <a:rPr lang="cs-CZ" dirty="0"/>
              <a:t>internet </a:t>
            </a:r>
            <a:r>
              <a:rPr lang="cs-CZ" dirty="0" smtClean="0"/>
              <a:t>věcí, big </a:t>
            </a:r>
            <a:r>
              <a:rPr lang="cs-CZ" dirty="0"/>
              <a:t>data, </a:t>
            </a:r>
            <a:r>
              <a:rPr lang="cs-CZ" dirty="0" err="1"/>
              <a:t>cloud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/>
              <a:t>edge</a:t>
            </a:r>
            <a:r>
              <a:rPr lang="cs-CZ" dirty="0"/>
              <a:t> </a:t>
            </a:r>
            <a:r>
              <a:rPr lang="cs-CZ" dirty="0" err="1"/>
              <a:t>computing</a:t>
            </a:r>
            <a:r>
              <a:rPr lang="cs-CZ" dirty="0"/>
              <a:t>, </a:t>
            </a:r>
            <a:r>
              <a:rPr lang="cs-CZ" dirty="0" smtClean="0"/>
              <a:t>generování programů umělou inteligencí, …</a:t>
            </a:r>
          </a:p>
          <a:p>
            <a:r>
              <a:rPr lang="cs-CZ" dirty="0" smtClean="0"/>
              <a:t>Některé z oblastí, které by měl studovat začínající programátor:</a:t>
            </a:r>
          </a:p>
          <a:p>
            <a:pPr lvl="1"/>
            <a:r>
              <a:rPr lang="cs-CZ" dirty="0" smtClean="0"/>
              <a:t>program s cyklem pro kontrolu vstupu</a:t>
            </a:r>
          </a:p>
          <a:p>
            <a:pPr lvl="1"/>
            <a:r>
              <a:rPr lang="cs-CZ" dirty="0" smtClean="0"/>
              <a:t>výpočet funkcí pomocí nekonečných řad (</a:t>
            </a:r>
            <a:r>
              <a:rPr lang="el-GR" dirty="0" smtClean="0">
                <a:hlinkClick r:id="rId2"/>
              </a:rPr>
              <a:t>π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e</a:t>
            </a:r>
            <a:r>
              <a:rPr lang="cs-CZ" dirty="0" smtClean="0"/>
              <a:t>, </a:t>
            </a:r>
            <a:r>
              <a:rPr lang="cs-CZ" dirty="0" smtClean="0">
                <a:hlinkClick r:id="rId4"/>
              </a:rPr>
              <a:t>odmocnina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rekurze versus iterace (faktoriál, třídění, binární vyhledávání)</a:t>
            </a:r>
          </a:p>
          <a:p>
            <a:pPr lvl="1"/>
            <a:r>
              <a:rPr lang="cs-CZ" dirty="0" smtClean="0"/>
              <a:t>program zpracovávající proud dat (například text)</a:t>
            </a:r>
          </a:p>
          <a:p>
            <a:pPr lvl="1"/>
            <a:r>
              <a:rPr lang="cs-CZ" dirty="0" smtClean="0"/>
              <a:t>reakce programu na chyby</a:t>
            </a:r>
          </a:p>
          <a:p>
            <a:pPr lvl="2"/>
            <a:r>
              <a:rPr lang="cs-CZ" dirty="0" smtClean="0"/>
              <a:t>funkce vracející hodnotu, podle které se pozná, zda došlo k chybě</a:t>
            </a:r>
          </a:p>
          <a:p>
            <a:pPr lvl="2"/>
            <a:r>
              <a:rPr lang="cs-CZ" dirty="0" smtClean="0"/>
              <a:t>funkce nastavující chybovou hodnotu do globální proměnné</a:t>
            </a:r>
          </a:p>
          <a:p>
            <a:pPr lvl="2"/>
            <a:r>
              <a:rPr lang="cs-CZ" dirty="0" smtClean="0"/>
              <a:t>zachytávání chyby v objektově orientovaných jazycích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5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Nejznámější paradigmata programovacích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procedurální neboli imperativní</a:t>
            </a:r>
          </a:p>
          <a:p>
            <a:pPr lvl="1"/>
            <a:r>
              <a:rPr lang="cs-CZ" dirty="0" smtClean="0"/>
              <a:t>C, COBOL</a:t>
            </a:r>
            <a:r>
              <a:rPr lang="cs-CZ" dirty="0"/>
              <a:t>, </a:t>
            </a:r>
            <a:r>
              <a:rPr lang="cs-CZ" dirty="0" smtClean="0"/>
              <a:t>FORTRAN, </a:t>
            </a:r>
            <a:r>
              <a:rPr lang="cs-CZ" dirty="0"/>
              <a:t>ALGOL, PL/I </a:t>
            </a:r>
            <a:r>
              <a:rPr lang="cs-CZ" dirty="0" smtClean="0"/>
              <a:t>(</a:t>
            </a:r>
            <a:r>
              <a:rPr lang="cs-CZ" dirty="0" err="1" smtClean="0"/>
              <a:t>Programming</a:t>
            </a:r>
            <a:r>
              <a:rPr lang="cs-CZ" dirty="0" smtClean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), </a:t>
            </a:r>
            <a:r>
              <a:rPr lang="cs-CZ" dirty="0" smtClean="0"/>
              <a:t>BASIC</a:t>
            </a:r>
          </a:p>
          <a:p>
            <a:r>
              <a:rPr lang="cs-CZ" dirty="0" smtClean="0"/>
              <a:t>deklarativní</a:t>
            </a:r>
          </a:p>
          <a:p>
            <a:pPr lvl="1"/>
            <a:r>
              <a:rPr lang="cs-CZ" dirty="0" smtClean="0"/>
              <a:t>funkcionální - </a:t>
            </a:r>
            <a:r>
              <a:rPr lang="cs-CZ" dirty="0" err="1" smtClean="0"/>
              <a:t>Lisp</a:t>
            </a:r>
            <a:r>
              <a:rPr lang="cs-CZ" dirty="0" smtClean="0"/>
              <a:t>, </a:t>
            </a:r>
            <a:r>
              <a:rPr lang="cs-CZ" dirty="0" err="1" smtClean="0"/>
              <a:t>Haskell</a:t>
            </a:r>
            <a:r>
              <a:rPr lang="cs-CZ" dirty="0"/>
              <a:t>, ML (Meta </a:t>
            </a:r>
            <a:r>
              <a:rPr lang="cs-CZ" dirty="0" err="1"/>
              <a:t>Language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logické - Prolog</a:t>
            </a:r>
          </a:p>
          <a:p>
            <a:r>
              <a:rPr lang="cs-CZ" dirty="0" smtClean="0"/>
              <a:t>objektově orientované</a:t>
            </a:r>
          </a:p>
          <a:p>
            <a:pPr lvl="1"/>
            <a:r>
              <a:rPr lang="cs-CZ" dirty="0" smtClean="0"/>
              <a:t>Java</a:t>
            </a:r>
            <a:r>
              <a:rPr lang="cs-CZ" dirty="0"/>
              <a:t>, C++, </a:t>
            </a:r>
            <a:r>
              <a:rPr lang="cs-CZ" dirty="0" smtClean="0"/>
              <a:t>Python</a:t>
            </a:r>
            <a:r>
              <a:rPr lang="cs-CZ" dirty="0"/>
              <a:t>, R, PHP, </a:t>
            </a:r>
            <a:r>
              <a:rPr lang="cs-CZ" dirty="0" smtClean="0"/>
              <a:t>Ruby</a:t>
            </a:r>
            <a:r>
              <a:rPr lang="cs-CZ" dirty="0"/>
              <a:t>, Perl, </a:t>
            </a:r>
            <a:r>
              <a:rPr lang="cs-CZ" dirty="0" err="1" smtClean="0"/>
              <a:t>Smalltalk</a:t>
            </a:r>
            <a:r>
              <a:rPr lang="cs-CZ" dirty="0" smtClean="0"/>
              <a:t>, 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57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Abstrakce v programování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Abstrakce spočívá v pojmenování složitých částí programu, například výrazů.</a:t>
            </a:r>
          </a:p>
          <a:p>
            <a:r>
              <a:rPr lang="cs-CZ" dirty="0" smtClean="0"/>
              <a:t>Před zavedením abstrakce</a:t>
            </a:r>
          </a:p>
          <a:p>
            <a:pPr lvl="1"/>
            <a:r>
              <a:rPr lang="cs-CZ" dirty="0" smtClean="0"/>
              <a:t>x1 = (-b + </a:t>
            </a:r>
            <a:r>
              <a:rPr lang="cs-CZ" dirty="0" err="1" smtClean="0"/>
              <a:t>sqrt</a:t>
            </a:r>
            <a:r>
              <a:rPr lang="cs-CZ" dirty="0" smtClean="0"/>
              <a:t>(b*b – 4*a*c)) / (2 * a)</a:t>
            </a:r>
          </a:p>
          <a:p>
            <a:pPr lvl="1"/>
            <a:r>
              <a:rPr lang="cs-CZ" dirty="0" smtClean="0"/>
              <a:t>x2</a:t>
            </a:r>
            <a:r>
              <a:rPr lang="cs-CZ" dirty="0"/>
              <a:t> = </a:t>
            </a:r>
            <a:r>
              <a:rPr lang="cs-CZ" dirty="0" smtClean="0"/>
              <a:t>(-</a:t>
            </a:r>
            <a:r>
              <a:rPr lang="cs-CZ" dirty="0"/>
              <a:t>b </a:t>
            </a:r>
            <a:r>
              <a:rPr lang="cs-CZ" dirty="0" smtClean="0"/>
              <a:t>– </a:t>
            </a:r>
            <a:r>
              <a:rPr lang="cs-CZ" dirty="0" err="1" smtClean="0"/>
              <a:t>sqrt</a:t>
            </a:r>
            <a:r>
              <a:rPr lang="cs-CZ" dirty="0" smtClean="0"/>
              <a:t>(b*b </a:t>
            </a:r>
            <a:r>
              <a:rPr lang="cs-CZ" dirty="0"/>
              <a:t>– </a:t>
            </a:r>
            <a:r>
              <a:rPr lang="cs-CZ" dirty="0" smtClean="0"/>
              <a:t>4*a*c)) / (2 * a)</a:t>
            </a:r>
          </a:p>
          <a:p>
            <a:r>
              <a:rPr lang="cs-CZ" dirty="0" smtClean="0"/>
              <a:t>Po zavedení abstrakce</a:t>
            </a:r>
          </a:p>
          <a:p>
            <a:pPr lvl="1"/>
            <a:r>
              <a:rPr lang="cs-CZ" dirty="0" err="1" smtClean="0"/>
              <a:t>sqrt_discriminant</a:t>
            </a:r>
            <a:r>
              <a:rPr lang="cs-CZ" dirty="0" smtClean="0"/>
              <a:t> = </a:t>
            </a:r>
            <a:r>
              <a:rPr lang="cs-CZ" dirty="0" err="1"/>
              <a:t>sqrt</a:t>
            </a:r>
            <a:r>
              <a:rPr lang="cs-CZ" dirty="0"/>
              <a:t>(b*b – 4*a*c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x1 = (-b + </a:t>
            </a:r>
            <a:r>
              <a:rPr lang="cs-CZ" dirty="0" err="1" smtClean="0"/>
              <a:t>sqrt_discriminant</a:t>
            </a:r>
            <a:r>
              <a:rPr lang="cs-CZ" dirty="0"/>
              <a:t>) / (2 * 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x2 </a:t>
            </a:r>
            <a:r>
              <a:rPr lang="cs-CZ" dirty="0"/>
              <a:t>= </a:t>
            </a:r>
            <a:r>
              <a:rPr lang="cs-CZ" dirty="0" smtClean="0"/>
              <a:t>(-</a:t>
            </a:r>
            <a:r>
              <a:rPr lang="cs-CZ" dirty="0"/>
              <a:t>b </a:t>
            </a:r>
            <a:r>
              <a:rPr lang="cs-CZ" dirty="0" smtClean="0"/>
              <a:t>- </a:t>
            </a:r>
            <a:r>
              <a:rPr lang="cs-CZ" dirty="0" err="1" smtClean="0"/>
              <a:t>sqrt_discriminant</a:t>
            </a:r>
            <a:r>
              <a:rPr lang="cs-CZ" dirty="0"/>
              <a:t>) / (2 * a</a:t>
            </a:r>
            <a:r>
              <a:rPr lang="cs-CZ" dirty="0" smtClean="0"/>
              <a:t>)</a:t>
            </a:r>
          </a:p>
          <a:p>
            <a:r>
              <a:rPr lang="cs-CZ" dirty="0" smtClean="0"/>
              <a:t>Abstrakce snižuje složitost </a:t>
            </a:r>
            <a:r>
              <a:rPr lang="cs-CZ" dirty="0"/>
              <a:t>programu a </a:t>
            </a:r>
            <a:r>
              <a:rPr lang="cs-CZ" dirty="0" smtClean="0"/>
              <a:t>tedy zvyšuje jeho pochopitelnost, modifikovatelnost a </a:t>
            </a:r>
            <a:r>
              <a:rPr lang="cs-CZ" dirty="0" err="1" smtClean="0"/>
              <a:t>znovupoužitelnost</a:t>
            </a:r>
            <a:r>
              <a:rPr lang="cs-CZ" dirty="0" smtClean="0"/>
              <a:t> jeho částí.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0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Rozhraní – Interface - API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Program je rozdělen na menší jednotky.</a:t>
            </a:r>
          </a:p>
          <a:p>
            <a:pPr lvl="1"/>
            <a:r>
              <a:rPr lang="cs-CZ" dirty="0"/>
              <a:t>datové typy, </a:t>
            </a:r>
            <a:r>
              <a:rPr lang="cs-CZ" dirty="0" smtClean="0"/>
              <a:t>podprogramy, třídy, moduly</a:t>
            </a:r>
          </a:p>
          <a:p>
            <a:r>
              <a:rPr lang="cs-CZ" dirty="0" smtClean="0"/>
              <a:t>Tyto jednotky mají svá rozhraní.</a:t>
            </a:r>
          </a:p>
          <a:p>
            <a:pPr lvl="1"/>
            <a:r>
              <a:rPr lang="cs-CZ" dirty="0" smtClean="0"/>
              <a:t>Rozhraní odděluje využití jednotky od její implementace.</a:t>
            </a:r>
          </a:p>
          <a:p>
            <a:pPr lvl="1"/>
            <a:r>
              <a:rPr lang="cs-CZ" dirty="0" smtClean="0"/>
              <a:t>Implementace je skrytá.</a:t>
            </a:r>
          </a:p>
          <a:p>
            <a:pPr lvl="2"/>
            <a:r>
              <a:rPr lang="cs-CZ" dirty="0" smtClean="0"/>
              <a:t>Její případná změna nevyvolá nutnost změnit použití jednotky.</a:t>
            </a:r>
          </a:p>
          <a:p>
            <a:pPr lvl="1"/>
            <a:r>
              <a:rPr lang="cs-CZ" dirty="0" smtClean="0"/>
              <a:t>Rozhraní specifikuje jména</a:t>
            </a:r>
          </a:p>
          <a:p>
            <a:pPr lvl="2"/>
            <a:r>
              <a:rPr lang="cs-CZ" dirty="0" smtClean="0"/>
              <a:t>vstupních parametrů,</a:t>
            </a:r>
          </a:p>
          <a:p>
            <a:pPr lvl="2"/>
            <a:r>
              <a:rPr lang="cs-CZ" dirty="0" smtClean="0"/>
              <a:t>definovaná uvnitř jednotky pro vnější použití.</a:t>
            </a:r>
          </a:p>
          <a:p>
            <a:pPr lvl="2"/>
            <a:r>
              <a:rPr lang="cs-CZ" dirty="0" smtClean="0"/>
              <a:t>Těchto jmen by mělo být co nejméně.</a:t>
            </a:r>
          </a:p>
          <a:p>
            <a:r>
              <a:rPr lang="cs-CZ" dirty="0" smtClean="0"/>
              <a:t>Je lepší vytvořit více jednotek s omezenými funkcemi než jednu složitou.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84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programovacích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Vývoj programovacích jazyků spěje k čím dál tím vyšší abstrakci</a:t>
            </a:r>
            <a:r>
              <a:rPr lang="cs-CZ" dirty="0"/>
              <a:t> </a:t>
            </a:r>
            <a:r>
              <a:rPr lang="cs-CZ" dirty="0" smtClean="0"/>
              <a:t>tak, aby jazyky umožňovaly člověku lépe chápat, co bylo naprogramováno.</a:t>
            </a:r>
          </a:p>
          <a:p>
            <a:r>
              <a:rPr lang="cs-CZ" dirty="0" smtClean="0"/>
              <a:t>Software se dnes většinou vyvíjí z minulých verzí nebo v teamech, takže je důležité rozumět starým zdrojovým kódům </a:t>
            </a:r>
            <a:r>
              <a:rPr lang="cs-CZ" dirty="0"/>
              <a:t>nebo zdrojovým kódům </a:t>
            </a:r>
            <a:r>
              <a:rPr lang="cs-CZ" dirty="0" smtClean="0"/>
              <a:t>jiných členů teamu.</a:t>
            </a:r>
          </a:p>
          <a:p>
            <a:r>
              <a:rPr lang="cs-CZ" dirty="0" smtClean="0"/>
              <a:t>3 základní úrovně softwaru</a:t>
            </a:r>
          </a:p>
          <a:p>
            <a:pPr lvl="1"/>
            <a:r>
              <a:rPr lang="cs-CZ" dirty="0" smtClean="0"/>
              <a:t>Strojový kód (</a:t>
            </a:r>
            <a:r>
              <a:rPr lang="cs-CZ" dirty="0" err="1" smtClean="0"/>
              <a:t>machine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Asembler (</a:t>
            </a:r>
            <a:r>
              <a:rPr lang="cs-CZ" dirty="0" err="1" smtClean="0"/>
              <a:t>assembly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Vyšší programovací jazyky (</a:t>
            </a:r>
            <a:r>
              <a:rPr lang="cs-CZ" dirty="0" err="1" smtClean="0"/>
              <a:t>high-level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980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Strojový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Strojový kód je spustitelný program, tedy program, který lze spustit na určitém počítači.</a:t>
            </a:r>
          </a:p>
          <a:p>
            <a:r>
              <a:rPr lang="cs-CZ" dirty="0" smtClean="0"/>
              <a:t>Lidé v něm psali programy pro první počítače.</a:t>
            </a:r>
          </a:p>
          <a:p>
            <a:pPr lvl="1"/>
            <a:r>
              <a:rPr lang="cs-CZ" dirty="0" smtClean="0"/>
              <a:t>Pro psaní se používají hexadecimální editory.</a:t>
            </a:r>
          </a:p>
          <a:p>
            <a:pPr lvl="1"/>
            <a:r>
              <a:rPr lang="cs-CZ" dirty="0" smtClean="0"/>
              <a:t>2 hexadecimální číslice (0-9, A-F) kódují 1 bajt (8 bitů).</a:t>
            </a:r>
          </a:p>
          <a:p>
            <a:r>
              <a:rPr lang="cs-CZ" dirty="0" smtClean="0"/>
              <a:t>Jeho obsahem jsou bity reprezentující čísla instrukcí procesoru (operace s daty) a adres paměti (operandy neboli zpracovávaná data).</a:t>
            </a:r>
          </a:p>
          <a:p>
            <a:r>
              <a:rPr lang="cs-CZ" dirty="0" smtClean="0"/>
              <a:t>Program, který dělá stejný úkol, má jiný strojový kód na různých strojích nebo operačních systémech.</a:t>
            </a:r>
          </a:p>
          <a:p>
            <a:pPr lvl="1"/>
            <a:r>
              <a:rPr lang="cs-CZ" dirty="0" smtClean="0"/>
              <a:t>Různé platformy (HW+SW) se liší svou architekturou.</a:t>
            </a:r>
          </a:p>
          <a:p>
            <a:pPr lvl="2"/>
            <a:r>
              <a:rPr lang="cs-CZ" dirty="0" smtClean="0"/>
              <a:t>Instrukční sada a prostor adres.</a:t>
            </a:r>
          </a:p>
          <a:p>
            <a:pPr lvl="1"/>
            <a:r>
              <a:rPr lang="cs-CZ" dirty="0" smtClean="0"/>
              <a:t>První SW pro každý nový hardware musí být nejprve vytvořen ručně strojovým kódem.</a:t>
            </a:r>
          </a:p>
          <a:p>
            <a:pPr lvl="2"/>
            <a:r>
              <a:rPr lang="cs-CZ" dirty="0" smtClean="0"/>
              <a:t>Typický dnešní SW je firmware spotřební elektroniky a ovladače elektronických součástek.</a:t>
            </a:r>
          </a:p>
          <a:p>
            <a:pPr lvl="2"/>
            <a:r>
              <a:rPr lang="cs-CZ" dirty="0" smtClean="0"/>
              <a:t>Dnes je typický HW vestavěných zařízení psán v asembleru nebo vyšších programovacích jazycích, viz další snímky.</a:t>
            </a:r>
          </a:p>
          <a:p>
            <a:r>
              <a:rPr lang="cs-CZ" dirty="0" smtClean="0"/>
              <a:t>Dnes na počítačích vzniká prostřednictvím překladu zdrojového kódu programem zvaným překladač, viz další snímky.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12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</a:t>
            </a:r>
            <a:r>
              <a:rPr lang="cs-CZ" dirty="0" smtClean="0"/>
              <a:t>se strojový </a:t>
            </a:r>
            <a:r>
              <a:rPr lang="cs-CZ" dirty="0"/>
              <a:t>kód </a:t>
            </a:r>
            <a:r>
              <a:rPr lang="cs-CZ" dirty="0" smtClean="0"/>
              <a:t>používá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  <p:sp>
        <p:nvSpPr>
          <p:cNvPr id="5" name="Vývojový diagram: ukončení 4"/>
          <p:cNvSpPr/>
          <p:nvPr/>
        </p:nvSpPr>
        <p:spPr>
          <a:xfrm>
            <a:off x="2963836" y="3212976"/>
            <a:ext cx="3096344" cy="822305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Strojový kód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6" name="Vývojový diagram: postup 5"/>
          <p:cNvSpPr/>
          <p:nvPr/>
        </p:nvSpPr>
        <p:spPr>
          <a:xfrm>
            <a:off x="899592" y="3331740"/>
            <a:ext cx="1152128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input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051720" y="3624127"/>
            <a:ext cx="912116" cy="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ývojový diagram: postup 7"/>
          <p:cNvSpPr/>
          <p:nvPr/>
        </p:nvSpPr>
        <p:spPr>
          <a:xfrm>
            <a:off x="6972296" y="3331741"/>
            <a:ext cx="1320132" cy="584775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output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9" name="Přímá spojnice se šipkou 8"/>
          <p:cNvCxnSpPr>
            <a:endCxn id="8" idx="1"/>
          </p:cNvCxnSpPr>
          <p:nvPr/>
        </p:nvCxnSpPr>
        <p:spPr>
          <a:xfrm>
            <a:off x="6060180" y="3614867"/>
            <a:ext cx="912116" cy="92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71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Asembler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Čísla instrukcí a adres ve strojovém kódu jsou nahrazeny identifikátory, aby bylo psaní programů usnadněno lidem.</a:t>
            </a:r>
          </a:p>
          <a:p>
            <a:pPr lvl="1"/>
            <a:r>
              <a:rPr lang="cs-CZ" dirty="0" smtClean="0"/>
              <a:t>Tím je do programu zavedena určitá abstrakce.</a:t>
            </a:r>
          </a:p>
          <a:p>
            <a:pPr lvl="1"/>
            <a:r>
              <a:rPr lang="cs-CZ" dirty="0" smtClean="0"/>
              <a:t>Programy se píší v textových editorech, které mohou být součástí vývojových prostředí.</a:t>
            </a:r>
          </a:p>
          <a:p>
            <a:r>
              <a:rPr lang="cs-CZ" dirty="0" smtClean="0"/>
              <a:t>Programy psané v asembleru jsou závislé na platformě stejně jako strojový kód.</a:t>
            </a:r>
          </a:p>
          <a:p>
            <a:pPr lvl="1"/>
            <a:r>
              <a:rPr lang="cs-CZ" dirty="0" smtClean="0"/>
              <a:t>Pokud chceme pouštět stejný program na různých strojích, musíme jej pro každý stroj napsat zvlášť v jeho asembleru.</a:t>
            </a:r>
          </a:p>
          <a:p>
            <a:r>
              <a:rPr lang="cs-CZ" dirty="0" smtClean="0"/>
              <a:t>Překladač programů psaných v asembleru do strojového kódu se musí psát ve strojovém kódu.</a:t>
            </a:r>
          </a:p>
          <a:p>
            <a:r>
              <a:rPr lang="cs-CZ" dirty="0" smtClean="0"/>
              <a:t>V češtině je jazyk i jeho překladač nazýván „asembler“ nebo </a:t>
            </a:r>
            <a:r>
              <a:rPr lang="cs-CZ" dirty="0"/>
              <a:t>„</a:t>
            </a:r>
            <a:r>
              <a:rPr lang="cs-CZ" dirty="0" err="1"/>
              <a:t>assember</a:t>
            </a:r>
            <a:r>
              <a:rPr lang="cs-CZ" dirty="0"/>
              <a:t>“ </a:t>
            </a:r>
            <a:r>
              <a:rPr lang="cs-CZ" dirty="0" smtClean="0"/>
              <a:t>nebo se </a:t>
            </a:r>
            <a:r>
              <a:rPr lang="cs-CZ" dirty="0"/>
              <a:t>pro jazyk </a:t>
            </a:r>
            <a:r>
              <a:rPr lang="cs-CZ" dirty="0" smtClean="0"/>
              <a:t>používá termín „jazyk symbolických adres“ nebo „jazyk symbolických instrukcí“.</a:t>
            </a:r>
          </a:p>
          <a:p>
            <a:r>
              <a:rPr lang="cs-CZ" dirty="0" smtClean="0"/>
              <a:t>Současná elektronika s novou architekturou je dodávána spolu se svým asemblerem a jeho překladačem vytvořeným jejím výrobcem.</a:t>
            </a:r>
          </a:p>
          <a:p>
            <a:pPr lvl="1"/>
            <a:r>
              <a:rPr lang="cs-CZ" dirty="0" smtClean="0"/>
              <a:t>V současné době je základní SW (firmware, ovladače) psán téměř vždy v asembleru nebo i ve vyšších programovacích jazycích, pokud je pro HW dostupný daný překladač.</a:t>
            </a:r>
          </a:p>
          <a:p>
            <a:pPr lvl="1"/>
            <a:r>
              <a:rPr lang="cs-CZ" dirty="0" smtClean="0"/>
              <a:t>SW se někdy píše v asembleru, aby pracoval efektivněji.</a:t>
            </a:r>
          </a:p>
          <a:p>
            <a:pPr lvl="2"/>
            <a:r>
              <a:rPr lang="cs-CZ" dirty="0" smtClean="0"/>
              <a:t>Aby byl rychlejší a méně paměťově náročný.</a:t>
            </a:r>
          </a:p>
          <a:p>
            <a:pPr lvl="2"/>
            <a:r>
              <a:rPr lang="cs-CZ" dirty="0" smtClean="0"/>
              <a:t>Vhodné u elektroniky s malými výpočetními zdroji.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47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1719</Words>
  <Application>Microsoft Office PowerPoint</Application>
  <PresentationFormat>Předvádění na obrazovce (4:3)</PresentationFormat>
  <Paragraphs>206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Objektové programování</vt:lpstr>
      <vt:lpstr>Paradigmata programovacích jazyků</vt:lpstr>
      <vt:lpstr>Nejznámější paradigmata programovacích jazyků</vt:lpstr>
      <vt:lpstr>Abstrakce v programování</vt:lpstr>
      <vt:lpstr>Rozhraní – Interface - API</vt:lpstr>
      <vt:lpstr>Úrovně programovacích jazyků</vt:lpstr>
      <vt:lpstr>Strojový kód</vt:lpstr>
      <vt:lpstr>Jak se strojový kód používá</vt:lpstr>
      <vt:lpstr>Asembler</vt:lpstr>
      <vt:lpstr>Jak vzniká program pomocí asembleru</vt:lpstr>
      <vt:lpstr>Vyšší programovací jazyky</vt:lpstr>
      <vt:lpstr>Překladače vyšších programovacích jazyků</vt:lpstr>
      <vt:lpstr>Vznik programu v kompilovaném jazyce</vt:lpstr>
      <vt:lpstr>Implementace interpretovaného jazyka</vt:lpstr>
      <vt:lpstr>Implementace programu v jazyce Java</vt:lpstr>
      <vt:lpstr>Důležité pojmy v programování</vt:lpstr>
      <vt:lpstr>Datové struktury</vt:lpstr>
      <vt:lpstr>Zdroje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Objektové programování</dc:title>
  <dc:creator>Dana</dc:creator>
  <cp:lastModifiedBy>Dana Nejedlová</cp:lastModifiedBy>
  <cp:revision>92</cp:revision>
  <dcterms:created xsi:type="dcterms:W3CDTF">2021-09-23T09:08:59Z</dcterms:created>
  <dcterms:modified xsi:type="dcterms:W3CDTF">2023-09-25T10:22:21Z</dcterms:modified>
</cp:coreProperties>
</file>