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8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78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3" r:id="rId68"/>
    <p:sldId id="322" r:id="rId69"/>
    <p:sldId id="324" r:id="rId70"/>
    <p:sldId id="325" r:id="rId71"/>
    <p:sldId id="326" r:id="rId72"/>
    <p:sldId id="327" r:id="rId73"/>
    <p:sldId id="328" r:id="rId74"/>
    <p:sldId id="329" r:id="rId75"/>
    <p:sldId id="330" r:id="rId76"/>
    <p:sldId id="331" r:id="rId77"/>
    <p:sldId id="332" r:id="rId78"/>
    <p:sldId id="333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42" r:id="rId88"/>
    <p:sldId id="343" r:id="rId89"/>
    <p:sldId id="344" r:id="rId90"/>
    <p:sldId id="345" r:id="rId91"/>
    <p:sldId id="348" r:id="rId92"/>
    <p:sldId id="346" r:id="rId93"/>
    <p:sldId id="349" r:id="rId94"/>
    <p:sldId id="350" r:id="rId95"/>
    <p:sldId id="351" r:id="rId96"/>
    <p:sldId id="347" r:id="rId97"/>
    <p:sldId id="352" r:id="rId98"/>
    <p:sldId id="353" r:id="rId99"/>
    <p:sldId id="354" r:id="rId100"/>
    <p:sldId id="355" r:id="rId101"/>
    <p:sldId id="356" r:id="rId102"/>
    <p:sldId id="357" r:id="rId103"/>
    <p:sldId id="358" r:id="rId104"/>
    <p:sldId id="359" r:id="rId105"/>
    <p:sldId id="360" r:id="rId106"/>
    <p:sldId id="361" r:id="rId107"/>
    <p:sldId id="362" r:id="rId108"/>
    <p:sldId id="363" r:id="rId109"/>
    <p:sldId id="364" r:id="rId110"/>
    <p:sldId id="365" r:id="rId111"/>
    <p:sldId id="366" r:id="rId112"/>
    <p:sldId id="367" r:id="rId113"/>
    <p:sldId id="368" r:id="rId114"/>
    <p:sldId id="369" r:id="rId115"/>
    <p:sldId id="370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1" r:id="rId127"/>
    <p:sldId id="382" r:id="rId128"/>
    <p:sldId id="383" r:id="rId129"/>
    <p:sldId id="384" r:id="rId130"/>
    <p:sldId id="385" r:id="rId131"/>
    <p:sldId id="386" r:id="rId132"/>
    <p:sldId id="387" r:id="rId133"/>
    <p:sldId id="388" r:id="rId134"/>
    <p:sldId id="389" r:id="rId135"/>
    <p:sldId id="391" r:id="rId136"/>
    <p:sldId id="390" r:id="rId137"/>
    <p:sldId id="392" r:id="rId138"/>
    <p:sldId id="393" r:id="rId139"/>
    <p:sldId id="398" r:id="rId140"/>
    <p:sldId id="405" r:id="rId141"/>
    <p:sldId id="406" r:id="rId142"/>
    <p:sldId id="407" r:id="rId143"/>
    <p:sldId id="408" r:id="rId144"/>
    <p:sldId id="409" r:id="rId145"/>
    <p:sldId id="410" r:id="rId146"/>
    <p:sldId id="421" r:id="rId147"/>
    <p:sldId id="411" r:id="rId148"/>
    <p:sldId id="394" r:id="rId149"/>
    <p:sldId id="399" r:id="rId150"/>
    <p:sldId id="400" r:id="rId151"/>
    <p:sldId id="401" r:id="rId152"/>
    <p:sldId id="402" r:id="rId153"/>
    <p:sldId id="412" r:id="rId154"/>
    <p:sldId id="413" r:id="rId155"/>
    <p:sldId id="414" r:id="rId156"/>
    <p:sldId id="395" r:id="rId157"/>
    <p:sldId id="415" r:id="rId158"/>
    <p:sldId id="416" r:id="rId159"/>
    <p:sldId id="417" r:id="rId160"/>
    <p:sldId id="418" r:id="rId161"/>
    <p:sldId id="419" r:id="rId162"/>
    <p:sldId id="420" r:id="rId163"/>
    <p:sldId id="403" r:id="rId164"/>
    <p:sldId id="396" r:id="rId165"/>
    <p:sldId id="404" r:id="rId166"/>
    <p:sldId id="397" r:id="rId16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326" autoAdjust="0"/>
    <p:restoredTop sz="94660"/>
  </p:normalViewPr>
  <p:slideViewPr>
    <p:cSldViewPr>
      <p:cViewPr varScale="1">
        <p:scale>
          <a:sx n="111" d="100"/>
          <a:sy n="111" d="100"/>
        </p:scale>
        <p:origin x="-159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38" Type="http://schemas.openxmlformats.org/officeDocument/2006/relationships/slide" Target="slides/slide137.xml"/><Relationship Id="rId154" Type="http://schemas.openxmlformats.org/officeDocument/2006/relationships/slide" Target="slides/slide153.xml"/><Relationship Id="rId159" Type="http://schemas.openxmlformats.org/officeDocument/2006/relationships/slide" Target="slides/slide158.xml"/><Relationship Id="rId170" Type="http://schemas.openxmlformats.org/officeDocument/2006/relationships/viewProps" Target="viewProps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slide" Target="slides/slide127.xml"/><Relationship Id="rId144" Type="http://schemas.openxmlformats.org/officeDocument/2006/relationships/slide" Target="slides/slide143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65" Type="http://schemas.openxmlformats.org/officeDocument/2006/relationships/slide" Target="slides/slide16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55" Type="http://schemas.openxmlformats.org/officeDocument/2006/relationships/slide" Target="slides/slide154.xml"/><Relationship Id="rId171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slide" Target="slides/slide16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64" Type="http://schemas.openxmlformats.org/officeDocument/2006/relationships/slide" Target="slides/slide163.xml"/><Relationship Id="rId16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72" Type="http://schemas.openxmlformats.org/officeDocument/2006/relationships/tableStyles" Target="tableStyles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C05B628-AF52-4C46-B7DE-4EF192DBE9F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8200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05B628-AF52-4C46-B7DE-4EF192DBE9FB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03921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CCF5A-EB96-449D-85F0-91C326F2DB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402923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A96E5-CAE4-4C15-9F8E-10BCB22350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7661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57B121-FBFB-4F48-A1C4-60AC1A50E69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496379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D47E3AAA-59F6-4242-99F8-05E6A4A0B23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35923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534829-7356-42A6-9ACA-305722C513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67207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1B915D-2350-4503-8AE9-5425210171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4458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8363B0-03C5-451C-B777-E56A8A88CEC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8937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002CD8-2D26-4DEC-9637-12D2CB3F56F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1578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1C473C-788B-4AB1-9B18-92BC1D0F5F5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8263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EB3B0-A5AB-4587-BC57-C1B7800F47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09200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6A3CC-9D88-4891-A1A1-38C472ACBCC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5070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794D8E-9715-4B1B-9814-1F2DCC1D993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7379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829DFDE7-F114-495B-A672-E9B194CE1848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x/accessibility/AccessibleContext.html" TargetMode="External"/><Relationship Id="rId7" Type="http://schemas.openxmlformats.org/officeDocument/2006/relationships/hyperlink" Target="http://download.oracle.com/javase/6/docs/api/java/lang/package-summary.html" TargetMode="Externa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hyperlink" Target="http://download.oracle.com/javase/6/docs/api/javax/swing/ProgressMonitor.html#accessibleContext" TargetMode="External"/><Relationship Id="rId4" Type="http://schemas.openxmlformats.org/officeDocument/2006/relationships/hyperlink" Target="http://download.oracle.com/javase/6/docs/api/java/lang/Double.html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cs.wikipedia.org/wiki/Singleton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570416/when-to-use-wrapper-class-and-primitive-type" TargetMode="External"/><Relationship Id="rId2" Type="http://schemas.openxmlformats.org/officeDocument/2006/relationships/slide" Target="slide71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slide" Target="slide99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java/IandI/override.html" TargetMode="External"/><Relationship Id="rId2" Type="http://schemas.openxmlformats.org/officeDocument/2006/relationships/slide" Target="slide6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2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ClassLoader.html" TargetMode="Externa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Object.html" TargetMode="External"/><Relationship Id="rId2" Type="http://schemas.openxmlformats.org/officeDocument/2006/relationships/slide" Target="slide114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8" Type="http://schemas.openxmlformats.org/officeDocument/2006/relationships/slide" Target="slide91.xml"/><Relationship Id="rId3" Type="http://schemas.openxmlformats.org/officeDocument/2006/relationships/hyperlink" Target="http://www.xenoveritas.org/blog/xeno/java_copy_constructors_and_clone" TargetMode="External"/><Relationship Id="rId7" Type="http://schemas.openxmlformats.org/officeDocument/2006/relationships/slide" Target="slide90.xml"/><Relationship Id="rId2" Type="http://schemas.openxmlformats.org/officeDocument/2006/relationships/hyperlink" Target="http://www.javapractices.com/topic/TopicAction.do?Id=15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79.xml"/><Relationship Id="rId5" Type="http://schemas.openxmlformats.org/officeDocument/2006/relationships/slide" Target="slide82.xml"/><Relationship Id="rId4" Type="http://schemas.openxmlformats.org/officeDocument/2006/relationships/slide" Target="slide72.xml"/><Relationship Id="rId9" Type="http://schemas.openxmlformats.org/officeDocument/2006/relationships/hyperlink" Target="http://docs.oracle.com/javase/6/docs/api/java/lang/Class.html" TargetMode="Externa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netbeans.apache.org/kb/docs/java/editor-codereference.html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1.5.0/docs/guide/language/static-import.html" TargetMode="Externa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tutorial/java/javaOO/innerclasses.html" TargetMode="External"/><Relationship Id="rId2" Type="http://schemas.openxmlformats.org/officeDocument/2006/relationships/hyperlink" Target="http://en.wikipedia.org/wiki/Java_syntax#Modifiers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00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4.xml.rels><?xml version="1.0" encoding="UTF-8" standalone="yes"?>
<Relationships xmlns="http://schemas.openxmlformats.org/package/2006/relationships"><Relationship Id="rId3" Type="http://schemas.openxmlformats.org/officeDocument/2006/relationships/slide" Target="slide98.xml"/><Relationship Id="rId2" Type="http://schemas.openxmlformats.org/officeDocument/2006/relationships/hyperlink" Target="https://books.google.cz/books?id=3fPEuyxmsW4C&amp;pg=PA655&amp;lpg=PA655&amp;dq=C%2B%2B+Primer+Plus+multiple+inheritance+with+a+shared+ancestor&amp;source=bl&amp;ots=_1cu4v7t-7&amp;sig=zvoLw_t1OiCGWkyp3SrZBomUeX0&amp;hl=cs&amp;sa=X&amp;ved=0ahUKEwibrdu_qJjMAhUI6xQKHYO7AgcQ6AEIGzAA#v=onepage&amp;" TargetMode="External"/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slide" Target="slide118.xml"/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slide" Target="slide115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slide" Target="slide117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Deprecated.html" TargetMode="External"/><Relationship Id="rId2" Type="http://schemas.openxmlformats.org/officeDocument/2006/relationships/hyperlink" Target="http://download.oracle.com/javase/6/docs/api/java/lang/package-summary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oracle.com/javase/6/docs/api/java/lang/SuppressWarnings.html" TargetMode="External"/><Relationship Id="rId5" Type="http://schemas.openxmlformats.org/officeDocument/2006/relationships/hyperlink" Target="http://download.oracle.com/javase/6/docs/api/java/lang/Override.html" TargetMode="External"/><Relationship Id="rId4" Type="http://schemas.openxmlformats.org/officeDocument/2006/relationships/hyperlink" Target="http://en.wikipedia.org/wiki/Javadoc" TargetMode="Externa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slide" Target="slide121.xml"/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3" Type="http://schemas.openxmlformats.org/officeDocument/2006/relationships/slide" Target="slide106.xml"/><Relationship Id="rId2" Type="http://schemas.openxmlformats.org/officeDocument/2006/relationships/slide" Target="slide98.xml"/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4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slide" Target="slide18.xml"/><Relationship Id="rId2" Type="http://schemas.openxmlformats.org/officeDocument/2006/relationships/hyperlink" Target="https://docstore.mik.ua/orelly/java-ent/jnut/ch02_04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7.xml"/><Relationship Id="rId5" Type="http://schemas.openxmlformats.org/officeDocument/2006/relationships/slide" Target="slide16.xml"/><Relationship Id="rId4" Type="http://schemas.openxmlformats.org/officeDocument/2006/relationships/slide" Target="slide15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slide" Target="slide120.xml"/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3" Type="http://schemas.openxmlformats.org/officeDocument/2006/relationships/slide" Target="slide153.xml"/><Relationship Id="rId2" Type="http://schemas.openxmlformats.org/officeDocument/2006/relationships/slide" Target="slide112.xml"/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slide" Target="slide112.xml"/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Error.html" TargetMode="External"/><Relationship Id="rId7" Type="http://schemas.openxmlformats.org/officeDocument/2006/relationships/hyperlink" Target="http://download.oracle.com/javase/6/docs/api/java/lang/RuntimeException.html" TargetMode="External"/><Relationship Id="rId2" Type="http://schemas.openxmlformats.org/officeDocument/2006/relationships/hyperlink" Target="http://download.oracle.com/javase/6/docs/api/java/lang/Throwable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ownload.oracle.com/javase/6/docs/api/java/lang/Exception.html" TargetMode="External"/><Relationship Id="rId5" Type="http://schemas.openxmlformats.org/officeDocument/2006/relationships/hyperlink" Target="https://www.oracle.com/java/technologies/javase/bugreports.html" TargetMode="External"/><Relationship Id="rId4" Type="http://schemas.openxmlformats.org/officeDocument/2006/relationships/hyperlink" Target="http://download.oracle.com/javase/6/docs/technotes/guides/vm/error-handling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7/docs/technotes/guides/language/underscores-literals.html" TargetMode="External"/><Relationship Id="rId2" Type="http://schemas.openxmlformats.org/officeDocument/2006/relationships/hyperlink" Target="https://www.javatpoint.com/New-features-in-jav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indprod.com/jgloss/literal.html" TargetMode="Externa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util/InputMismatchException.html" TargetMode="External"/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oracle.com/javase/tutorial/essential/exceptions/tryResourceClose.html" TargetMode="External"/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io/File.html#isDirectory()" TargetMode="External"/><Relationship Id="rId2" Type="http://schemas.openxmlformats.org/officeDocument/2006/relationships/hyperlink" Target="http://download.oracle.com/javase/6/docs/api/java/io/Fil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wnload.oracle.com/javase/6/docs/api/java/io/File.html#isFile%28%29" TargetMode="External"/></Relationships>
</file>

<file path=ppt/slides/_rels/slide14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System.html#getProperties()" TargetMode="External"/><Relationship Id="rId2" Type="http://schemas.openxmlformats.org/officeDocument/2006/relationships/hyperlink" Target="http://download.oracle.com/javase/6/docs/api/java/lang/System.html#getProperty(java.lang.String)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docs.oracle.com/javase/specs/jls/se7/html/jls-3.html#jls-3.10.6" TargetMode="External"/><Relationship Id="rId3" Type="http://schemas.openxmlformats.org/officeDocument/2006/relationships/hyperlink" Target="http://en.wikipedia.org/wiki/Code_point" TargetMode="External"/><Relationship Id="rId7" Type="http://schemas.openxmlformats.org/officeDocument/2006/relationships/hyperlink" Target="http://www.unicodemap.org/range/3/Latin_Extended-A/" TargetMode="External"/><Relationship Id="rId2" Type="http://schemas.openxmlformats.org/officeDocument/2006/relationships/hyperlink" Target="http://download.oracle.com/javase/6/docs/api/java/lang/Charact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nicodemap.org/" TargetMode="External"/><Relationship Id="rId5" Type="http://schemas.openxmlformats.org/officeDocument/2006/relationships/hyperlink" Target="http://en.wikipedia.org/wiki/ASCII" TargetMode="External"/><Relationship Id="rId4" Type="http://schemas.openxmlformats.org/officeDocument/2006/relationships/slide" Target="slide24.xml"/><Relationship Id="rId9" Type="http://schemas.openxmlformats.org/officeDocument/2006/relationships/hyperlink" Target="http://www.unicodemap.org/details/0x0007/index.html" TargetMode="Externa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io/package-summary.html" TargetMode="External"/><Relationship Id="rId2" Type="http://schemas.openxmlformats.org/officeDocument/2006/relationships/hyperlink" Target="http://download.oracle.com/javase/6/docs/api/java/io/IOException.html" TargetMode="External"/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util/Date.html" TargetMode="External"/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gizol.com/2008/07/java-sorting-comparator-vs-comparable.html" TargetMode="External"/><Relationship Id="rId2" Type="http://schemas.openxmlformats.org/officeDocument/2006/relationships/hyperlink" Target="http://www.mkyong.com/java/java-object-sorting-example-comparable-and-comparator/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131.xml"/><Relationship Id="rId5" Type="http://schemas.openxmlformats.org/officeDocument/2006/relationships/hyperlink" Target="http://java67.blogspot.cz/2012/10/how-to-sort-object-in-java-comparator-comparable-example.html" TargetMode="External"/><Relationship Id="rId4" Type="http://schemas.openxmlformats.org/officeDocument/2006/relationships/hyperlink" Target="https://www.javaguides.net/2018/07/sorting-in-collections-with-examples.html" TargetMode="Externa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io/package-summary.html" TargetMode="External"/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hyperlink" Target="http://mindprod.com/jgloss/encoding.html" TargetMode="External"/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3" Type="http://schemas.openxmlformats.org/officeDocument/2006/relationships/slide" Target="slide159.xml"/><Relationship Id="rId2" Type="http://schemas.openxmlformats.org/officeDocument/2006/relationships/slide" Target="slide165.xml"/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3" Type="http://schemas.openxmlformats.org/officeDocument/2006/relationships/slide" Target="slide86.xml"/><Relationship Id="rId2" Type="http://schemas.openxmlformats.org/officeDocument/2006/relationships/slide" Target="slide30.xml"/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2" Type="http://schemas.openxmlformats.org/officeDocument/2006/relationships/slide" Target="slide165.xml"/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System.html" TargetMode="External"/><Relationship Id="rId2" Type="http://schemas.openxmlformats.org/officeDocument/2006/relationships/hyperlink" Target="http://download.oracle.com/javase/6/docs/api/java/lang/Runtim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slide" Target="slide108.xml"/><Relationship Id="rId4" Type="http://schemas.openxmlformats.org/officeDocument/2006/relationships/slide" Target="slide78.xml"/></Relationships>
</file>

<file path=ppt/slides/_rels/slide166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Runtime.html#availableProcessors()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Boolean.htm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Number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7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1.5.0/docs/guide/language/enums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ckoverflow.com/questions/2958863/interview-question-about-java-serialization-and-singletons" TargetMode="External"/><Relationship Id="rId5" Type="http://schemas.openxmlformats.org/officeDocument/2006/relationships/hyperlink" Target="http://mindprod.com/jgloss/enum.html" TargetMode="External"/><Relationship Id="rId4" Type="http://schemas.openxmlformats.org/officeDocument/2006/relationships/hyperlink" Target="http://www.devdaily.com/java/using-java-enum-examples-tutorial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slide" Target="slide37.xml"/><Relationship Id="rId2" Type="http://schemas.openxmlformats.org/officeDocument/2006/relationships/hyperlink" Target="http://mindprod.com/jgloss/gotchas.html#MODULUS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rithmetic_shift" TargetMode="External"/><Relationship Id="rId2" Type="http://schemas.openxmlformats.org/officeDocument/2006/relationships/slide" Target="slide2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en.wikipedia.org/wiki/Logical_shift" TargetMode="External"/><Relationship Id="rId4" Type="http://schemas.openxmlformats.org/officeDocument/2006/relationships/hyperlink" Target="http://en.wikipedia.org/wiki/Arithmetic_shift#cite_note-2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introcs.cs.princeton.edu/11precedenc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s://netbeans.apache.org/tutorial/main/kb/docs/java/gui-functionality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slide" Target="slide85.xml"/><Relationship Id="rId7" Type="http://schemas.openxmlformats.org/officeDocument/2006/relationships/slide" Target="slide162.xml"/><Relationship Id="rId2" Type="http://schemas.openxmlformats.org/officeDocument/2006/relationships/hyperlink" Target="http://download.oracle.com/javase/6/docs/api/java/util/Formatter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bugs.eclipse.org/bugs/show_bug.cgi?format=multiple&amp;id=52363" TargetMode="External"/><Relationship Id="rId5" Type="http://schemas.openxmlformats.org/officeDocument/2006/relationships/slide" Target="slide15.xml"/><Relationship Id="rId4" Type="http://schemas.openxmlformats.org/officeDocument/2006/relationships/hyperlink" Target="http://download.oracle.com/javase/tutorial/essential/io/formatting.html" TargetMode="Externa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slide" Target="slide35.xml"/><Relationship Id="rId2" Type="http://schemas.openxmlformats.org/officeDocument/2006/relationships/hyperlink" Target="http://download.oracle.com/javase/6/docs/api/java/util/Scann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wnload.oracle.com/javase/6/docs/api/java/lang/package-summary.html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mindprod.com/jgloss/gotchas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slide" Target="slide22.xml"/><Relationship Id="rId2" Type="http://schemas.openxmlformats.org/officeDocument/2006/relationships/slide" Target="slide6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i.muni.cz/~tomp/pb162/printable/09_containers.html" TargetMode="Externa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oracle.com/javase/tutorial/java/nutsandbolts/switch.html" TargetMode="External"/><Relationship Id="rId2" Type="http://schemas.openxmlformats.org/officeDocument/2006/relationships/slide" Target="slide22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api/java/lang/System.html#exit%28int%29" TargetMode="Externa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" Target="slide24.xml"/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4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slide" Target="slide153.xml"/><Relationship Id="rId2" Type="http://schemas.openxmlformats.org/officeDocument/2006/relationships/hyperlink" Target="http://download.oracle.com/javase/6/docs/api/java/util/Arrays.html" TargetMode="Externa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2349211/when-if-ever-is-loop-unrolling-still-useful" TargetMode="External"/><Relationship Id="rId2" Type="http://schemas.openxmlformats.org/officeDocument/2006/relationships/hyperlink" Target="http://stackoverflow.com/questions/2512082/java-multi-dimensional-array-vs-one-dimensional" TargetMode="Externa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slide" Target="slide6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racle.com/technetwork/java/api-141528.html" TargetMode="External"/><Relationship Id="rId2" Type="http://schemas.openxmlformats.org/officeDocument/2006/relationships/hyperlink" Target="http://www.oracl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tbeans.org/kb/docs/java/quickstart.html" TargetMode="Externa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slide" Target="slide68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slide" Target="slide100.xml"/><Relationship Id="rId2" Type="http://schemas.openxmlformats.org/officeDocument/2006/relationships/slide" Target="slide66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StringBuffer.html" TargetMode="External"/><Relationship Id="rId2" Type="http://schemas.openxmlformats.org/officeDocument/2006/relationships/hyperlink" Target="http://download.oracle.com/javase/6/docs/api/java/lang/String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59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://javapapers.com/core-java/javas-tolowercase-has-got-a-surprise-for-you/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slide" Target="slide3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String.html#split(java.lang.String)" TargetMode="External"/><Relationship Id="rId2" Type="http://schemas.openxmlformats.org/officeDocument/2006/relationships/hyperlink" Target="http://download.oracle.com/javase/6/docs/api/java/util/StringTokenizer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download.oracle.com/javase/6/docs/api/java/lang/String.html" TargetMode="External"/></Relationships>
</file>

<file path=ppt/slides/_rels/slide89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util/regex/Pattern.html" TargetMode="External"/><Relationship Id="rId2" Type="http://schemas.openxmlformats.org/officeDocument/2006/relationships/hyperlink" Target="http://download.oracle.com/javase/tutorial/essential/regex/index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ownload.oracle.com/javase/6/docs/api/java/util/regex/Pattern.html#posix" TargetMode="External"/><Relationship Id="rId4" Type="http://schemas.openxmlformats.org/officeDocument/2006/relationships/hyperlink" Target="http://download.oracle.com/javase/6/docs/api/java/lang/String.html#matches%28java.lang.String%2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download.oracle.com/javase/6/docs/technotes/tools/windows/javadoc.html#javadoctags" TargetMode="External"/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3" Type="http://schemas.openxmlformats.org/officeDocument/2006/relationships/hyperlink" Target="http://download.oracle.com/javase/6/docs/api/java/lang/Object.html" TargetMode="External"/><Relationship Id="rId2" Type="http://schemas.openxmlformats.org/officeDocument/2006/relationships/hyperlink" Target="http://download.oracle.com/javase/6/docs/api/java/lang/Object.html#toString()" TargetMode="External"/><Relationship Id="rId1" Type="http://schemas.openxmlformats.org/officeDocument/2006/relationships/slideLayout" Target="../slideLayouts/slideLayout2.xml"/><Relationship Id="rId4" Type="http://schemas.openxmlformats.org/officeDocument/2006/relationships/slide" Target="slide104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vapractices.com/topic/TopicAction.do?Id=80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community.oracle.com/tech/developers/discussion/2070603/string-vs-stringbuffer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hyperlink" Target="http://download.oracle.com/javase/6/docs/api/java/lang/Character.html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javacamp.org/javavscsharp/struct.html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3" Type="http://schemas.openxmlformats.org/officeDocument/2006/relationships/slide" Target="slide72.xml"/><Relationship Id="rId2" Type="http://schemas.openxmlformats.org/officeDocument/2006/relationships/slide" Target="slide6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8CA50E-0C6D-43A0-8366-F91C405C5E80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/>
              <a:t>Programovací jazyk Java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/>
              <a:t>Dana Nejedlová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53853-41CE-4592-AA2F-FDBA5BEDF036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Identifikátory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Java rozlišuje malá a velká písmena.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Identifikátory </a:t>
            </a:r>
            <a:r>
              <a:rPr lang="cs-CZ" altLang="cs-CZ" sz="2400">
                <a:hlinkClick r:id="rId2" action="ppaction://hlinksldjump"/>
              </a:rPr>
              <a:t>Java API</a:t>
            </a:r>
            <a:r>
              <a:rPr lang="cs-CZ" altLang="cs-CZ" sz="2400"/>
              <a:t> se často liší jen velikostí písmen.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Je nutno dodržovat konvence: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třídy a rozhraní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3"/>
              </a:rPr>
              <a:t>AccessibleContext</a:t>
            </a:r>
            <a:r>
              <a:rPr lang="cs-CZ" altLang="cs-CZ" sz="1800"/>
              <a:t>, </a:t>
            </a:r>
            <a:r>
              <a:rPr lang="cs-CZ" altLang="cs-CZ" sz="1800">
                <a:hlinkClick r:id="rId4"/>
              </a:rPr>
              <a:t>Double</a:t>
            </a:r>
            <a:endParaRPr lang="cs-CZ" altLang="cs-CZ" sz="1800"/>
          </a:p>
          <a:p>
            <a:pPr lvl="1">
              <a:lnSpc>
                <a:spcPct val="90000"/>
              </a:lnSpc>
            </a:pPr>
            <a:r>
              <a:rPr lang="cs-CZ" altLang="cs-CZ" sz="2000"/>
              <a:t>metody, proměnné, datové typy, klíčová slova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5"/>
              </a:rPr>
              <a:t>accessibleContext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V dokumentaci se proměnné od metod liší tím, že metody mají za jménem uvedeny prázdné kulaté závorky.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balíky (packages)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6" action="ppaction://hlinksldjump"/>
              </a:rPr>
              <a:t>helloworldapp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  <a:hlinkClick r:id="rId7"/>
              </a:rPr>
              <a:t>java.lang</a:t>
            </a:r>
            <a:endParaRPr lang="cs-CZ" altLang="cs-CZ" sz="180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/>
              <a:t>konstanty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MAX_VALUE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Délka identifikátorů není omezena.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Každý identifikátor musí začínat písmenem nebo podtržítkem.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1382-8609-4EB8-AA4C-C3A0E6DFC97F}" type="slidenum">
              <a:rPr lang="cs-CZ" altLang="cs-CZ"/>
              <a:pPr/>
              <a:t>100</a:t>
            </a:fld>
            <a:endParaRPr lang="cs-CZ" altLang="cs-CZ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Autorizovaný přístup k datům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Je důsledkem zapouzdření dat (data </a:t>
            </a:r>
            <a:r>
              <a:rPr lang="cs-CZ" altLang="cs-CZ" sz="2800" dirty="0" err="1"/>
              <a:t>encapsulation</a:t>
            </a:r>
            <a:r>
              <a:rPr lang="cs-CZ" altLang="cs-CZ" sz="2800" dirty="0"/>
              <a:t>).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 daty třídy nemá být možné manipulovat z vnějšku třídy jinak než pomocí metod této třídy.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Proměnné deklarujeme s přístupovým právem </a:t>
            </a:r>
            <a:r>
              <a:rPr lang="cs-CZ" altLang="cs-CZ" sz="2800" dirty="0" err="1">
                <a:solidFill>
                  <a:schemeClr val="accent2"/>
                </a:solidFill>
              </a:rPr>
              <a:t>private</a:t>
            </a:r>
            <a:r>
              <a:rPr lang="cs-CZ" altLang="cs-CZ" sz="2800" dirty="0"/>
              <a:t> místo </a:t>
            </a:r>
            <a:r>
              <a:rPr lang="cs-CZ" altLang="cs-CZ" sz="2800" dirty="0">
                <a:solidFill>
                  <a:schemeClr val="accent2"/>
                </a:solidFill>
              </a:rPr>
              <a:t>public</a:t>
            </a:r>
            <a:r>
              <a:rPr lang="cs-CZ" altLang="cs-CZ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Jejich hodnoty zpřístupňujeme zvenčí pomocí </a:t>
            </a:r>
            <a:r>
              <a:rPr lang="cs-CZ" altLang="cs-CZ" sz="2400" dirty="0">
                <a:solidFill>
                  <a:schemeClr val="accent2"/>
                </a:solidFill>
              </a:rPr>
              <a:t>public</a:t>
            </a:r>
            <a:r>
              <a:rPr lang="cs-CZ" altLang="cs-CZ" sz="2400" dirty="0"/>
              <a:t> metod.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Tyto metody typicky provádějí nastavení hodnoty (</a:t>
            </a:r>
            <a:r>
              <a:rPr lang="cs-CZ" altLang="cs-CZ" sz="2400" dirty="0" err="1">
                <a:solidFill>
                  <a:schemeClr val="accent2"/>
                </a:solidFill>
              </a:rPr>
              <a:t>set</a:t>
            </a:r>
            <a:r>
              <a:rPr lang="cs-CZ" altLang="cs-CZ" sz="2400" dirty="0" err="1"/>
              <a:t>Proměnná</a:t>
            </a:r>
            <a:r>
              <a:rPr lang="cs-CZ" altLang="cs-CZ" sz="2400" dirty="0"/>
              <a:t>) a zjištění hodnoty (</a:t>
            </a:r>
            <a:r>
              <a:rPr lang="cs-CZ" altLang="cs-CZ" sz="2400" dirty="0" err="1">
                <a:solidFill>
                  <a:schemeClr val="accent2"/>
                </a:solidFill>
              </a:rPr>
              <a:t>get</a:t>
            </a:r>
            <a:r>
              <a:rPr lang="cs-CZ" altLang="cs-CZ" sz="2400" dirty="0" err="1"/>
              <a:t>Proměnná</a:t>
            </a:r>
            <a:r>
              <a:rPr lang="cs-CZ" altLang="cs-CZ" sz="2400" dirty="0"/>
              <a:t>).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Vývojová prostředí vytvářejí tyto metody automaticky na základě deklarovaných proměnných a generují názvy začínající na </a:t>
            </a:r>
            <a:r>
              <a:rPr lang="cs-CZ" altLang="cs-CZ" sz="2000" dirty="0">
                <a:solidFill>
                  <a:schemeClr val="accent2"/>
                </a:solidFill>
              </a:rPr>
              <a:t>set</a:t>
            </a:r>
            <a:r>
              <a:rPr lang="cs-CZ" altLang="cs-CZ" sz="2000" dirty="0"/>
              <a:t> a </a:t>
            </a:r>
            <a:r>
              <a:rPr lang="cs-CZ" altLang="cs-CZ" sz="2000" dirty="0" err="1">
                <a:solidFill>
                  <a:schemeClr val="accent2"/>
                </a:solidFill>
              </a:rPr>
              <a:t>get</a:t>
            </a:r>
            <a:r>
              <a:rPr lang="cs-CZ" altLang="cs-CZ" sz="2000" dirty="0"/>
              <a:t>. I v ručně vytvářených metodách se doporučuje tyto předpony užívat.</a:t>
            </a:r>
          </a:p>
          <a:p>
            <a:pPr>
              <a:lnSpc>
                <a:spcPct val="80000"/>
              </a:lnSpc>
            </a:pPr>
            <a:r>
              <a:rPr lang="cs-CZ" altLang="cs-CZ" sz="2800" dirty="0">
                <a:solidFill>
                  <a:schemeClr val="accent2"/>
                </a:solidFill>
              </a:rPr>
              <a:t>public</a:t>
            </a:r>
            <a:r>
              <a:rPr lang="cs-CZ" altLang="cs-CZ" sz="2800" dirty="0"/>
              <a:t> metody mohou volat </a:t>
            </a:r>
            <a:r>
              <a:rPr lang="cs-CZ" altLang="cs-CZ" sz="2800" dirty="0" err="1">
                <a:solidFill>
                  <a:schemeClr val="accent2"/>
                </a:solidFill>
              </a:rPr>
              <a:t>private</a:t>
            </a:r>
            <a:r>
              <a:rPr lang="cs-CZ" altLang="cs-CZ" sz="2800" dirty="0"/>
              <a:t> metody.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Konstruktory musí být </a:t>
            </a:r>
            <a:r>
              <a:rPr lang="cs-CZ" altLang="cs-CZ" sz="2800" dirty="0">
                <a:solidFill>
                  <a:schemeClr val="accent2"/>
                </a:solidFill>
              </a:rPr>
              <a:t>public</a:t>
            </a:r>
            <a:r>
              <a:rPr lang="cs-CZ" altLang="cs-CZ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Výjimkou může být </a:t>
            </a:r>
            <a:r>
              <a:rPr lang="cs-CZ" altLang="cs-CZ" sz="2400" dirty="0" err="1">
                <a:hlinkClick r:id="rId2"/>
              </a:rPr>
              <a:t>singleton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A55814-8ABE-4E49-BE06-EC8FF2DF81C1}" type="slidenum">
              <a:rPr lang="cs-CZ" altLang="cs-CZ"/>
              <a:pPr/>
              <a:t>101</a:t>
            </a:fld>
            <a:endParaRPr lang="cs-CZ" altLang="cs-CZ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Pole objektů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Vytvoříme třídu pro prvek pole.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Ve třídě pro pole objektů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alokujeme pole referenčních proměnných,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  <a:hlinkClick r:id="rId2" action="ppaction://hlinksldjump"/>
              </a:rPr>
              <a:t>Obdelnik</a:t>
            </a:r>
            <a:r>
              <a:rPr lang="cs-CZ" altLang="cs-CZ" sz="2000" dirty="0">
                <a:solidFill>
                  <a:schemeClr val="accent2"/>
                </a:solidFill>
              </a:rPr>
              <a:t>[] </a:t>
            </a:r>
            <a:r>
              <a:rPr lang="cs-CZ" altLang="cs-CZ" sz="2000" dirty="0" err="1">
                <a:solidFill>
                  <a:schemeClr val="accent2"/>
                </a:solidFill>
              </a:rPr>
              <a:t>poleObdelniku</a:t>
            </a:r>
            <a:r>
              <a:rPr lang="cs-CZ" altLang="cs-CZ" sz="2000" dirty="0">
                <a:solidFill>
                  <a:schemeClr val="accent2"/>
                </a:solidFill>
              </a:rPr>
              <a:t>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2000" dirty="0">
                <a:solidFill>
                  <a:schemeClr val="accent2"/>
                </a:solidFill>
              </a:rPr>
              <a:t>[10];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v cyklu vytvoříme prvky pole podle jejich třídy.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for</a:t>
            </a:r>
            <a:r>
              <a:rPr lang="cs-CZ" altLang="cs-CZ" sz="2000" dirty="0">
                <a:solidFill>
                  <a:schemeClr val="accent2"/>
                </a:solidFill>
              </a:rPr>
              <a:t>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j = 0; j &lt; </a:t>
            </a:r>
            <a:r>
              <a:rPr lang="cs-CZ" altLang="cs-CZ" sz="2000" dirty="0" err="1">
                <a:solidFill>
                  <a:schemeClr val="accent2"/>
                </a:solidFill>
              </a:rPr>
              <a:t>poleObdelniku.length</a:t>
            </a:r>
            <a:r>
              <a:rPr lang="cs-CZ" altLang="cs-CZ" sz="2000" dirty="0">
                <a:solidFill>
                  <a:schemeClr val="accent2"/>
                </a:solidFill>
              </a:rPr>
              <a:t>; j++)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</a:t>
            </a:r>
            <a:r>
              <a:rPr lang="cs-CZ" altLang="cs-CZ" sz="2000" dirty="0" err="1">
                <a:solidFill>
                  <a:schemeClr val="accent2"/>
                </a:solidFill>
              </a:rPr>
              <a:t>poleObdelniku</a:t>
            </a:r>
            <a:r>
              <a:rPr lang="cs-CZ" altLang="cs-CZ" sz="2000" dirty="0">
                <a:solidFill>
                  <a:schemeClr val="accent2"/>
                </a:solidFill>
              </a:rPr>
              <a:t>[j]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2000" dirty="0">
                <a:solidFill>
                  <a:schemeClr val="accent2"/>
                </a:solidFill>
              </a:rPr>
              <a:t>(j, 2 * j);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Pole objektů </a:t>
            </a:r>
            <a:r>
              <a:rPr lang="cs-CZ" altLang="cs-CZ" sz="2800" dirty="0" err="1">
                <a:hlinkClick r:id="rId3"/>
              </a:rPr>
              <a:t>obalovacích</a:t>
            </a:r>
            <a:r>
              <a:rPr lang="cs-CZ" altLang="cs-CZ" sz="2800" dirty="0">
                <a:hlinkClick r:id="rId3"/>
              </a:rPr>
              <a:t> tříd</a:t>
            </a:r>
            <a:endParaRPr lang="cs-CZ" altLang="cs-CZ" sz="2800" dirty="0"/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Od JDK 1.5 můžeme používat automatické převody mezi primitivními a obalovými typy.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Integer</a:t>
            </a:r>
            <a:r>
              <a:rPr lang="cs-CZ" altLang="cs-CZ" sz="2400" dirty="0">
                <a:solidFill>
                  <a:schemeClr val="accent2"/>
                </a:solidFill>
              </a:rPr>
              <a:t>[] pole = </a:t>
            </a:r>
            <a:r>
              <a:rPr lang="cs-CZ" altLang="cs-CZ" sz="2400" dirty="0" err="1">
                <a:solidFill>
                  <a:schemeClr val="accent2"/>
                </a:solidFill>
              </a:rPr>
              <a:t>new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Integer</a:t>
            </a:r>
            <a:r>
              <a:rPr lang="cs-CZ" altLang="cs-CZ" sz="2400" dirty="0">
                <a:solidFill>
                  <a:schemeClr val="accent2"/>
                </a:solidFill>
              </a:rPr>
              <a:t>[10];</a:t>
            </a:r>
            <a:r>
              <a:rPr lang="cs-CZ" altLang="cs-CZ" sz="2400" dirty="0"/>
              <a:t> // pole objektů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pole[i] = </a:t>
            </a:r>
            <a:r>
              <a:rPr lang="cs-CZ" altLang="cs-CZ" sz="2400" dirty="0" err="1">
                <a:solidFill>
                  <a:schemeClr val="accent2"/>
                </a:solidFill>
              </a:rPr>
              <a:t>new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Integer</a:t>
            </a:r>
            <a:r>
              <a:rPr lang="cs-CZ" altLang="cs-CZ" sz="2400" dirty="0">
                <a:solidFill>
                  <a:schemeClr val="accent2"/>
                </a:solidFill>
              </a:rPr>
              <a:t>(i);</a:t>
            </a:r>
            <a:r>
              <a:rPr lang="cs-CZ" altLang="cs-CZ" sz="2400" dirty="0"/>
              <a:t> // objekt </a:t>
            </a:r>
            <a:r>
              <a:rPr lang="cs-CZ" altLang="cs-CZ" sz="2400" dirty="0" err="1">
                <a:solidFill>
                  <a:schemeClr val="accent2"/>
                </a:solidFill>
              </a:rPr>
              <a:t>Integer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i = pole[i].</a:t>
            </a:r>
            <a:r>
              <a:rPr lang="cs-CZ" altLang="cs-CZ" sz="2400" dirty="0" err="1">
                <a:solidFill>
                  <a:schemeClr val="accent2"/>
                </a:solidFill>
              </a:rPr>
              <a:t>intValue</a:t>
            </a:r>
            <a:r>
              <a:rPr lang="cs-CZ" altLang="cs-CZ" sz="2400" dirty="0">
                <a:solidFill>
                  <a:schemeClr val="accent2"/>
                </a:solidFill>
              </a:rPr>
              <a:t>();</a:t>
            </a:r>
            <a:r>
              <a:rPr lang="cs-CZ" altLang="cs-CZ" sz="2400" dirty="0"/>
              <a:t> // explicitní převod na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i = pole[i];</a:t>
            </a:r>
            <a:r>
              <a:rPr lang="cs-CZ" altLang="cs-CZ" sz="2400" dirty="0"/>
              <a:t> // automatický převod na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pole[i] = i;</a:t>
            </a:r>
            <a:r>
              <a:rPr lang="cs-CZ" altLang="cs-CZ" sz="2400" dirty="0"/>
              <a:t> // automatický převod na </a:t>
            </a:r>
            <a:r>
              <a:rPr lang="cs-CZ" altLang="cs-CZ" sz="2400" dirty="0" err="1">
                <a:solidFill>
                  <a:schemeClr val="accent2"/>
                </a:solidFill>
              </a:rPr>
              <a:t>Integer</a:t>
            </a:r>
            <a:endParaRPr lang="cs-CZ" altLang="cs-CZ" sz="24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219FB-4143-409B-BAE8-42EABF031F2B}" type="slidenum">
              <a:rPr lang="cs-CZ" altLang="cs-CZ"/>
              <a:pPr/>
              <a:t>102</a:t>
            </a:fld>
            <a:endParaRPr lang="cs-CZ" altLang="cs-CZ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Předávání skutečných parametrů metodám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Předávání primitivních datových typů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Pouze hodnotou (call by value)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Výhody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Skutečným parametrem může být i konstanta nebo výraz.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Skutečný parametr nelze omylem v metodě změnit, protože se pracuje s jeho kopií.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Nevýhody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Skutečný parametr nelze v metodě změnit, i když si to přejeme.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Metody třídy a instance mění parametry.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Předávání objektů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Objekty se metodám předávají přes kopii referenční proměnné, pomocí níž lze přistupovat k metodám a datovým prvkům daného objektu.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Předávání jednorozměrných polí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Pole se metodám předávají stejně jako objekty, takže se jejich prvky trvale mění.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Je-li pole složeno pouze z primitivních datových typů a předáváme-li jediný prvek, je předáván hodnotu – nezmění se.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Předávání vícerozměrných polí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Ve formálním parametru metody se musí pomocí prázdných hranatých závorek udat, kolikarozměrné pole bude.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Na rozdíl od jazyka C pole není nikdy statické ale vždy pole polí, takže se do metody nepředává počet sloupců.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5D47A-3F4E-45C8-93E3-575C244860B5}" type="slidenum">
              <a:rPr lang="cs-CZ" altLang="cs-CZ"/>
              <a:pPr/>
              <a:t>103</a:t>
            </a:fld>
            <a:endParaRPr lang="cs-CZ" altLang="cs-CZ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Dědičnost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Dědičnost představuje možnost přidat k </a:t>
            </a:r>
            <a:r>
              <a:rPr lang="cs-CZ" altLang="cs-CZ" sz="2800" u="sng"/>
              <a:t>základní třídě</a:t>
            </a:r>
            <a:r>
              <a:rPr lang="cs-CZ" altLang="cs-CZ" sz="2800"/>
              <a:t> (též </a:t>
            </a:r>
            <a:r>
              <a:rPr lang="cs-CZ" altLang="cs-CZ" sz="2800" u="sng"/>
              <a:t>bázové</a:t>
            </a:r>
            <a:r>
              <a:rPr lang="cs-CZ" altLang="cs-CZ" sz="2800"/>
              <a:t>, </a:t>
            </a:r>
            <a:r>
              <a:rPr lang="cs-CZ" altLang="cs-CZ" sz="2800" u="sng"/>
              <a:t>rodičovské</a:t>
            </a:r>
            <a:r>
              <a:rPr lang="cs-CZ" altLang="cs-CZ" sz="2800"/>
              <a:t>, </a:t>
            </a:r>
            <a:r>
              <a:rPr lang="cs-CZ" altLang="cs-CZ" sz="2800" u="sng"/>
              <a:t>supertřídě</a:t>
            </a:r>
            <a:r>
              <a:rPr lang="cs-CZ" altLang="cs-CZ" sz="2800"/>
              <a:t> nebo </a:t>
            </a:r>
            <a:r>
              <a:rPr lang="cs-CZ" altLang="cs-CZ" sz="2800" u="sng"/>
              <a:t>rodiči</a:t>
            </a:r>
            <a:r>
              <a:rPr lang="cs-CZ" altLang="cs-CZ" sz="2800"/>
              <a:t> případně </a:t>
            </a:r>
            <a:r>
              <a:rPr lang="cs-CZ" altLang="cs-CZ" sz="2800" u="sng"/>
              <a:t>předkovi</a:t>
            </a:r>
            <a:r>
              <a:rPr lang="cs-CZ" altLang="cs-CZ" sz="2800"/>
              <a:t>) další vlastnosti a vytvořit tak </a:t>
            </a:r>
            <a:r>
              <a:rPr lang="cs-CZ" altLang="cs-CZ" sz="2800" u="sng"/>
              <a:t>odvozenou třídu</a:t>
            </a:r>
            <a:r>
              <a:rPr lang="cs-CZ" altLang="cs-CZ" sz="2800"/>
              <a:t> (</a:t>
            </a:r>
            <a:r>
              <a:rPr lang="cs-CZ" altLang="cs-CZ" sz="2800" u="sng"/>
              <a:t>zděděnou třídu</a:t>
            </a:r>
            <a:r>
              <a:rPr lang="cs-CZ" altLang="cs-CZ" sz="2800"/>
              <a:t> nebo </a:t>
            </a:r>
            <a:r>
              <a:rPr lang="cs-CZ" altLang="cs-CZ" sz="2800" u="sng"/>
              <a:t>potomka</a:t>
            </a:r>
            <a:r>
              <a:rPr lang="cs-CZ" altLang="cs-CZ" sz="2800"/>
              <a:t> či </a:t>
            </a:r>
            <a:r>
              <a:rPr lang="cs-CZ" altLang="cs-CZ" sz="2800" u="sng"/>
              <a:t>dceřinou třídu</a:t>
            </a:r>
            <a:r>
              <a:rPr lang="cs-CZ" altLang="cs-CZ" sz="2800"/>
              <a:t>). Odvozená třída bývá specializovanější než třída základní.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Kromě ní lze využívat </a:t>
            </a:r>
            <a:r>
              <a:rPr lang="cs-CZ" altLang="cs-CZ" sz="2800">
                <a:hlinkClick r:id="rId2" action="ppaction://hlinksldjump"/>
              </a:rPr>
              <a:t>kompozici</a:t>
            </a:r>
            <a:r>
              <a:rPr lang="cs-CZ" altLang="cs-CZ" sz="28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Pro rozhodnutí, zda je vhodnější kompozice nebo dědění se používá „</a:t>
            </a:r>
            <a:r>
              <a:rPr lang="cs-CZ" altLang="cs-CZ" sz="2800">
                <a:solidFill>
                  <a:schemeClr val="accent2"/>
                </a:solidFill>
              </a:rPr>
              <a:t>Je</a:t>
            </a:r>
            <a:r>
              <a:rPr lang="cs-CZ" altLang="cs-CZ" sz="2800"/>
              <a:t> test“ nebo „</a:t>
            </a:r>
            <a:r>
              <a:rPr lang="cs-CZ" altLang="cs-CZ" sz="2800">
                <a:solidFill>
                  <a:schemeClr val="accent2"/>
                </a:solidFill>
              </a:rPr>
              <a:t>Má</a:t>
            </a:r>
            <a:r>
              <a:rPr lang="cs-CZ" altLang="cs-CZ" sz="2800"/>
              <a:t> test“.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Je</a:t>
            </a:r>
            <a:r>
              <a:rPr lang="cs-CZ" altLang="cs-CZ" sz="2400"/>
              <a:t> datum nástupu zaměstnancem?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Ne, a proto použijeme kompozici.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Má</a:t>
            </a:r>
            <a:r>
              <a:rPr lang="cs-CZ" altLang="cs-CZ" sz="2400"/>
              <a:t> zaměstnanec datum nástupu?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Ano, proto použijeme kompozici.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Je</a:t>
            </a:r>
            <a:r>
              <a:rPr lang="cs-CZ" altLang="cs-CZ" sz="2400"/>
              <a:t> vrátný zaměstnancem?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Ano, a proto použijeme dědičnost.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3392F-1D17-43E9-95AD-D78D263738B1}" type="slidenum">
              <a:rPr lang="cs-CZ" altLang="cs-CZ"/>
              <a:pPr/>
              <a:t>104</a:t>
            </a:fld>
            <a:endParaRPr lang="cs-CZ" altLang="cs-CZ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Realizace dědičnosti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Třída </a:t>
            </a:r>
            <a:r>
              <a:rPr lang="cs-CZ" altLang="cs-CZ" sz="1800">
                <a:solidFill>
                  <a:schemeClr val="accent2"/>
                </a:solidFill>
              </a:rPr>
              <a:t>Kvadr</a:t>
            </a:r>
            <a:r>
              <a:rPr lang="cs-CZ" altLang="cs-CZ" sz="1800"/>
              <a:t> dědí ze třídy </a:t>
            </a:r>
            <a:r>
              <a:rPr lang="cs-CZ" altLang="cs-CZ" sz="1800">
                <a:solidFill>
                  <a:schemeClr val="accent2"/>
                </a:solidFill>
              </a:rPr>
              <a:t>Obdelnik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public class Kvadr extends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int hloubka;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Kvadr(int sirka, int vyska, int hloubka)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super(sirka, vyska);</a:t>
            </a:r>
            <a:r>
              <a:rPr lang="cs-CZ" altLang="cs-CZ" sz="1600"/>
              <a:t> // volání konstruktoru třídy </a:t>
            </a:r>
            <a:r>
              <a:rPr lang="cs-CZ" altLang="cs-CZ" sz="1600">
                <a:solidFill>
                  <a:schemeClr val="accent2"/>
                </a:solidFill>
              </a:rPr>
              <a:t>Obdelnik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this.hloubka = hloubka;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double delkaUhlopricky()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double pom = super.delkaUhlopricky();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pom = (pom * pom) + (hloubka * hloubka);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return Math.sqrt(pom);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800"/>
              <a:t>Metoda </a:t>
            </a:r>
            <a:r>
              <a:rPr lang="cs-CZ" altLang="cs-CZ" sz="1800">
                <a:solidFill>
                  <a:schemeClr val="accent2"/>
                </a:solidFill>
              </a:rPr>
              <a:t>delkaUhlopricky()</a:t>
            </a:r>
            <a:r>
              <a:rPr lang="cs-CZ" altLang="cs-CZ" sz="1800"/>
              <a:t> ze třídy </a:t>
            </a:r>
            <a:r>
              <a:rPr lang="cs-CZ" altLang="cs-CZ" sz="1800">
                <a:solidFill>
                  <a:schemeClr val="accent2"/>
                </a:solidFill>
                <a:hlinkClick r:id="rId2" action="ppaction://hlinksldjump"/>
              </a:rPr>
              <a:t>Obdelnik</a:t>
            </a:r>
            <a:r>
              <a:rPr lang="cs-CZ" altLang="cs-CZ" sz="1800"/>
              <a:t> je </a:t>
            </a:r>
            <a:r>
              <a:rPr lang="cs-CZ" altLang="cs-CZ" sz="1800" u="sng"/>
              <a:t>překryta</a:t>
            </a:r>
            <a:r>
              <a:rPr lang="cs-CZ" altLang="cs-CZ" sz="1800"/>
              <a:t> (overriding).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Má stejný identifikátor i formální parametry (zde žádné).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3"/>
              </a:rPr>
              <a:t>Statické metody jsou tímto způsobem </a:t>
            </a:r>
            <a:r>
              <a:rPr lang="cs-CZ" altLang="cs-CZ" sz="1600" u="sng">
                <a:hlinkClick r:id="rId3"/>
              </a:rPr>
              <a:t>zastíněny</a:t>
            </a:r>
            <a:r>
              <a:rPr lang="cs-CZ" altLang="cs-CZ" sz="1600">
                <a:hlinkClick r:id="rId3"/>
              </a:rPr>
              <a:t> (hiding).</a:t>
            </a:r>
            <a:endParaRPr lang="cs-CZ" altLang="cs-CZ" sz="1600"/>
          </a:p>
          <a:p>
            <a:pPr>
              <a:lnSpc>
                <a:spcPct val="80000"/>
              </a:lnSpc>
            </a:pPr>
            <a:r>
              <a:rPr lang="cs-CZ" altLang="cs-CZ" sz="1800"/>
              <a:t>Překrytí proměnné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Chceme proměnnou stejného jména ale jiného typu.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Specializovaná referenční proměnná ve třídě potomka překrývá obecnější referenční proměnnou rodičovské třídy.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Přístup k překrytým a skrytým metodám a proměnným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 metodách instance se použije klíčové slovo </a:t>
            </a:r>
            <a:r>
              <a:rPr lang="cs-CZ" altLang="cs-CZ" sz="1600">
                <a:solidFill>
                  <a:schemeClr val="accent2"/>
                </a:solidFill>
              </a:rPr>
              <a:t>super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 metodách třídy (statických metodách) se využije </a:t>
            </a:r>
            <a:r>
              <a:rPr lang="cs-CZ" altLang="cs-CZ" sz="1600">
                <a:hlinkClick r:id="rId4" action="ppaction://hlinksldjump"/>
              </a:rPr>
              <a:t>plně kvalifikované jméno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6CC662-60B3-4F15-BC3D-CD8A423E2DF8}" type="slidenum">
              <a:rPr lang="cs-CZ" altLang="cs-CZ"/>
              <a:pPr/>
              <a:t>105</a:t>
            </a:fld>
            <a:endParaRPr lang="cs-CZ" altLang="cs-CZ"/>
          </a:p>
        </p:txBody>
      </p:sp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Konstruktory rodičovské třídy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Během konstrukce objektu typu potomka musí být vždy dána možnost, aby byl vyvolán konstruktor rodiče.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Mohou nastat dva případy: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 rodiči je konstruktor bez parametrů nebo implicitní.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Konstruktor v potomkovi může být implicitní.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 rodiči je konstruktor alespoň s jedním parametrem.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Konstruktor potomka musí existovat a jako svůj první příkaz musí volat pomocí </a:t>
            </a:r>
            <a:r>
              <a:rPr lang="cs-CZ" altLang="cs-CZ" sz="2000">
                <a:solidFill>
                  <a:schemeClr val="accent2"/>
                </a:solidFill>
              </a:rPr>
              <a:t>super()</a:t>
            </a:r>
            <a:r>
              <a:rPr lang="cs-CZ" altLang="cs-CZ" sz="2000"/>
              <a:t> konstruktor rodiče.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Pokud potomek zastiňuje metodu předka, často na začátku volá pomocí </a:t>
            </a:r>
            <a:r>
              <a:rPr lang="cs-CZ" altLang="cs-CZ" sz="1800">
                <a:solidFill>
                  <a:schemeClr val="accent2"/>
                </a:solidFill>
              </a:rPr>
              <a:t>super.</a:t>
            </a:r>
            <a:r>
              <a:rPr lang="cs-CZ" altLang="cs-CZ" sz="1800"/>
              <a:t> metodu předka, ke které pak přidá další funkcionalitu.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Pomocí </a:t>
            </a:r>
            <a:r>
              <a:rPr lang="cs-CZ" altLang="cs-CZ" sz="1800">
                <a:solidFill>
                  <a:schemeClr val="accent2"/>
                </a:solidFill>
              </a:rPr>
              <a:t>super.</a:t>
            </a:r>
            <a:r>
              <a:rPr lang="cs-CZ" altLang="cs-CZ" sz="1800"/>
              <a:t> se lze dostat jen o jednu úroveň výše. Nelze tedy volat metodu „dědečka“ pomocí </a:t>
            </a:r>
            <a:r>
              <a:rPr lang="cs-CZ" altLang="cs-CZ" sz="1800">
                <a:solidFill>
                  <a:schemeClr val="accent2"/>
                </a:solidFill>
              </a:rPr>
              <a:t>super.super.metodaDedecka()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Pokud neexistuje nebo nevolá konstruktor rodiče, je hlášena chyba: </a:t>
            </a:r>
            <a:r>
              <a:rPr lang="cs-CZ" altLang="cs-CZ" sz="2000">
                <a:solidFill>
                  <a:schemeClr val="accent2"/>
                </a:solidFill>
              </a:rPr>
              <a:t>constructor Rodic() not found in class Rodic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Je velmi vhodné připravit v rodičovské třídě i jeden konstruktor bez parametrů, aby se zjednodušili potomci.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F56686-0854-4072-90AB-7861BF1A3E47}" type="slidenum">
              <a:rPr lang="cs-CZ" altLang="cs-CZ"/>
              <a:pPr/>
              <a:t>106</a:t>
            </a:fld>
            <a:endParaRPr lang="cs-CZ" altLang="cs-CZ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Finální a abstraktní metody a třídy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finální metody – </a:t>
            </a:r>
            <a:r>
              <a:rPr lang="cs-CZ" altLang="cs-CZ" sz="2400">
                <a:solidFill>
                  <a:schemeClr val="accent2"/>
                </a:solidFill>
              </a:rPr>
              <a:t>final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metody, u kterých chceme zabránit jejich překrytí ve zděděných třídách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abstraktní metody a třídy – </a:t>
            </a:r>
            <a:r>
              <a:rPr lang="cs-CZ" altLang="cs-CZ" sz="2400">
                <a:solidFill>
                  <a:schemeClr val="accent2"/>
                </a:solidFill>
              </a:rPr>
              <a:t>abstract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Abstraktní metoda má uveden návratový typ, jméno a formální parametry, ale ne tělo.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abstract int getI();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Abstraktní metody mají vynucené naprogramování (překrytí) ve zděděné třídě.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Jakmile má třída jednu abstraktní metodu, nelze podle ní vytvořit instanci třídy a z toho důvodu musí být označena jako celá abstraktní.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Třída </a:t>
            </a:r>
            <a:r>
              <a:rPr lang="cs-CZ" altLang="cs-CZ" sz="2000">
                <a:solidFill>
                  <a:schemeClr val="accent2"/>
                </a:solidFill>
              </a:rPr>
              <a:t>java.lang.</a:t>
            </a:r>
            <a:r>
              <a:rPr lang="cs-CZ" altLang="cs-CZ" sz="2000">
                <a:solidFill>
                  <a:schemeClr val="accent2"/>
                </a:solidFill>
                <a:hlinkClick r:id="rId2"/>
              </a:rPr>
              <a:t>ClassLoader</a:t>
            </a:r>
            <a:r>
              <a:rPr lang="cs-CZ" altLang="cs-CZ" sz="2000"/>
              <a:t> je abstraktní třída bez abstraktních metod, která umožňuje dynamické sestavování programu. JVM má rozeznat, které třídy natáhl sám svojí zděděnou třídou a které natáhl pomocí zděděné třídy uživatele.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Finální třídy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třídy, které se nedají dědit, nemohou mít potomky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Jsou optimalizovány při překladu, proto je jich mnoho v Java Core API.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575F30-ECE4-4DFA-8890-BB9C42623DFC}" type="slidenum">
              <a:rPr lang="cs-CZ" altLang="cs-CZ"/>
              <a:pPr/>
              <a:t>107</a:t>
            </a:fld>
            <a:endParaRPr lang="cs-CZ" altLang="cs-CZ"/>
          </a:p>
        </p:txBody>
      </p:sp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Třída </a:t>
            </a:r>
            <a:r>
              <a:rPr lang="cs-CZ" altLang="cs-CZ">
                <a:solidFill>
                  <a:schemeClr val="accent2"/>
                </a:solidFill>
              </a:rPr>
              <a:t>Object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Každá třída v jazyce Java má jen jedinou rodičovskou třídu.</a:t>
            </a:r>
          </a:p>
          <a:p>
            <a:r>
              <a:rPr lang="cs-CZ" altLang="cs-CZ" sz="2800"/>
              <a:t>Vícenásobnou dědičnost z jazyka C++ nahrazuje mechanismus </a:t>
            </a:r>
            <a:r>
              <a:rPr lang="cs-CZ" altLang="cs-CZ" sz="2800">
                <a:hlinkClick r:id="rId2" action="ppaction://hlinksldjump"/>
              </a:rPr>
              <a:t>rozhraní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Nejvyšší v hierarchii je třída </a:t>
            </a:r>
            <a:r>
              <a:rPr lang="cs-CZ" altLang="cs-CZ" sz="2800">
                <a:solidFill>
                  <a:schemeClr val="accent2"/>
                </a:solidFill>
              </a:rPr>
              <a:t>java.lang.</a:t>
            </a:r>
            <a:r>
              <a:rPr lang="cs-CZ" altLang="cs-CZ" sz="2800">
                <a:solidFill>
                  <a:schemeClr val="accent2"/>
                </a:solidFill>
                <a:hlinkClick r:id="rId3"/>
              </a:rPr>
              <a:t>Object</a:t>
            </a:r>
            <a:r>
              <a:rPr lang="cs-CZ" altLang="cs-CZ" sz="2800"/>
              <a:t>.</a:t>
            </a:r>
          </a:p>
          <a:p>
            <a:pPr lvl="1"/>
            <a:r>
              <a:rPr lang="cs-CZ" altLang="cs-CZ" sz="2400"/>
              <a:t>Definuje základní stav a chování všech objektů.</a:t>
            </a:r>
          </a:p>
          <a:p>
            <a:pPr lvl="1"/>
            <a:r>
              <a:rPr lang="cs-CZ" altLang="cs-CZ" sz="2400"/>
              <a:t>Všechny třídy (kromě zděděných) by bylo možné napsat jako</a:t>
            </a:r>
          </a:p>
          <a:p>
            <a:pPr lvl="2"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class MojeTrida extends Object {</a:t>
            </a:r>
          </a:p>
          <a:p>
            <a:pPr lvl="2"/>
            <a:r>
              <a:rPr lang="cs-CZ" altLang="cs-CZ" sz="2000"/>
              <a:t>Dědění od objektu </a:t>
            </a:r>
            <a:r>
              <a:rPr lang="cs-CZ" altLang="cs-CZ" sz="2000">
                <a:solidFill>
                  <a:schemeClr val="accent2"/>
                </a:solidFill>
              </a:rPr>
              <a:t>Object</a:t>
            </a:r>
            <a:r>
              <a:rPr lang="cs-CZ" altLang="cs-CZ" sz="2000"/>
              <a:t> je však automatické.</a:t>
            </a:r>
          </a:p>
          <a:p>
            <a:r>
              <a:rPr lang="cs-CZ" altLang="cs-CZ" sz="2800"/>
              <a:t>Nemá žádné z vnějšku přístupné datové prvky.</a:t>
            </a:r>
          </a:p>
          <a:p>
            <a:r>
              <a:rPr lang="cs-CZ" altLang="cs-CZ" sz="2800"/>
              <a:t>Má 9 metod.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2D3BF-BA9D-477E-B9F0-AB013626E10F}" type="slidenum">
              <a:rPr lang="cs-CZ" altLang="cs-CZ"/>
              <a:pPr/>
              <a:t>108</a:t>
            </a:fld>
            <a:endParaRPr lang="cs-CZ" altLang="cs-CZ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Metody třídy </a:t>
            </a:r>
            <a:r>
              <a:rPr lang="cs-CZ" altLang="cs-CZ">
                <a:solidFill>
                  <a:schemeClr val="accent2"/>
                </a:solidFill>
              </a:rPr>
              <a:t>Object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Překrýt lze metody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clone()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klonování, vytváření zcela identických kopií jedné instance pro objekty vzniklé </a:t>
            </a:r>
            <a:r>
              <a:rPr lang="cs-CZ" altLang="cs-CZ" sz="1600">
                <a:hlinkClick r:id="rId2"/>
              </a:rPr>
              <a:t>kompozicí</a:t>
            </a:r>
            <a:r>
              <a:rPr lang="cs-CZ" altLang="cs-CZ" sz="1600"/>
              <a:t> a </a:t>
            </a:r>
            <a:r>
              <a:rPr lang="cs-CZ" altLang="cs-CZ" sz="1600">
                <a:hlinkClick r:id="rId3"/>
              </a:rPr>
              <a:t>děděním</a:t>
            </a:r>
            <a:r>
              <a:rPr lang="cs-CZ" altLang="cs-CZ" sz="1600"/>
              <a:t> je bezpečnější než pomocí </a:t>
            </a:r>
            <a:r>
              <a:rPr lang="cs-CZ" altLang="cs-CZ" sz="1600">
                <a:hlinkClick r:id="rId4" action="ppaction://hlinksldjump"/>
              </a:rPr>
              <a:t>konstruktoru s inicializací jiným objektem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equals()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Porovnává reference na objekty namísto obsahů objektů.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Ve třídě </a:t>
            </a:r>
            <a:r>
              <a:rPr lang="cs-CZ" altLang="cs-CZ" sz="1600">
                <a:solidFill>
                  <a:schemeClr val="accent2"/>
                </a:solidFill>
              </a:rPr>
              <a:t>String</a:t>
            </a:r>
            <a:r>
              <a:rPr lang="cs-CZ" altLang="cs-CZ" sz="1600"/>
              <a:t> je metoda </a:t>
            </a:r>
            <a:r>
              <a:rPr lang="cs-CZ" altLang="cs-CZ" sz="1600">
                <a:solidFill>
                  <a:schemeClr val="accent2"/>
                </a:solidFill>
                <a:hlinkClick r:id="rId5" action="ppaction://hlinksldjump"/>
              </a:rPr>
              <a:t>equals()</a:t>
            </a:r>
            <a:r>
              <a:rPr lang="cs-CZ" altLang="cs-CZ" sz="1600"/>
              <a:t>, která ji překrývá, porovnává obsah řetězců.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hashCode()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pro každý objekt číslo typu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, které se nemění při změně stavu objektu.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6" action="ppaction://hlinksldjump"/>
              </a:rPr>
              <a:t>finalize()</a:t>
            </a:r>
            <a:endParaRPr lang="cs-CZ" altLang="cs-CZ" sz="18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600"/>
              <a:t>Voláním </a:t>
            </a:r>
            <a:r>
              <a:rPr lang="cs-CZ" altLang="cs-CZ" sz="1600">
                <a:solidFill>
                  <a:schemeClr val="accent2"/>
                </a:solidFill>
              </a:rPr>
              <a:t>System.runFinalization()</a:t>
            </a:r>
            <a:r>
              <a:rPr lang="cs-CZ" altLang="cs-CZ" sz="1600"/>
              <a:t> je možné požádat o vyvolání metod </a:t>
            </a:r>
            <a:r>
              <a:rPr lang="cs-CZ" altLang="cs-CZ" sz="1600">
                <a:solidFill>
                  <a:schemeClr val="accent2"/>
                </a:solidFill>
              </a:rPr>
              <a:t>finalize()</a:t>
            </a:r>
            <a:r>
              <a:rPr lang="cs-CZ" altLang="cs-CZ" sz="1600"/>
              <a:t> všech instancí, které zanikly a dosud jejich metody </a:t>
            </a:r>
            <a:r>
              <a:rPr lang="cs-CZ" altLang="cs-CZ" sz="1600">
                <a:solidFill>
                  <a:schemeClr val="accent2"/>
                </a:solidFill>
              </a:rPr>
              <a:t>finalize()</a:t>
            </a:r>
            <a:r>
              <a:rPr lang="cs-CZ" altLang="cs-CZ" sz="1600"/>
              <a:t> neproběhly.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7" action="ppaction://hlinksldjump"/>
              </a:rPr>
              <a:t>toString()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000"/>
              <a:t>Finální (nepřekrytelné) jsou metody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8" action="ppaction://hlinksldjump"/>
              </a:rPr>
              <a:t>getClass()</a:t>
            </a:r>
            <a:endParaRPr lang="cs-CZ" altLang="cs-CZ" sz="18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600"/>
              <a:t>Vrací objekt třídy </a:t>
            </a:r>
            <a:r>
              <a:rPr lang="cs-CZ" altLang="cs-CZ" sz="1600">
                <a:solidFill>
                  <a:schemeClr val="accent2"/>
                </a:solidFill>
                <a:hlinkClick r:id="rId9"/>
              </a:rPr>
              <a:t>Class</a:t>
            </a:r>
            <a:r>
              <a:rPr lang="cs-CZ" altLang="cs-CZ" sz="1600"/>
              <a:t>, kdy třída </a:t>
            </a:r>
            <a:r>
              <a:rPr lang="cs-CZ" altLang="cs-CZ" sz="1600">
                <a:solidFill>
                  <a:schemeClr val="accent2"/>
                </a:solidFill>
              </a:rPr>
              <a:t>Class</a:t>
            </a:r>
            <a:r>
              <a:rPr lang="cs-CZ" altLang="cs-CZ" sz="1600"/>
              <a:t> je přímý potomek třídy </a:t>
            </a:r>
            <a:r>
              <a:rPr lang="cs-CZ" altLang="cs-CZ" sz="1600">
                <a:solidFill>
                  <a:schemeClr val="accent2"/>
                </a:solidFill>
              </a:rPr>
              <a:t>Object</a:t>
            </a:r>
            <a:r>
              <a:rPr lang="cs-CZ" altLang="cs-CZ" sz="1600"/>
              <a:t>. Instance </a:t>
            </a:r>
            <a:r>
              <a:rPr lang="cs-CZ" altLang="cs-CZ" sz="1600">
                <a:solidFill>
                  <a:schemeClr val="accent2"/>
                </a:solidFill>
              </a:rPr>
              <a:t>Class</a:t>
            </a:r>
            <a:r>
              <a:rPr lang="cs-CZ" altLang="cs-CZ" sz="1600"/>
              <a:t> zahrnují vše, co se v programu objeví, od primitivních datových typů až po pole.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notify()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notifyAll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wait()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vícevláknové aplikace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E07C29-D758-4634-BCFA-985104A017AF}" type="slidenum">
              <a:rPr lang="cs-CZ" altLang="cs-CZ"/>
              <a:pPr/>
              <a:t>109</a:t>
            </a:fld>
            <a:endParaRPr lang="cs-CZ" altLang="cs-CZ"/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Balíky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Jsou knihovnami tříd.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Tím, že jsou třídy uloženy v konkrétním balíku, máme možnost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lehce určit, které třídy a rozhraní k sobě patří,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zabránit konfliktům v pojmenování tříd,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omezit přístupová práva ke třídám, metodám a proměnným.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Každý balík je obvykle reprezentován adresářem, který obsahuje přeložené zdrojové soubory (.</a:t>
            </a:r>
            <a:r>
              <a:rPr lang="cs-CZ" altLang="cs-CZ" sz="2000" dirty="0" err="1"/>
              <a:t>class</a:t>
            </a:r>
            <a:r>
              <a:rPr lang="cs-CZ" altLang="cs-CZ" sz="2000" dirty="0"/>
              <a:t>). Vnořování adresářů vzniká hierarchie balíků. Jména adresářů odpovídají jménům balíků.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Cestu k balíkům udává systémová proměnná </a:t>
            </a:r>
            <a:r>
              <a:rPr lang="cs-CZ" altLang="cs-CZ" sz="2000" dirty="0">
                <a:solidFill>
                  <a:schemeClr val="accent2"/>
                </a:solidFill>
              </a:rPr>
              <a:t>CLASSPATH</a:t>
            </a:r>
            <a:r>
              <a:rPr lang="cs-CZ" altLang="cs-CZ" sz="2000" dirty="0"/>
              <a:t>, která standardně obsahuje cestu k balíkům Java </a:t>
            </a:r>
            <a:r>
              <a:rPr lang="cs-CZ" altLang="cs-CZ" sz="2000" dirty="0" err="1"/>
              <a:t>Core</a:t>
            </a:r>
            <a:r>
              <a:rPr lang="cs-CZ" altLang="cs-CZ" sz="2000" dirty="0"/>
              <a:t> API a do aktuálního adresáře.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Pro přístup do balíků se používá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tečková notace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 err="1">
                <a:solidFill>
                  <a:schemeClr val="accent2"/>
                </a:solidFill>
              </a:rPr>
              <a:t>java.lang.Math.PI</a:t>
            </a:r>
            <a:r>
              <a:rPr lang="cs-CZ" altLang="cs-CZ" sz="1600" dirty="0"/>
              <a:t> // přístup ke statické konstantě </a:t>
            </a:r>
            <a:r>
              <a:rPr lang="cs-CZ" altLang="cs-CZ" sz="1600" dirty="0">
                <a:solidFill>
                  <a:schemeClr val="accent2"/>
                </a:solidFill>
              </a:rPr>
              <a:t>PI</a:t>
            </a:r>
            <a:r>
              <a:rPr lang="cs-CZ" altLang="cs-CZ" sz="1600" dirty="0"/>
              <a:t> ve třídě </a:t>
            </a:r>
            <a:r>
              <a:rPr lang="cs-CZ" altLang="cs-CZ" sz="1600" dirty="0" err="1">
                <a:solidFill>
                  <a:schemeClr val="accent2"/>
                </a:solidFill>
              </a:rPr>
              <a:t>Math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import balíků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>
                <a:solidFill>
                  <a:schemeClr val="accent2"/>
                </a:solidFill>
              </a:rPr>
              <a:t>import </a:t>
            </a:r>
            <a:r>
              <a:rPr lang="cs-CZ" altLang="cs-CZ" sz="1600" dirty="0" err="1">
                <a:solidFill>
                  <a:schemeClr val="accent2"/>
                </a:solidFill>
              </a:rPr>
              <a:t>java.util.Scanner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  <a:endParaRPr lang="cs-CZ" altLang="cs-CZ" sz="1600" dirty="0"/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Příkaz musí končit celým jménem třídy nebo balíkem, za kterým je „</a:t>
            </a:r>
            <a:r>
              <a:rPr lang="cs-CZ" altLang="cs-CZ" sz="1400" dirty="0">
                <a:solidFill>
                  <a:schemeClr val="accent2"/>
                </a:solidFill>
              </a:rPr>
              <a:t>.*</a:t>
            </a:r>
            <a:r>
              <a:rPr lang="cs-CZ" altLang="cs-CZ" sz="1400" dirty="0"/>
              <a:t>“.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Celosvětově platná konvence pro pojmenování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doménové jméno na Internetu zapsané pozpátku následované jménem autora a balíku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package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cz.zcu.kiv.herout.editor</a:t>
            </a:r>
            <a:endParaRPr lang="cs-CZ" altLang="cs-CZ" sz="16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D55D9-1FC8-4542-AA31-69AF34EF5721}" type="slidenum">
              <a:rPr lang="cs-CZ" altLang="cs-CZ"/>
              <a:pPr/>
              <a:t>11</a:t>
            </a:fld>
            <a:endParaRPr lang="cs-CZ" altLang="cs-CZ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Anotace (annotation)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značky (metadata, tags) vkládané do zdrojového kódu a určené většinou pro různé nástroje, které s daným programem pracují.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Mohou být zpracovány ve třech různých etapách práce s programem: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při práci se zdrojovým kódem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Využívá </a:t>
            </a:r>
            <a:r>
              <a:rPr lang="cs-CZ" altLang="cs-CZ" sz="1800">
                <a:hlinkClick r:id="rId2" action="ppaction://hlinksldjump"/>
              </a:rPr>
              <a:t>javadoc</a:t>
            </a:r>
            <a:r>
              <a:rPr lang="cs-CZ" altLang="cs-CZ" sz="1800"/>
              <a:t> či překladač.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Mohou být začleněny do přeloženého .class souboru a určeny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pro nástroje pracující s těmito soubory před vlastním spuštěním programu, například nástroje připravující instalaci,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zpracování za běhu programu.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Začínají znakem „</a:t>
            </a:r>
            <a:r>
              <a:rPr lang="cs-CZ" altLang="cs-CZ" sz="2400">
                <a:solidFill>
                  <a:schemeClr val="accent2"/>
                </a:solidFill>
              </a:rPr>
              <a:t>@</a:t>
            </a:r>
            <a:r>
              <a:rPr lang="cs-CZ" altLang="cs-CZ" sz="2400"/>
              <a:t>“.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Vyskytují se za řádkem s deklarací (tříd, metod, atributů, …)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Podobnou práci konají typové modifikátory.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Jsou určeny pro pokročilejší uživatele.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Někdy je automaticky vygeneruje vývojové prostředí.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F51E0-5B79-4B20-A79A-0C6559615859}" type="slidenum">
              <a:rPr lang="cs-CZ" altLang="cs-CZ"/>
              <a:pPr/>
              <a:t>110</a:t>
            </a:fld>
            <a:endParaRPr lang="cs-CZ" altLang="cs-CZ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Import balíků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V každém zdrojovém textů programu je vždy implicitně proveden příkaz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import java.lang.*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Tím se importují tři balíky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java.lang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default </a:t>
            </a:r>
            <a:r>
              <a:rPr lang="cs-CZ" altLang="cs-CZ" sz="2000" dirty="0" err="1"/>
              <a:t>package</a:t>
            </a:r>
            <a:endParaRPr lang="cs-CZ" altLang="cs-CZ" sz="2000" dirty="0"/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balík, ve kterém jsou všechny třídy, které nepatří do žádného balíku (nemají na svém začátku uvedeno klíčové slovo </a:t>
            </a:r>
            <a:r>
              <a:rPr lang="cs-CZ" altLang="cs-CZ" sz="1800" dirty="0" err="1">
                <a:solidFill>
                  <a:schemeClr val="accent2"/>
                </a:solidFill>
              </a:rPr>
              <a:t>package</a:t>
            </a:r>
            <a:r>
              <a:rPr lang="cs-CZ" altLang="cs-CZ" sz="1800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aktuální balík</a:t>
            </a:r>
          </a:p>
          <a:p>
            <a:pPr lvl="2">
              <a:lnSpc>
                <a:spcPct val="90000"/>
              </a:lnSpc>
            </a:pPr>
            <a:r>
              <a:rPr lang="cs-CZ" altLang="cs-CZ" sz="1800" dirty="0"/>
              <a:t>ten, který má shodné jméno se jménem, které je uvedeno za klíčovým slovem </a:t>
            </a:r>
            <a:r>
              <a:rPr lang="cs-CZ" altLang="cs-CZ" sz="1800" dirty="0" err="1">
                <a:solidFill>
                  <a:schemeClr val="accent2"/>
                </a:solidFill>
              </a:rPr>
              <a:t>package</a:t>
            </a:r>
            <a:r>
              <a:rPr lang="cs-CZ" altLang="cs-CZ" sz="1800" dirty="0"/>
              <a:t> na začátku příslušné třídy.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Za účelem umožnění optimalizace při spouštění programu či vyhnutí se kolizím stejných jmen tříd v různých balících se často importují jen ty třídy, které ve svém programu skutečně použijeme.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Je to podporováno různými vývojovými prostředími například </a:t>
            </a:r>
            <a:r>
              <a:rPr lang="cs-CZ" altLang="cs-CZ" sz="2000" dirty="0" err="1"/>
              <a:t>Eclipse</a:t>
            </a:r>
            <a:r>
              <a:rPr lang="cs-CZ" altLang="cs-CZ" sz="2000" dirty="0"/>
              <a:t> a </a:t>
            </a:r>
            <a:r>
              <a:rPr lang="cs-CZ" altLang="cs-CZ" sz="2000" dirty="0" err="1">
                <a:hlinkClick r:id="rId2"/>
              </a:rPr>
              <a:t>NetBeans</a:t>
            </a:r>
            <a:r>
              <a:rPr lang="cs-CZ" altLang="cs-CZ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Místo jednoho řádků importu je potom řádek více.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C62480-F921-4C1A-B3C3-47A5072004A1}" type="slidenum">
              <a:rPr lang="cs-CZ" altLang="cs-CZ"/>
              <a:pPr/>
              <a:t>111</a:t>
            </a:fld>
            <a:endParaRPr lang="cs-CZ" altLang="cs-CZ"/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Statický import balíků</a:t>
            </a:r>
            <a:endParaRPr lang="cs-CZ" altLang="cs-CZ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Je k dispozici od JDK 1.5.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Bez statických importů musíme například metodu </a:t>
            </a:r>
            <a:r>
              <a:rPr lang="cs-CZ" altLang="cs-CZ" sz="2800" dirty="0">
                <a:solidFill>
                  <a:schemeClr val="accent2"/>
                </a:solidFill>
              </a:rPr>
              <a:t>sin()</a:t>
            </a:r>
            <a:r>
              <a:rPr lang="cs-CZ" altLang="cs-CZ" sz="2800" dirty="0"/>
              <a:t> a konstantu </a:t>
            </a:r>
            <a:r>
              <a:rPr lang="cs-CZ" altLang="cs-CZ" sz="2800" dirty="0">
                <a:solidFill>
                  <a:schemeClr val="accent2"/>
                </a:solidFill>
              </a:rPr>
              <a:t>PI</a:t>
            </a:r>
            <a:r>
              <a:rPr lang="cs-CZ" altLang="cs-CZ" sz="2800" dirty="0"/>
              <a:t> použít ve spojení se jménem třídy </a:t>
            </a:r>
            <a:r>
              <a:rPr lang="cs-CZ" altLang="cs-CZ" sz="2800" dirty="0" err="1">
                <a:solidFill>
                  <a:schemeClr val="accent2"/>
                </a:solidFill>
              </a:rPr>
              <a:t>Math</a:t>
            </a:r>
            <a:r>
              <a:rPr lang="cs-CZ" altLang="cs-CZ" sz="2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double d = </a:t>
            </a:r>
            <a:r>
              <a:rPr lang="cs-CZ" altLang="cs-CZ" sz="2400" dirty="0" err="1">
                <a:solidFill>
                  <a:schemeClr val="accent2"/>
                </a:solidFill>
              </a:rPr>
              <a:t>Math.sin</a:t>
            </a:r>
            <a:r>
              <a:rPr lang="cs-CZ" altLang="cs-CZ" sz="2400" dirty="0">
                <a:solidFill>
                  <a:schemeClr val="accent2"/>
                </a:solidFill>
              </a:rPr>
              <a:t>(</a:t>
            </a:r>
            <a:r>
              <a:rPr lang="cs-CZ" altLang="cs-CZ" sz="2400" dirty="0" err="1">
                <a:solidFill>
                  <a:schemeClr val="accent2"/>
                </a:solidFill>
              </a:rPr>
              <a:t>Math.PI</a:t>
            </a:r>
            <a:r>
              <a:rPr lang="cs-CZ" altLang="cs-CZ" sz="2400" dirty="0">
                <a:solidFill>
                  <a:schemeClr val="accent2"/>
                </a:solidFill>
              </a:rPr>
              <a:t> / 2);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S použitím statického importu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import static </a:t>
            </a:r>
            <a:r>
              <a:rPr lang="cs-CZ" altLang="cs-CZ" sz="2400" dirty="0" err="1">
                <a:solidFill>
                  <a:schemeClr val="accent2"/>
                </a:solidFill>
              </a:rPr>
              <a:t>java.lang.Math</a:t>
            </a:r>
            <a:r>
              <a:rPr lang="cs-CZ" altLang="cs-CZ" sz="2400" dirty="0">
                <a:solidFill>
                  <a:schemeClr val="accent2"/>
                </a:solidFill>
              </a:rPr>
              <a:t>.*;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double d </a:t>
            </a:r>
            <a:r>
              <a:rPr lang="cs-CZ" altLang="cs-CZ" sz="2400">
                <a:solidFill>
                  <a:schemeClr val="accent2"/>
                </a:solidFill>
              </a:rPr>
              <a:t>= sin(PI </a:t>
            </a:r>
            <a:r>
              <a:rPr lang="cs-CZ" altLang="cs-CZ" sz="2400" dirty="0">
                <a:solidFill>
                  <a:schemeClr val="accent2"/>
                </a:solidFill>
              </a:rPr>
              <a:t>/ 2);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Je možné staticky importovat jen jednotlivé metody či konstanty.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import static </a:t>
            </a:r>
            <a:r>
              <a:rPr lang="cs-CZ" altLang="cs-CZ" sz="2400" dirty="0" err="1">
                <a:solidFill>
                  <a:schemeClr val="accent2"/>
                </a:solidFill>
              </a:rPr>
              <a:t>java.lang.Math.sin</a:t>
            </a:r>
            <a:r>
              <a:rPr lang="cs-CZ" altLang="cs-CZ" sz="24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Může zpřehlednit program, ale nadužívání naopak způsobí kolize mezi vlastními a knihovními jmény a nebude jasné, odkud identifikátory pocházejí.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8378D7-635E-4232-9838-4369252E61AA}" type="slidenum">
              <a:rPr lang="cs-CZ" altLang="cs-CZ"/>
              <a:pPr/>
              <a:t>112</a:t>
            </a:fld>
            <a:endParaRPr lang="cs-CZ" altLang="cs-CZ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Přístupová práva</a:t>
            </a:r>
            <a:endParaRPr lang="cs-CZ" altLang="cs-CZ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Pomocí balíků lze kontrolovat přístupová práva.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Před každou třídou, proměnnou, konstantou a metodou lze uvést tři možná přístupová práva.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private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třída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Lze uvést pouze před </a:t>
            </a:r>
            <a:r>
              <a:rPr lang="cs-CZ" altLang="cs-CZ" sz="1200">
                <a:hlinkClick r:id="rId3"/>
              </a:rPr>
              <a:t>vnořenou třídou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proměnná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Pro zajištění </a:t>
            </a:r>
            <a:r>
              <a:rPr lang="cs-CZ" altLang="cs-CZ" sz="1200">
                <a:hlinkClick r:id="rId4" action="ppaction://hlinksldjump"/>
              </a:rPr>
              <a:t>autorizovaného přístupu k datům</a:t>
            </a:r>
            <a:r>
              <a:rPr lang="cs-CZ" altLang="cs-CZ" sz="1200"/>
              <a:t> by měly být takto označeny všechny proměnné.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metoda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Pouze pomocné metody volané veřejnými metodami.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protected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třída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Lze uvést pouze před vnořenou třídou.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Je méně restriktivní než </a:t>
            </a:r>
            <a:r>
              <a:rPr lang="cs-CZ" altLang="cs-CZ" sz="1200">
                <a:solidFill>
                  <a:schemeClr val="accent2"/>
                </a:solidFill>
              </a:rPr>
              <a:t>private</a:t>
            </a:r>
            <a:r>
              <a:rPr lang="cs-CZ" altLang="cs-CZ" sz="12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Je možný přístup z jakékoliv odvozené třídy a z libovolné třídy v tomtéž balíku.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Rozdíl oproti neuvedení žádného modifikátoru je, že </a:t>
            </a:r>
            <a:r>
              <a:rPr lang="cs-CZ" altLang="cs-CZ" sz="1200">
                <a:solidFill>
                  <a:schemeClr val="accent2"/>
                </a:solidFill>
              </a:rPr>
              <a:t>protected</a:t>
            </a:r>
            <a:r>
              <a:rPr lang="cs-CZ" altLang="cs-CZ" sz="1200"/>
              <a:t> dovoluje dědit atributy třídy i třídám z jiného balíku.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proměnná a metoda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když nemá být vidět z vnějšku, ale má být použitelná v odvozené třídě</a:t>
            </a:r>
          </a:p>
          <a:p>
            <a:pPr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public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třída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třída přístupná i mimo svůj balík, která musí být v samostatném souboru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proměnná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Z hlediska autorizovaného přístupu k datům je to nebezpečné.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metoda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metoda volně přístupná komukoliv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Specifikátor neuveden (je „přátelský“)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pro pomocné třídy proměnné a metody, které nebudou děděny v jiném balíku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0623E-D380-4A74-9626-FE89F77267EA}" type="slidenum">
              <a:rPr lang="cs-CZ" altLang="cs-CZ"/>
              <a:pPr/>
              <a:t>113</a:t>
            </a:fld>
            <a:endParaRPr lang="cs-CZ" altLang="cs-CZ"/>
          </a:p>
        </p:txBody>
      </p:sp>
      <p:sp>
        <p:nvSpPr>
          <p:cNvPr id="12390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Přístupová práva a dědění</a:t>
            </a:r>
          </a:p>
        </p:txBody>
      </p:sp>
      <p:sp>
        <p:nvSpPr>
          <p:cNvPr id="12390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914400"/>
            <a:ext cx="82296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Java nepovoluje zeslabit (tj. omezit) ve zděděné třídě přístupová práva.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Neplatí to na úrovni tříd.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Třída </a:t>
            </a:r>
            <a:r>
              <a:rPr lang="cs-CZ" altLang="cs-CZ" sz="2400">
                <a:solidFill>
                  <a:schemeClr val="accent2"/>
                </a:solidFill>
              </a:rPr>
              <a:t>public</a:t>
            </a:r>
            <a:r>
              <a:rPr lang="cs-CZ" altLang="cs-CZ" sz="2400"/>
              <a:t> může být zděděna třídou bez označení a naopak.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Pokud autor třídy dal něco k dispozici všem, nemůže jiný autor využitím pouhého dědění změnit rozhodnutí původního autora.</a:t>
            </a:r>
          </a:p>
        </p:txBody>
      </p:sp>
      <p:graphicFrame>
        <p:nvGraphicFramePr>
          <p:cNvPr id="123978" name="Group 74"/>
          <p:cNvGraphicFramePr>
            <a:graphicFrameLocks noGrp="1"/>
          </p:cNvGraphicFramePr>
          <p:nvPr>
            <p:ph sz="half" idx="2"/>
          </p:nvPr>
        </p:nvGraphicFramePr>
        <p:xfrm>
          <a:off x="457200" y="4343400"/>
          <a:ext cx="8229600" cy="2438400"/>
        </p:xfrm>
        <a:graphic>
          <a:graphicData uri="http://schemas.openxmlformats.org/drawingml/2006/table">
            <a:tbl>
              <a:tblPr/>
              <a:tblGrid>
                <a:gridCol w="164623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4465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4623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4623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174625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rodič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potomek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neuvedeno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public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25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neuvedeno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5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protected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809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</a:rPr>
                        <a:t>public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A72B2-EB52-462B-81FA-21B5B6F4EAAC}" type="slidenum">
              <a:rPr lang="cs-CZ" altLang="cs-CZ"/>
              <a:pPr/>
              <a:t>114</a:t>
            </a:fld>
            <a:endParaRPr lang="cs-CZ" altLang="cs-CZ"/>
          </a:p>
        </p:txBody>
      </p:sp>
      <p:sp>
        <p:nvSpPr>
          <p:cNvPr id="12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Rozhraní (</a:t>
            </a:r>
            <a:r>
              <a:rPr lang="cs-CZ" altLang="cs-CZ">
                <a:solidFill>
                  <a:schemeClr val="accent2"/>
                </a:solidFill>
              </a:rPr>
              <a:t>interface</a:t>
            </a:r>
            <a:r>
              <a:rPr lang="cs-CZ" altLang="cs-CZ"/>
              <a:t>)</a:t>
            </a:r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Původně bylo částečnou náhradou za </a:t>
            </a:r>
            <a:r>
              <a:rPr lang="cs-CZ" altLang="cs-CZ" sz="2000">
                <a:hlinkClick r:id="rId2"/>
              </a:rPr>
              <a:t>vícenásobnou dědičnost</a:t>
            </a:r>
            <a:r>
              <a:rPr lang="cs-CZ" altLang="cs-CZ" sz="2000"/>
              <a:t> z jazyka C++.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Dnes silná stránka Javy nahrazující například </a:t>
            </a:r>
            <a:r>
              <a:rPr lang="cs-CZ" altLang="cs-CZ" sz="2000">
                <a:hlinkClick r:id="rId3" action="ppaction://hlinksldjump"/>
              </a:rPr>
              <a:t>abstraktní třídy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Rozhraní definuje soubor metod, které ale v něm nejsou implementovány, tj. v deklaraci rozhraní je pouze hlavička metody, stejně jako je to u abstraktní metody.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Rozhraní se dá považovat za druh třídy, která má ve své hlavičce místo slova </a:t>
            </a:r>
            <a:r>
              <a:rPr lang="cs-CZ" altLang="cs-CZ" sz="2000">
                <a:solidFill>
                  <a:schemeClr val="accent2"/>
                </a:solidFill>
              </a:rPr>
              <a:t>class</a:t>
            </a:r>
            <a:r>
              <a:rPr lang="cs-CZ" altLang="cs-CZ" sz="2000"/>
              <a:t> slovo </a:t>
            </a:r>
            <a:r>
              <a:rPr lang="cs-CZ" altLang="cs-CZ" sz="2000">
                <a:solidFill>
                  <a:schemeClr val="accent2"/>
                </a:solidFill>
              </a:rPr>
              <a:t>interface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Třída, která toto rozhraní </a:t>
            </a:r>
            <a:r>
              <a:rPr lang="cs-CZ" altLang="cs-CZ" sz="2000" u="sng"/>
              <a:t>implementuje</a:t>
            </a:r>
            <a:r>
              <a:rPr lang="cs-CZ" altLang="cs-CZ" sz="2000"/>
              <a:t> (tj. jakoby zdědí), </a:t>
            </a:r>
            <a:r>
              <a:rPr lang="cs-CZ" altLang="cs-CZ" sz="2000" u="sng"/>
              <a:t>musí</a:t>
            </a:r>
            <a:r>
              <a:rPr lang="cs-CZ" altLang="cs-CZ" sz="2000"/>
              <a:t> překrýt (tedy </a:t>
            </a:r>
            <a:r>
              <a:rPr lang="cs-CZ" altLang="cs-CZ" sz="2000" u="sng"/>
              <a:t>implementovat</a:t>
            </a:r>
            <a:r>
              <a:rPr lang="cs-CZ" altLang="cs-CZ" sz="2000"/>
              <a:t>) </a:t>
            </a:r>
            <a:r>
              <a:rPr lang="cs-CZ" altLang="cs-CZ" sz="2000" u="sng"/>
              <a:t>všechny</a:t>
            </a:r>
            <a:r>
              <a:rPr lang="cs-CZ" altLang="cs-CZ" sz="2000"/>
              <a:t> jeho metody.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Rozhraní není totéž co abstraktní třída, protože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rozhraní nemůže deklarovat žádné proměnné, jen konstanty,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třída může implementovat více než jedno rozhraní,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rozhraní je nezávislé na dědičné hierarchii tříd, tj. naprosto odlišné třídy mohou implementovat stejné rozhraní.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Použití rozhraní je výhodné v případech, kdy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chceme třídě vnutit zcela konkrétní metody,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vidíme podobnosti v různých třídách, ale začlenit tyto podobnosti do vlastností tříd pomocí dědění by vyžadovalo zkonstruovat jejich předka.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Pokud třídy vznikly děděním knihovních tříd, tak to není možné.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Společný předek našich tříd by byl vykonstruovaný.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I velmi odlišné objekty mají spoustu vlastností stejnou (hmotnost, porovnatelnost).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6BB13-C74C-47D2-8236-2763EDF7F82C}" type="slidenum">
              <a:rPr lang="cs-CZ" altLang="cs-CZ"/>
              <a:pPr/>
              <a:t>115</a:t>
            </a:fld>
            <a:endParaRPr lang="cs-CZ" altLang="cs-CZ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Konstrukce a použití rozhraní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interface Info {</a:t>
            </a:r>
            <a:r>
              <a:rPr lang="cs-CZ" altLang="cs-CZ" sz="1400"/>
              <a:t> // rozhraní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kdoJsem();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public</a:t>
            </a:r>
            <a:r>
              <a:rPr lang="cs-CZ" altLang="cs-CZ" sz="1400"/>
              <a:t> není nutné, všechny metody rozhraní jsou implicitně </a:t>
            </a:r>
            <a:r>
              <a:rPr lang="cs-CZ" altLang="cs-CZ" sz="1400">
                <a:solidFill>
                  <a:schemeClr val="accent2"/>
                </a:solidFill>
              </a:rPr>
              <a:t>public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Usecka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System.out.println("Usecka");</a:t>
            </a:r>
            <a:r>
              <a:rPr lang="cs-CZ" altLang="cs-CZ" sz="14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Koule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polomer;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Koule(int polomer) { this.polomer = polomer;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System.out.println("Koule");</a:t>
            </a:r>
            <a:r>
              <a:rPr lang="cs-CZ" altLang="cs-CZ" sz="14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Koule k = new Koule(3);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u.kdoJsem();</a:t>
            </a:r>
            <a:r>
              <a:rPr lang="cs-CZ" altLang="cs-CZ" sz="1400"/>
              <a:t> // Vypíše </a:t>
            </a:r>
            <a:r>
              <a:rPr lang="cs-CZ" altLang="cs-CZ" sz="1400">
                <a:solidFill>
                  <a:schemeClr val="accent2"/>
                </a:solidFill>
              </a:rPr>
              <a:t>Usecka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k.kdoJsem();</a:t>
            </a:r>
            <a:r>
              <a:rPr lang="cs-CZ" altLang="cs-CZ" sz="1400"/>
              <a:t> // Vypíše </a:t>
            </a:r>
            <a:r>
              <a:rPr lang="cs-CZ" altLang="cs-CZ" sz="1400">
                <a:solidFill>
                  <a:schemeClr val="accent2"/>
                </a:solidFill>
              </a:rPr>
              <a:t>Koule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Pokud bychom zapomněli napsat implementaci, překladač by hlásil chybu: </a:t>
            </a:r>
            <a:r>
              <a:rPr lang="cs-CZ" altLang="cs-CZ" sz="1400">
                <a:solidFill>
                  <a:schemeClr val="accent2"/>
                </a:solidFill>
              </a:rPr>
              <a:t>class Koule should be declared abstract; it does not define method kdoJsem() in interface Info</a:t>
            </a:r>
            <a:r>
              <a:rPr lang="cs-CZ" altLang="cs-CZ" sz="1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05D93-E051-44D2-8A70-7B755B10CF76}" type="slidenum">
              <a:rPr lang="cs-CZ" altLang="cs-CZ"/>
              <a:pPr/>
              <a:t>116</a:t>
            </a:fld>
            <a:endParaRPr lang="cs-CZ" altLang="cs-CZ"/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Použití rozhraní jako typu referenční proměnné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Pokud je rozhraní nějakou třídou implementováno, lze deklarovat referenční proměnnou typu rozhraní, pomocí které lze pak přistupovat k instancím všech tříd, které toto rozhraní implementují. Případně lze </a:t>
            </a:r>
            <a:r>
              <a:rPr lang="cs-CZ" altLang="cs-CZ" sz="2400">
                <a:hlinkClick r:id="rId2" action="ppaction://hlinksldjump"/>
              </a:rPr>
              <a:t>vytvořit novou instanci třídy a přiřadit ji proměnné typu rozhraní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Info i = new Usecka(5);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Koule k = new Koule(3);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i.kdoJsem();</a:t>
            </a:r>
            <a:r>
              <a:rPr lang="cs-CZ" altLang="cs-CZ" sz="2400"/>
              <a:t> // Vypíše </a:t>
            </a:r>
            <a:r>
              <a:rPr lang="cs-CZ" altLang="cs-CZ" sz="2400">
                <a:solidFill>
                  <a:schemeClr val="accent2"/>
                </a:solidFill>
              </a:rPr>
              <a:t>Usecka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/>
              <a:t>    </a:t>
            </a:r>
            <a:r>
              <a:rPr lang="cs-CZ" altLang="cs-CZ" sz="2400">
                <a:solidFill>
                  <a:schemeClr val="accent2"/>
                </a:solidFill>
              </a:rPr>
              <a:t>i = k;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i.kdoJsem();</a:t>
            </a:r>
            <a:r>
              <a:rPr lang="cs-CZ" altLang="cs-CZ" sz="2400"/>
              <a:t> // Vypíše </a:t>
            </a:r>
            <a:r>
              <a:rPr lang="cs-CZ" altLang="cs-CZ" sz="2400">
                <a:solidFill>
                  <a:schemeClr val="accent2"/>
                </a:solidFill>
              </a:rPr>
              <a:t>Koule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BB8932-5C90-4BDE-9ED2-5BB7BAFDC899}" type="slidenum">
              <a:rPr lang="cs-CZ" altLang="cs-CZ"/>
              <a:pPr/>
              <a:t>117</a:t>
            </a:fld>
            <a:endParaRPr lang="cs-CZ" alt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Implementace více rozhraní jednou třídou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interface InfoDalsi {</a:t>
            </a:r>
            <a:r>
              <a:rPr lang="cs-CZ" altLang="cs-CZ" sz="1800"/>
              <a:t> // další rozhraní přidané k </a:t>
            </a:r>
            <a:r>
              <a:rPr lang="cs-CZ" altLang="cs-CZ" sz="1800">
                <a:hlinkClick r:id="rId2" action="ppaction://hlinksldjump"/>
              </a:rPr>
              <a:t>předchozímu příkladu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void vlastnosti();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Usecka implements Info, InfoDalsi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System.out.println("Usecka");</a:t>
            </a:r>
            <a:r>
              <a:rPr lang="cs-CZ" altLang="cs-CZ" sz="18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void vlastnosti()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System.out.println(" = " + delka);</a:t>
            </a:r>
            <a:r>
              <a:rPr lang="cs-CZ" altLang="cs-CZ" sz="18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int getDelka() { return delka;</a:t>
            </a:r>
            <a:r>
              <a:rPr lang="cs-CZ" altLang="cs-CZ" sz="1800"/>
              <a:t> </a:t>
            </a: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u.kdoJsem(); u.vlastnosti();</a:t>
            </a:r>
            <a:r>
              <a:rPr lang="cs-CZ" altLang="cs-CZ" sz="1800"/>
              <a:t> // Vypíše </a:t>
            </a:r>
            <a:r>
              <a:rPr lang="cs-CZ" altLang="cs-CZ" sz="1800">
                <a:solidFill>
                  <a:schemeClr val="accent2"/>
                </a:solidFill>
              </a:rPr>
              <a:t>Usecka = 5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8A08B-255E-4CE1-AD26-48038B2104E1}" type="slidenum">
              <a:rPr lang="cs-CZ" altLang="cs-CZ"/>
              <a:pPr/>
              <a:t>118</a:t>
            </a:fld>
            <a:endParaRPr lang="cs-CZ" altLang="cs-CZ"/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Instance rozhraní může využívat jen metody rozhraní.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public class Test {</a:t>
            </a:r>
            <a:r>
              <a:rPr lang="cs-CZ" altLang="cs-CZ" sz="2800"/>
              <a:t> // třída </a:t>
            </a:r>
            <a:r>
              <a:rPr lang="cs-CZ" altLang="cs-CZ" sz="2800">
                <a:solidFill>
                  <a:schemeClr val="accent2"/>
                </a:solidFill>
              </a:rPr>
              <a:t>Usecka</a:t>
            </a:r>
            <a:r>
              <a:rPr lang="cs-CZ" altLang="cs-CZ" sz="2800"/>
              <a:t> je </a:t>
            </a:r>
            <a:r>
              <a:rPr lang="cs-CZ" altLang="cs-CZ" sz="2800">
                <a:hlinkClick r:id="rId2" action="ppaction://hlinksldjump"/>
              </a:rPr>
              <a:t>stejná</a:t>
            </a:r>
            <a:r>
              <a:rPr lang="cs-CZ" altLang="cs-CZ" sz="2800"/>
              <a:t>.</a:t>
            </a: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Info info = new Usecka(5);</a:t>
            </a: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info.kdoJsem();</a:t>
            </a:r>
            <a:r>
              <a:rPr lang="cs-CZ" altLang="cs-CZ" sz="2800"/>
              <a:t> // Vypíše </a:t>
            </a:r>
            <a:r>
              <a:rPr lang="cs-CZ" altLang="cs-CZ" sz="2800">
                <a:solidFill>
                  <a:schemeClr val="accent2"/>
                </a:solidFill>
              </a:rPr>
              <a:t>Usecka</a:t>
            </a:r>
            <a:r>
              <a:rPr lang="cs-CZ" altLang="cs-CZ" sz="2800"/>
              <a:t>.</a:t>
            </a:r>
            <a:endParaRPr lang="cs-CZ" altLang="cs-CZ" sz="2800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</a:t>
            </a:r>
            <a:r>
              <a:rPr lang="cs-CZ" altLang="cs-CZ" sz="2800"/>
              <a:t>// </a:t>
            </a:r>
            <a:r>
              <a:rPr lang="cs-CZ" altLang="cs-CZ" sz="2800">
                <a:solidFill>
                  <a:schemeClr val="accent2"/>
                </a:solidFill>
              </a:rPr>
              <a:t>info.vlastnosti();</a:t>
            </a:r>
            <a:r>
              <a:rPr lang="cs-CZ" altLang="cs-CZ" sz="2800"/>
              <a:t> // chyba</a:t>
            </a:r>
          </a:p>
          <a:p>
            <a:pPr>
              <a:buFontTx/>
              <a:buNone/>
            </a:pPr>
            <a:r>
              <a:rPr lang="cs-CZ" altLang="cs-CZ" sz="2800"/>
              <a:t>    // </a:t>
            </a:r>
            <a:r>
              <a:rPr lang="cs-CZ" altLang="cs-CZ" sz="2800">
                <a:solidFill>
                  <a:schemeClr val="accent2"/>
                </a:solidFill>
              </a:rPr>
              <a:t>System.out.println(info.getDelka());</a:t>
            </a:r>
            <a:r>
              <a:rPr lang="cs-CZ" altLang="cs-CZ" sz="2800"/>
              <a:t> // chyba</a:t>
            </a: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}</a:t>
            </a:r>
          </a:p>
          <a:p>
            <a:pPr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  <a:endParaRPr lang="cs-CZ" altLang="cs-CZ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7A57-B697-429D-9762-C87F5E0EC8AA}" type="slidenum">
              <a:rPr lang="cs-CZ" altLang="cs-CZ"/>
              <a:pPr/>
              <a:t>119</a:t>
            </a:fld>
            <a:endParaRPr lang="cs-CZ" alt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Implementované rozhraní se dědí beze změny.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class Usecka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System.out.println("Usecka");</a:t>
            </a:r>
            <a:r>
              <a:rPr lang="cs-CZ" altLang="cs-CZ" sz="12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class Obdelnik extends Usecka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Obdelnik(int delka, int sirka)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super(delka);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this.sirka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System.out.println("Obdelnik");</a:t>
            </a:r>
            <a:r>
              <a:rPr lang="cs-CZ" altLang="cs-CZ" sz="1200"/>
              <a:t> // implementace v potomkovi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 = new Obdelnik(2, 4);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Info iu = new Usecka(6);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Info io = new Obdelnik(3, 6);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u.kdoJsem();</a:t>
            </a:r>
            <a:r>
              <a:rPr lang="cs-CZ" altLang="cs-CZ" sz="1200"/>
              <a:t> // Vypíše </a:t>
            </a:r>
            <a:r>
              <a:rPr lang="cs-CZ" altLang="cs-CZ" sz="1200">
                <a:solidFill>
                  <a:schemeClr val="accent2"/>
                </a:solidFill>
              </a:rPr>
              <a:t>Usecka</a:t>
            </a:r>
            <a:r>
              <a:rPr lang="cs-CZ" altLang="cs-CZ" sz="12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/>
              <a:t>    // Bez implementace v potomkovi to samé vypíše i </a:t>
            </a:r>
            <a:r>
              <a:rPr lang="cs-CZ" altLang="cs-CZ" sz="1200">
                <a:solidFill>
                  <a:schemeClr val="accent2"/>
                </a:solidFill>
              </a:rPr>
              <a:t>o.kdoJsem(); iu.kdoJsem(); io.kdoJsem();</a:t>
            </a:r>
            <a:endParaRPr lang="cs-CZ" altLang="cs-CZ" sz="12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  <a:endParaRPr lang="cs-CZ" altLang="cs-CZ" sz="1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72BB1A-1CA6-4484-AD00-AFD583B458ED}" type="slidenum">
              <a:rPr lang="cs-CZ" altLang="cs-CZ"/>
              <a:pPr/>
              <a:t>12</a:t>
            </a:fld>
            <a:endParaRPr lang="cs-CZ" altLang="cs-CZ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Anotace Java API</a:t>
            </a:r>
            <a:endParaRPr lang="cs-CZ" altLang="cs-CZ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3"/>
              </a:rPr>
              <a:t>@Deprecated</a:t>
            </a:r>
            <a:r>
              <a:rPr lang="cs-CZ" altLang="cs-CZ" sz="1800"/>
              <a:t> (odmítaný, zavrhovaný)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Označení zastaralých nebo nebezpečných konstrukcí, které například musí být zachovány v knihovně tříd kvůli zpětné kompatibilitě.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Použijeme-li ji, měli bychom v dokumentačním komentáři použít značku </a:t>
            </a:r>
            <a:r>
              <a:rPr lang="cs-CZ" altLang="cs-CZ" sz="1600">
                <a:solidFill>
                  <a:schemeClr val="accent2"/>
                </a:solidFill>
                <a:hlinkClick r:id="rId4"/>
              </a:rPr>
              <a:t>@deprecated</a:t>
            </a:r>
            <a:r>
              <a:rPr lang="cs-CZ" altLang="cs-CZ" sz="1600"/>
              <a:t> a za ní vysvětlit, proč je určitá konstrukce zavržena.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5"/>
              </a:rPr>
              <a:t>@Override</a:t>
            </a:r>
            <a:r>
              <a:rPr lang="cs-CZ" altLang="cs-CZ" sz="1800"/>
              <a:t> (překrytí)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Je-li uvedena před metodami, které při dědění překrývají metody mateřské třídy, překladač upozorní na chyby v jejich identifikátorech nebo parametrech, aby například místo překrytí nenastalo přetížení.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  <a:hlinkClick r:id="rId6"/>
              </a:rPr>
              <a:t>@SupressWarnings</a:t>
            </a:r>
            <a:r>
              <a:rPr lang="cs-CZ" altLang="cs-CZ" sz="1800"/>
              <a:t> (potlačení varování)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Při překladu by mělo být vždy zapnuté to, že překladač zobrazí všechna varovná hlášení.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přepínač </a:t>
            </a:r>
            <a:r>
              <a:rPr lang="cs-CZ" altLang="cs-CZ" sz="1400">
                <a:solidFill>
                  <a:schemeClr val="accent2"/>
                </a:solidFill>
              </a:rPr>
              <a:t>-Xlint:all</a:t>
            </a:r>
            <a:r>
              <a:rPr lang="cs-CZ" altLang="cs-CZ" sz="1400"/>
              <a:t> překladače javac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Vývojová prostředí umožňují vypnout určité druhy varování, ale lepší je možnost vypnout varování pro konkrétní úsek kódu, což je účel anotace </a:t>
            </a:r>
            <a:r>
              <a:rPr lang="cs-CZ" altLang="cs-CZ" sz="1600">
                <a:solidFill>
                  <a:schemeClr val="accent2"/>
                </a:solidFill>
              </a:rPr>
              <a:t>@SupressWarnings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Když například ve větvích konstrukce </a:t>
            </a:r>
            <a:r>
              <a:rPr lang="cs-CZ" altLang="cs-CZ" sz="1600">
                <a:solidFill>
                  <a:schemeClr val="accent2"/>
                </a:solidFill>
              </a:rPr>
              <a:t>switch</a:t>
            </a:r>
            <a:r>
              <a:rPr lang="cs-CZ" altLang="cs-CZ" sz="1600"/>
              <a:t> máme důvod nepoužívat příkaz </a:t>
            </a:r>
            <a:r>
              <a:rPr lang="cs-CZ" altLang="cs-CZ" sz="1600">
                <a:solidFill>
                  <a:schemeClr val="accent2"/>
                </a:solidFill>
              </a:rPr>
              <a:t>break</a:t>
            </a:r>
            <a:r>
              <a:rPr lang="cs-CZ" altLang="cs-CZ" sz="1600"/>
              <a:t>, použijeme anotaci </a:t>
            </a:r>
            <a:r>
              <a:rPr lang="cs-CZ" altLang="cs-CZ" sz="1600">
                <a:solidFill>
                  <a:schemeClr val="accent2"/>
                </a:solidFill>
              </a:rPr>
              <a:t>@SupressWarnings("fallthrough")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Názvy jednotlivých varování závisí na překladači, takže nejdříve si přečteme varování vypsané překladačem a potom jej použijeme jako argument anotace.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Pokud chceme potlačit výpis více varovných hlášení najednou, zadávají se jejich názvy oddělené mezerami do jednoho textového řetězce, například </a:t>
            </a:r>
            <a:r>
              <a:rPr lang="cs-CZ" altLang="cs-CZ" sz="1600">
                <a:solidFill>
                  <a:schemeClr val="accent2"/>
                </a:solidFill>
              </a:rPr>
              <a:t>@SupressWarnings("fallthrough serial")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56D13-7942-4BD8-A40C-EB2827BCBE51}" type="slidenum">
              <a:rPr lang="cs-CZ" altLang="cs-CZ"/>
              <a:pPr/>
              <a:t>120</a:t>
            </a:fld>
            <a:endParaRPr lang="cs-CZ" altLang="cs-CZ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Dědění třídy a současná implementace rozhraní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class Usecka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System.out.println("Usecka");</a:t>
            </a:r>
            <a:r>
              <a:rPr lang="cs-CZ" altLang="cs-CZ" sz="100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class Obdelnik extends Usecka implements InfoDalsi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int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Obdelnik(int delka, int sirka)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super(delka);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this.sirka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System.out.println("Obdelnik");</a:t>
            </a:r>
            <a:r>
              <a:rPr lang="cs-CZ" altLang="cs-CZ" sz="1000"/>
              <a:t> // implementace rozhraní </a:t>
            </a:r>
            <a:r>
              <a:rPr lang="cs-CZ" altLang="cs-CZ" sz="1000">
                <a:solidFill>
                  <a:schemeClr val="accent2"/>
                </a:solidFill>
              </a:rPr>
              <a:t>Info</a:t>
            </a:r>
            <a:r>
              <a:rPr lang="cs-CZ" altLang="cs-CZ" sz="1000"/>
              <a:t> v potomkovi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vlastnosti()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System.out.println(" = " + delka + ", " + sirka);</a:t>
            </a:r>
            <a:r>
              <a:rPr lang="cs-CZ" altLang="cs-CZ" sz="1000"/>
              <a:t> // implementace rozhraní </a:t>
            </a:r>
            <a:r>
              <a:rPr lang="cs-CZ" altLang="cs-CZ" sz="1000">
                <a:solidFill>
                  <a:schemeClr val="accent2"/>
                </a:solidFill>
              </a:rPr>
              <a:t>InfoDalsi</a:t>
            </a:r>
            <a:r>
              <a:rPr lang="cs-CZ" altLang="cs-CZ" sz="1000"/>
              <a:t> v potomkovi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vypisSirka()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System.out.println(sirka);</a:t>
            </a:r>
            <a:r>
              <a:rPr lang="cs-CZ" altLang="cs-CZ" sz="1000"/>
              <a:t> // není z žádného rozhraní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Obdelnik o = new Obdelnik(2, 4);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Info io = new Obdelnik(3, 6);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InfoDalsi iod = new Obdelnik(5, 7);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</a:t>
            </a:r>
            <a:r>
              <a:rPr lang="cs-CZ" altLang="cs-CZ" sz="1000"/>
              <a:t>// </a:t>
            </a:r>
            <a:r>
              <a:rPr lang="cs-CZ" altLang="cs-CZ" sz="1000">
                <a:solidFill>
                  <a:schemeClr val="accent2"/>
                </a:solidFill>
              </a:rPr>
              <a:t>InfoDalsi iud = new Usecka(6);</a:t>
            </a:r>
            <a:r>
              <a:rPr lang="cs-CZ" altLang="cs-CZ" sz="1000"/>
              <a:t> // Chyba: Třída </a:t>
            </a:r>
            <a:r>
              <a:rPr lang="cs-CZ" altLang="cs-CZ" sz="1000">
                <a:solidFill>
                  <a:schemeClr val="accent2"/>
                </a:solidFill>
              </a:rPr>
              <a:t>Usecka</a:t>
            </a:r>
            <a:r>
              <a:rPr lang="cs-CZ" altLang="cs-CZ" sz="1000"/>
              <a:t> neimplementuje rozhraní </a:t>
            </a:r>
            <a:r>
              <a:rPr lang="cs-CZ" altLang="cs-CZ" sz="1000">
                <a:solidFill>
                  <a:schemeClr val="accent2"/>
                </a:solidFill>
              </a:rPr>
              <a:t>InfoDalsi</a:t>
            </a:r>
            <a:r>
              <a:rPr lang="cs-CZ" altLang="cs-CZ" sz="1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o.kdoJsem();</a:t>
            </a:r>
            <a:r>
              <a:rPr lang="cs-CZ" altLang="cs-CZ" sz="1000"/>
              <a:t> o</a:t>
            </a:r>
            <a:r>
              <a:rPr lang="cs-CZ" altLang="cs-CZ" sz="1000">
                <a:solidFill>
                  <a:schemeClr val="accent2"/>
                </a:solidFill>
              </a:rPr>
              <a:t>.vlastnosti();</a:t>
            </a:r>
            <a:r>
              <a:rPr lang="cs-CZ" altLang="cs-CZ" sz="1000"/>
              <a:t> // Vypíše </a:t>
            </a:r>
            <a:r>
              <a:rPr lang="cs-CZ" altLang="cs-CZ" sz="1000">
                <a:solidFill>
                  <a:schemeClr val="accent2"/>
                </a:solidFill>
              </a:rPr>
              <a:t>Obdelnik = 2, 4</a:t>
            </a:r>
            <a:r>
              <a:rPr lang="cs-CZ" altLang="cs-CZ" sz="1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io.kdoJsem(); ((Obdelnik)io).vlastnosti();</a:t>
            </a:r>
            <a:r>
              <a:rPr lang="cs-CZ" altLang="cs-CZ" sz="1000"/>
              <a:t> // Vypíše </a:t>
            </a:r>
            <a:r>
              <a:rPr lang="cs-CZ" altLang="cs-CZ" sz="1000">
                <a:solidFill>
                  <a:schemeClr val="accent2"/>
                </a:solidFill>
              </a:rPr>
              <a:t>Obdelnik = 3, 6</a:t>
            </a:r>
            <a:r>
              <a:rPr lang="cs-CZ" altLang="cs-CZ" sz="1000"/>
              <a:t>.     // Pomocí přetypování lze získat z referenční proměnné typu rozhraní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((Obdelnik)iod).kdoJsem(); iod.vlastnosti();</a:t>
            </a:r>
            <a:r>
              <a:rPr lang="cs-CZ" altLang="cs-CZ" sz="1000"/>
              <a:t> // Vypíše </a:t>
            </a:r>
            <a:r>
              <a:rPr lang="cs-CZ" altLang="cs-CZ" sz="1000">
                <a:solidFill>
                  <a:schemeClr val="accent2"/>
                </a:solidFill>
              </a:rPr>
              <a:t>Obdelnik = 5, 7</a:t>
            </a:r>
            <a:r>
              <a:rPr lang="cs-CZ" altLang="cs-CZ" sz="1000"/>
              <a:t>. // přístup k metodám třídy, které by jinak přístupné nebyly.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((Obdelnik)io).vypisSirka();</a:t>
            </a:r>
            <a:r>
              <a:rPr lang="cs-CZ" altLang="cs-CZ" sz="1000"/>
              <a:t> // Vypíše </a:t>
            </a:r>
            <a:r>
              <a:rPr lang="cs-CZ" altLang="cs-CZ" sz="1000">
                <a:solidFill>
                  <a:schemeClr val="accent2"/>
                </a:solidFill>
              </a:rPr>
              <a:t>6</a:t>
            </a:r>
            <a:r>
              <a:rPr lang="cs-CZ" altLang="cs-CZ" sz="1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  <a:endParaRPr lang="cs-CZ" altLang="cs-CZ" sz="1000"/>
          </a:p>
          <a:p>
            <a:pPr>
              <a:lnSpc>
                <a:spcPct val="80000"/>
              </a:lnSpc>
            </a:pPr>
            <a:endParaRPr lang="cs-CZ" altLang="cs-CZ"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D414-5F7F-4D1E-9F7D-4B45E3F91273}" type="slidenum">
              <a:rPr lang="cs-CZ" altLang="cs-CZ"/>
              <a:pPr/>
              <a:t>121</a:t>
            </a:fld>
            <a:endParaRPr lang="cs-CZ" altLang="cs-CZ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Dědění rozhraní a konstanty rozhraní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public interface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extends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Info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InfoDalsi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smtClean="0">
                <a:solidFill>
                  <a:schemeClr val="accent2"/>
                </a:solidFill>
              </a:rPr>
              <a:t>{</a:t>
            </a:r>
            <a:r>
              <a:rPr lang="cs-CZ" altLang="cs-CZ" sz="1000" dirty="0" smtClean="0"/>
              <a:t> // Rozhraní na rozdíl od třídy může mít více než </a:t>
            </a:r>
            <a:r>
              <a:rPr lang="cs-CZ" altLang="cs-CZ" sz="1000" smtClean="0"/>
              <a:t>jednoho rodiče </a:t>
            </a:r>
            <a:r>
              <a:rPr lang="cs-CZ" altLang="cs-CZ" sz="1000" dirty="0" smtClean="0"/>
              <a:t>a má vše od všech rodičů.</a:t>
            </a:r>
            <a:endParaRPr lang="cs-CZ" altLang="cs-CZ" sz="1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public static </a:t>
            </a:r>
            <a:r>
              <a:rPr lang="cs-CZ" altLang="cs-CZ" sz="1000" dirty="0" err="1">
                <a:solidFill>
                  <a:schemeClr val="accent2"/>
                </a:solidFill>
              </a:rPr>
              <a:t>final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POCET = 3;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class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Usecka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implements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Info</a:t>
            </a:r>
            <a:r>
              <a:rPr lang="cs-CZ" altLang="cs-CZ" sz="1000" dirty="0">
                <a:solidFill>
                  <a:schemeClr val="accent2"/>
                </a:solidFill>
              </a:rPr>
              <a:t>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Usecka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) { </a:t>
            </a:r>
            <a:r>
              <a:rPr lang="cs-CZ" altLang="cs-CZ" sz="1000" dirty="0" err="1">
                <a:solidFill>
                  <a:schemeClr val="accent2"/>
                </a:solidFill>
              </a:rPr>
              <a:t>this.delka</a:t>
            </a:r>
            <a:r>
              <a:rPr lang="cs-CZ" altLang="cs-CZ" sz="1000" dirty="0">
                <a:solidFill>
                  <a:schemeClr val="accent2"/>
                </a:solidFill>
              </a:rPr>
              <a:t> = 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public 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kdoJsem</a:t>
            </a:r>
            <a:r>
              <a:rPr lang="cs-CZ" altLang="cs-CZ" sz="1000" dirty="0">
                <a:solidFill>
                  <a:schemeClr val="accent2"/>
                </a:solidFill>
              </a:rPr>
              <a:t>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000" dirty="0">
                <a:solidFill>
                  <a:schemeClr val="accent2"/>
                </a:solidFill>
              </a:rPr>
              <a:t>("</a:t>
            </a:r>
            <a:r>
              <a:rPr lang="cs-CZ" altLang="cs-CZ" sz="1000" dirty="0" err="1">
                <a:solidFill>
                  <a:schemeClr val="accent2"/>
                </a:solidFill>
              </a:rPr>
              <a:t>Usecka</a:t>
            </a:r>
            <a:r>
              <a:rPr lang="cs-CZ" altLang="cs-CZ" sz="1000" dirty="0">
                <a:solidFill>
                  <a:schemeClr val="accent2"/>
                </a:solidFill>
              </a:rPr>
              <a:t>");</a:t>
            </a:r>
            <a:r>
              <a:rPr lang="cs-CZ" altLang="cs-CZ" sz="1000" dirty="0"/>
              <a:t> // implementace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 err="1">
                <a:solidFill>
                  <a:schemeClr val="accent2"/>
                </a:solidFill>
              </a:rPr>
              <a:t>class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extends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Usecka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implements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</a:t>
            </a:r>
            <a:r>
              <a:rPr lang="cs-CZ" altLang="cs-CZ" sz="1000" dirty="0">
                <a:solidFill>
                  <a:schemeClr val="accent2"/>
                </a:solidFill>
              </a:rPr>
              <a:t>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, </a:t>
            </a:r>
            <a:r>
              <a:rPr lang="cs-CZ" altLang="cs-CZ" sz="1000" dirty="0" err="1">
                <a:solidFill>
                  <a:schemeClr val="accent2"/>
                </a:solidFill>
              </a:rPr>
              <a:t>int</a:t>
            </a:r>
            <a:r>
              <a:rPr lang="cs-CZ" altLang="cs-CZ" sz="1000" dirty="0">
                <a:solidFill>
                  <a:schemeClr val="accent2"/>
                </a:solidFill>
              </a:rPr>
              <a:t> sirka)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super(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this.sirka</a:t>
            </a:r>
            <a:r>
              <a:rPr lang="cs-CZ" altLang="cs-CZ" sz="1000" dirty="0">
                <a:solidFill>
                  <a:schemeClr val="accent2"/>
                </a:solidFill>
              </a:rPr>
              <a:t>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public 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kdoJsem</a:t>
            </a:r>
            <a:r>
              <a:rPr lang="cs-CZ" altLang="cs-CZ" sz="1000" dirty="0">
                <a:solidFill>
                  <a:schemeClr val="accent2"/>
                </a:solidFill>
              </a:rPr>
              <a:t>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000" dirty="0">
                <a:solidFill>
                  <a:schemeClr val="accent2"/>
                </a:solidFill>
              </a:rPr>
              <a:t>(POCET + "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");</a:t>
            </a:r>
            <a:r>
              <a:rPr lang="cs-CZ" altLang="cs-CZ" sz="1000" dirty="0"/>
              <a:t> // implementace rozhraní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</a:t>
            </a:r>
            <a:r>
              <a:rPr lang="cs-CZ" altLang="cs-CZ" sz="1000" dirty="0"/>
              <a:t> v potomkovi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public 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vlastnosti()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000" dirty="0">
                <a:solidFill>
                  <a:schemeClr val="accent2"/>
                </a:solidFill>
              </a:rPr>
              <a:t>(" = " + </a:t>
            </a:r>
            <a:r>
              <a:rPr lang="cs-CZ" altLang="cs-CZ" sz="1000" dirty="0" err="1">
                <a:solidFill>
                  <a:schemeClr val="accent2"/>
                </a:solidFill>
              </a:rPr>
              <a:t>delka</a:t>
            </a:r>
            <a:r>
              <a:rPr lang="cs-CZ" altLang="cs-CZ" sz="1000" dirty="0">
                <a:solidFill>
                  <a:schemeClr val="accent2"/>
                </a:solidFill>
              </a:rPr>
              <a:t> + ", " + sirka);</a:t>
            </a:r>
            <a:r>
              <a:rPr lang="cs-CZ" altLang="cs-CZ" sz="1000" dirty="0"/>
              <a:t> // implementace rozhraní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</a:t>
            </a:r>
            <a:r>
              <a:rPr lang="cs-CZ" altLang="cs-CZ" sz="1000" dirty="0"/>
              <a:t> v potomkovi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public </a:t>
            </a:r>
            <a:r>
              <a:rPr lang="cs-CZ" altLang="cs-CZ" sz="1000" dirty="0" err="1">
                <a:solidFill>
                  <a:schemeClr val="accent2"/>
                </a:solidFill>
              </a:rPr>
              <a:t>class</a:t>
            </a:r>
            <a:r>
              <a:rPr lang="cs-CZ" altLang="cs-CZ" sz="1000" dirty="0">
                <a:solidFill>
                  <a:schemeClr val="accent2"/>
                </a:solidFill>
              </a:rPr>
              <a:t>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public static </a:t>
            </a:r>
            <a:r>
              <a:rPr lang="cs-CZ" altLang="cs-CZ" sz="1000" dirty="0" err="1">
                <a:solidFill>
                  <a:schemeClr val="accent2"/>
                </a:solidFill>
              </a:rPr>
              <a:t>void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main</a:t>
            </a:r>
            <a:r>
              <a:rPr lang="cs-CZ" altLang="cs-CZ" sz="1000" dirty="0">
                <a:solidFill>
                  <a:schemeClr val="accent2"/>
                </a:solidFill>
              </a:rPr>
              <a:t>(</a:t>
            </a:r>
            <a:r>
              <a:rPr lang="cs-CZ" altLang="cs-CZ" sz="1000" dirty="0" err="1">
                <a:solidFill>
                  <a:schemeClr val="accent2"/>
                </a:solidFill>
              </a:rPr>
              <a:t>String</a:t>
            </a:r>
            <a:r>
              <a:rPr lang="cs-CZ" altLang="cs-CZ" sz="1000" dirty="0">
                <a:solidFill>
                  <a:schemeClr val="accent2"/>
                </a:solidFill>
              </a:rPr>
              <a:t>[] </a:t>
            </a:r>
            <a:r>
              <a:rPr lang="cs-CZ" altLang="cs-CZ" sz="1000" dirty="0" err="1">
                <a:solidFill>
                  <a:schemeClr val="accent2"/>
                </a:solidFill>
              </a:rPr>
              <a:t>args</a:t>
            </a:r>
            <a:r>
              <a:rPr lang="cs-CZ" altLang="cs-CZ" sz="1000" dirty="0">
                <a:solidFill>
                  <a:schemeClr val="accent2"/>
                </a:solidFill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Info</a:t>
            </a:r>
            <a:r>
              <a:rPr lang="cs-CZ" altLang="cs-CZ" sz="1000" dirty="0">
                <a:solidFill>
                  <a:schemeClr val="accent2"/>
                </a:solidFill>
              </a:rPr>
              <a:t> i = </a:t>
            </a:r>
            <a:r>
              <a:rPr lang="cs-CZ" altLang="cs-CZ" sz="1000" dirty="0" err="1">
                <a:solidFill>
                  <a:schemeClr val="accent2"/>
                </a:solidFill>
              </a:rPr>
              <a:t>new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(3, 6);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InfoDalsi</a:t>
            </a:r>
            <a:r>
              <a:rPr lang="cs-CZ" altLang="cs-CZ" sz="1000" dirty="0">
                <a:solidFill>
                  <a:schemeClr val="accent2"/>
                </a:solidFill>
              </a:rPr>
              <a:t> id = </a:t>
            </a:r>
            <a:r>
              <a:rPr lang="cs-CZ" altLang="cs-CZ" sz="1000" dirty="0" err="1">
                <a:solidFill>
                  <a:schemeClr val="accent2"/>
                </a:solidFill>
              </a:rPr>
              <a:t>new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(5, 7);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io</a:t>
            </a:r>
            <a:r>
              <a:rPr lang="cs-CZ" altLang="cs-CZ" sz="1000" dirty="0">
                <a:solidFill>
                  <a:schemeClr val="accent2"/>
                </a:solidFill>
              </a:rPr>
              <a:t> = </a:t>
            </a:r>
            <a:r>
              <a:rPr lang="cs-CZ" altLang="cs-CZ" sz="1000" dirty="0" err="1">
                <a:solidFill>
                  <a:schemeClr val="accent2"/>
                </a:solidFill>
              </a:rPr>
              <a:t>new</a:t>
            </a:r>
            <a:r>
              <a:rPr lang="cs-CZ" altLang="cs-CZ" sz="1000" dirty="0">
                <a:solidFill>
                  <a:schemeClr val="accent2"/>
                </a:solidFill>
              </a:rPr>
              <a:t>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(2, 4);</a:t>
            </a:r>
            <a:endParaRPr lang="cs-CZ" altLang="cs-CZ" sz="1000" dirty="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i.kdoJsem</a:t>
            </a:r>
            <a:r>
              <a:rPr lang="cs-CZ" altLang="cs-CZ" sz="1000" dirty="0">
                <a:solidFill>
                  <a:schemeClr val="accent2"/>
                </a:solidFill>
              </a:rPr>
              <a:t>(); ((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)i).vlastnosti();</a:t>
            </a:r>
            <a:r>
              <a:rPr lang="cs-CZ" altLang="cs-CZ" sz="1000" dirty="0"/>
              <a:t> // Vypíše </a:t>
            </a:r>
            <a:r>
              <a:rPr lang="cs-CZ" altLang="cs-CZ" sz="1000" dirty="0">
                <a:solidFill>
                  <a:schemeClr val="accent2"/>
                </a:solidFill>
              </a:rPr>
              <a:t>3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 = 3, 6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((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)id).</a:t>
            </a:r>
            <a:r>
              <a:rPr lang="cs-CZ" altLang="cs-CZ" sz="1000" dirty="0" err="1">
                <a:solidFill>
                  <a:schemeClr val="accent2"/>
                </a:solidFill>
              </a:rPr>
              <a:t>kdoJsem</a:t>
            </a:r>
            <a:r>
              <a:rPr lang="cs-CZ" altLang="cs-CZ" sz="1000" dirty="0">
                <a:solidFill>
                  <a:schemeClr val="accent2"/>
                </a:solidFill>
              </a:rPr>
              <a:t>(); </a:t>
            </a:r>
            <a:r>
              <a:rPr lang="cs-CZ" altLang="cs-CZ" sz="1000" dirty="0" err="1">
                <a:solidFill>
                  <a:schemeClr val="accent2"/>
                </a:solidFill>
              </a:rPr>
              <a:t>id.vlastnosti</a:t>
            </a:r>
            <a:r>
              <a:rPr lang="cs-CZ" altLang="cs-CZ" sz="1000" dirty="0">
                <a:solidFill>
                  <a:schemeClr val="accent2"/>
                </a:solidFill>
              </a:rPr>
              <a:t>();</a:t>
            </a:r>
            <a:r>
              <a:rPr lang="cs-CZ" altLang="cs-CZ" sz="1000" dirty="0"/>
              <a:t> // Vypíše </a:t>
            </a:r>
            <a:r>
              <a:rPr lang="cs-CZ" altLang="cs-CZ" sz="1000" dirty="0">
                <a:solidFill>
                  <a:schemeClr val="accent2"/>
                </a:solidFill>
              </a:rPr>
              <a:t>3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 = 5, 7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io.kdoJsem</a:t>
            </a:r>
            <a:r>
              <a:rPr lang="cs-CZ" altLang="cs-CZ" sz="1000" dirty="0">
                <a:solidFill>
                  <a:schemeClr val="accent2"/>
                </a:solidFill>
              </a:rPr>
              <a:t>(); </a:t>
            </a:r>
            <a:r>
              <a:rPr lang="cs-CZ" altLang="cs-CZ" sz="1000" dirty="0" err="1">
                <a:solidFill>
                  <a:schemeClr val="accent2"/>
                </a:solidFill>
              </a:rPr>
              <a:t>io.vlastnosti</a:t>
            </a:r>
            <a:r>
              <a:rPr lang="cs-CZ" altLang="cs-CZ" sz="1000" dirty="0">
                <a:solidFill>
                  <a:schemeClr val="accent2"/>
                </a:solidFill>
              </a:rPr>
              <a:t>()</a:t>
            </a:r>
            <a:r>
              <a:rPr lang="cs-CZ" altLang="cs-CZ" sz="1000" dirty="0"/>
              <a:t> // Vypíše </a:t>
            </a:r>
            <a:r>
              <a:rPr lang="cs-CZ" altLang="cs-CZ" sz="1000" dirty="0">
                <a:solidFill>
                  <a:schemeClr val="accent2"/>
                </a:solidFill>
              </a:rPr>
              <a:t>3 </a:t>
            </a:r>
            <a:r>
              <a:rPr lang="cs-CZ" altLang="cs-CZ" sz="1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000" dirty="0">
                <a:solidFill>
                  <a:schemeClr val="accent2"/>
                </a:solidFill>
              </a:rPr>
              <a:t> = 2, 4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  </a:t>
            </a:r>
            <a:r>
              <a:rPr lang="cs-CZ" altLang="cs-CZ" sz="1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000" dirty="0">
                <a:solidFill>
                  <a:schemeClr val="accent2"/>
                </a:solidFill>
              </a:rPr>
              <a:t>("Počet rozhraní = " + </a:t>
            </a:r>
            <a:r>
              <a:rPr lang="cs-CZ" altLang="cs-CZ" sz="1000" dirty="0" err="1">
                <a:solidFill>
                  <a:schemeClr val="accent2"/>
                </a:solidFill>
              </a:rPr>
              <a:t>InfoOba.POCET</a:t>
            </a:r>
            <a:r>
              <a:rPr lang="cs-CZ" altLang="cs-CZ" sz="1000" dirty="0">
                <a:solidFill>
                  <a:schemeClr val="accent2"/>
                </a:solidFill>
              </a:rPr>
              <a:t>);</a:t>
            </a:r>
            <a:r>
              <a:rPr lang="cs-CZ" altLang="cs-CZ" sz="1000" dirty="0"/>
              <a:t> // Vypíše </a:t>
            </a:r>
            <a:r>
              <a:rPr lang="cs-CZ" altLang="cs-CZ" sz="1000" dirty="0">
                <a:solidFill>
                  <a:schemeClr val="accent2"/>
                </a:solidFill>
              </a:rPr>
              <a:t>Počet rozhraní = 3</a:t>
            </a:r>
            <a:r>
              <a:rPr lang="cs-CZ" altLang="cs-CZ" sz="1000" dirty="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 dirty="0">
                <a:solidFill>
                  <a:schemeClr val="accent2"/>
                </a:solidFill>
              </a:rPr>
              <a:t>}</a:t>
            </a:r>
            <a:endParaRPr lang="cs-CZ" alt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3DCF2-1121-4D95-9AF6-C3418901694F}" type="slidenum">
              <a:rPr lang="cs-CZ" altLang="cs-CZ"/>
              <a:pPr/>
              <a:t>122</a:t>
            </a:fld>
            <a:endParaRPr lang="cs-CZ" altLang="cs-CZ"/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Využití operátoru </a:t>
            </a:r>
            <a:r>
              <a:rPr lang="cs-CZ" altLang="cs-CZ">
                <a:solidFill>
                  <a:schemeClr val="accent2"/>
                </a:solidFill>
              </a:rPr>
              <a:t>instanceof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Za běhu programu lze poznat, zda třída implementuje určité rozhraní.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Pomocí testu </a:t>
            </a:r>
            <a:r>
              <a:rPr lang="cs-CZ" altLang="cs-CZ" sz="1800">
                <a:solidFill>
                  <a:schemeClr val="accent2"/>
                </a:solidFill>
              </a:rPr>
              <a:t>(</a:t>
            </a:r>
            <a:r>
              <a:rPr lang="cs-CZ" altLang="cs-CZ" sz="1800"/>
              <a:t>proměnná </a:t>
            </a:r>
            <a:r>
              <a:rPr lang="cs-CZ" altLang="cs-CZ" sz="1800">
                <a:solidFill>
                  <a:schemeClr val="accent2"/>
                </a:solidFill>
              </a:rPr>
              <a:t>instanceof</a:t>
            </a:r>
            <a:r>
              <a:rPr lang="cs-CZ" altLang="cs-CZ" sz="1800"/>
              <a:t> třída</a:t>
            </a:r>
            <a:r>
              <a:rPr lang="cs-CZ" altLang="cs-CZ" sz="1800">
                <a:solidFill>
                  <a:schemeClr val="accent2"/>
                </a:solidFill>
              </a:rPr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můžeme vytvářet programy využívající metody, které ještě nebyly implementovány,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nenastane chyba při překladu, pokud se tyto metody pokusíme vyvolat nad objektem třídy, která dané rozhraní neimplementovala.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 příkladu jsou třídy </a:t>
            </a:r>
            <a:r>
              <a:rPr lang="cs-CZ" altLang="cs-CZ" sz="1800">
                <a:solidFill>
                  <a:schemeClr val="accent2"/>
                </a:solidFill>
              </a:rPr>
              <a:t>Usecka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chemeClr val="accent2"/>
                </a:solidFill>
              </a:rPr>
              <a:t>Obdelnik</a:t>
            </a:r>
            <a:r>
              <a:rPr lang="cs-CZ" altLang="cs-CZ" sz="1800"/>
              <a:t> stejné jako na </a:t>
            </a:r>
            <a:r>
              <a:rPr lang="cs-CZ" altLang="cs-CZ" sz="1800">
                <a:hlinkClick r:id="rId2" action="ppaction://hlinksldjump"/>
              </a:rPr>
              <a:t>předchozím snímku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public class Test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Usecka u = new Usecka(5);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Obdelnik o = new Obdelnik(3, 6);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(u instanceof Info)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System.out.println("u implementuje Info");</a:t>
            </a:r>
            <a:r>
              <a:rPr lang="cs-CZ" altLang="cs-CZ" sz="1600"/>
              <a:t> // Vypíše se.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(o instanceof Info)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System.out.println("o implementuje Info");</a:t>
            </a:r>
            <a:r>
              <a:rPr lang="cs-CZ" altLang="cs-CZ" sz="1600"/>
              <a:t> // Vypíše se.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(u instanceof InfoOba)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System.out.println("u implementuje InfoOba");</a:t>
            </a:r>
            <a:r>
              <a:rPr lang="cs-CZ" altLang="cs-CZ" sz="1600"/>
              <a:t> // Nevypíše se.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(o instanceof InfoOba)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System.out.println("o implementuje InfoOba");</a:t>
            </a:r>
            <a:r>
              <a:rPr lang="cs-CZ" altLang="cs-CZ" sz="1600"/>
              <a:t> // Vypíše se.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if (u instanceof Usecka)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  System.out.println("u je instanci Usecka");</a:t>
            </a:r>
            <a:r>
              <a:rPr lang="cs-CZ" altLang="cs-CZ" sz="1600"/>
              <a:t> // Vypíše se.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AF061-5DEB-4435-9A8D-619579A6A549}" type="slidenum">
              <a:rPr lang="cs-CZ" altLang="cs-CZ"/>
              <a:pPr/>
              <a:t>123</a:t>
            </a:fld>
            <a:endParaRPr lang="cs-CZ" altLang="cs-CZ"/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Polymorfizmus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Do referenční proměnné typu předka můžeme přiřadit referenci na instanci potomka.</a:t>
            </a:r>
          </a:p>
          <a:p>
            <a:pPr lvl="1"/>
            <a:r>
              <a:rPr lang="cs-CZ" altLang="cs-CZ"/>
              <a:t>díky </a:t>
            </a:r>
            <a:r>
              <a:rPr lang="cs-CZ" altLang="cs-CZ">
                <a:hlinkClick r:id="rId2" action="ppaction://hlinksldjump"/>
              </a:rPr>
              <a:t>automatické rozšiřující konverzi</a:t>
            </a:r>
            <a:endParaRPr lang="cs-CZ" altLang="cs-CZ"/>
          </a:p>
          <a:p>
            <a:r>
              <a:rPr lang="cs-CZ" altLang="cs-CZ"/>
              <a:t>Pak lze přes referenční proměnnou předka využívat i metody potomka.</a:t>
            </a:r>
          </a:p>
          <a:p>
            <a:r>
              <a:rPr lang="cs-CZ" altLang="cs-CZ"/>
              <a:t>Využití, když je potomků více typů a my pak k nim přistupujeme jednotným způsobem.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154AE8-2046-4539-BF82-2336FA439DD1}" type="slidenum">
              <a:rPr lang="cs-CZ" altLang="cs-CZ"/>
              <a:pPr/>
              <a:t>124</a:t>
            </a:fld>
            <a:endParaRPr lang="cs-CZ" altLang="cs-CZ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Polymorfizmus a </a:t>
            </a:r>
            <a:r>
              <a:rPr lang="cs-CZ" altLang="cs-CZ">
                <a:hlinkClick r:id="rId2" action="ppaction://hlinksldjump"/>
              </a:rPr>
              <a:t>abstraktní třída</a:t>
            </a:r>
            <a:endParaRPr lang="cs-CZ" altLang="cs-CZ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Při konstrukci kořenové třídy již víme, jaké budeme potřebovat metody, ale jejich konkrétní implementace bude silně záviset na povaze zděděných tříd.</a:t>
            </a:r>
          </a:p>
          <a:p>
            <a:r>
              <a:rPr lang="cs-CZ" altLang="cs-CZ"/>
              <a:t>Vytvoříme </a:t>
            </a:r>
            <a:r>
              <a:rPr lang="cs-CZ" altLang="cs-CZ">
                <a:hlinkClick r:id="rId3" action="ppaction://hlinksldjump"/>
              </a:rPr>
              <a:t>abstraktní metodu</a:t>
            </a:r>
            <a:r>
              <a:rPr lang="cs-CZ" altLang="cs-CZ"/>
              <a:t> s úplně definovanými parametry a návratovým typem.</a:t>
            </a:r>
          </a:p>
          <a:p>
            <a:r>
              <a:rPr lang="cs-CZ" altLang="cs-CZ"/>
              <a:t>Tím donutíme programátory zděděných tříd, aby tuto metodu překryli (přeprogramovali).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2A8EBC-F458-4FBC-AFA1-EDF5B6D538CF}" type="slidenum">
              <a:rPr lang="cs-CZ" altLang="cs-CZ"/>
              <a:pPr/>
              <a:t>125</a:t>
            </a:fld>
            <a:endParaRPr lang="cs-CZ" altLang="cs-CZ"/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Polymorfizmus a abstraktní třída na příkladu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abstract class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String typ;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Zivocich(String typ) { this.typ = new String(typ);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vypisInfo()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System.out.print(typ + ",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vypisDelku();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abstract void vypisDelku();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class Ptak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delkaKridel;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Ptak(String typ, int delka)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super(typ);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delkaKridel =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</a:t>
            </a:r>
            <a:r>
              <a:rPr lang="cs-CZ" altLang="cs-CZ" sz="1200">
                <a:solidFill>
                  <a:schemeClr val="accent2"/>
                </a:solidFill>
                <a:hlinkClick r:id="rId2" action="ppaction://hlinksldjump"/>
              </a:rPr>
              <a:t>@Override</a:t>
            </a: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vypisDelku()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System.out.println("délka křídel: " + delkaKridel);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13722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class Slon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delkaChobotu;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Slon(String typ, int delka)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super(typ);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delkaChobotu =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</a:t>
            </a:r>
            <a:r>
              <a:rPr lang="cs-CZ" altLang="cs-CZ" sz="1200">
                <a:solidFill>
                  <a:schemeClr val="accent2"/>
                </a:solidFill>
                <a:hlinkClick r:id="rId2" action="ppaction://hlinksldjump"/>
              </a:rPr>
              <a:t>@Override</a:t>
            </a: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vypisDelku()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System.out.println("délka chobotu: " + delkaChobotu);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class Had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int delkaTela;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Ptak(String typ, int delka)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super(typ);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delkaTela =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</a:t>
            </a:r>
            <a:r>
              <a:rPr lang="cs-CZ" altLang="cs-CZ" sz="1200">
                <a:solidFill>
                  <a:schemeClr val="accent2"/>
                </a:solidFill>
                <a:hlinkClick r:id="rId2" action="ppaction://hlinksldjump"/>
              </a:rPr>
              <a:t>@Override</a:t>
            </a:r>
            <a:endParaRPr lang="cs-CZ" altLang="cs-CZ" sz="12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void vypisDelku()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System.out.println("délka těla: " + delkaTela);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1956D-FDCD-45E6-94C3-75003BEDDFA7}" type="slidenum">
              <a:rPr lang="cs-CZ" altLang="cs-CZ"/>
              <a:pPr/>
              <a:t>126</a:t>
            </a:fld>
            <a:endParaRPr lang="cs-CZ" altLang="cs-CZ"/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Polymorfizmus a abstraktní třída na příkladu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Jakmile máme tyto třídy, je možné vytvořit pole živočichů a postupně mu náhodně přiřadit objekty tříd </a:t>
            </a:r>
            <a:r>
              <a:rPr lang="cs-CZ" altLang="cs-CZ" sz="2000">
                <a:solidFill>
                  <a:schemeClr val="accent2"/>
                </a:solidFill>
              </a:rPr>
              <a:t>Ptak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Slon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Had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Potom je můžeme jednotně vypsat.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class PolymAbstr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Zivocich[] z = new Zivocich[6];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for (int i = 0; i &lt; z.length;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switch ((int) (1.0 + Math.random() * 3.0))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case 1: z[i] = new Ptak("pták", 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case 2: z[i] = new Slon("slon", 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case 3: z[i] = new Had("had", 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for (int i = 0; i &lt; z.length;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z[i].vypisInfo();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939A2-FC2C-42FB-82FA-97BEE24CDF4F}" type="slidenum">
              <a:rPr lang="cs-CZ" altLang="cs-CZ"/>
              <a:pPr/>
              <a:t>127</a:t>
            </a:fld>
            <a:endParaRPr lang="cs-CZ" altLang="cs-CZ"/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Polymorfizmus a neabstraktní třída na příkladu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vypisInfo()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System.out.print(getClass.getName() + ",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Ptak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delkaKridel;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Ptak(int delka) { delkaKridel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vypisInfo()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super.vypisInfo();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System.out.println("délka křídel: " + delkaKridel);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14029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Slon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delkaChobotu;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Slon(int delka) {delkaChobotu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vypisInfo()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super.vypisInfo();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System.out.println("délka chobotu: " + delkaChobotu);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Had extends Zivocich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delkaTela;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Had(int delka) {delkaTela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void vypisInfo()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super.vypisInfo();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System.out.println("délka těla: " + delkaTela);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59A83-5492-4F2F-AE91-42AAEAF38102}" type="slidenum">
              <a:rPr lang="cs-CZ" altLang="cs-CZ"/>
              <a:pPr/>
              <a:t>128</a:t>
            </a:fld>
            <a:endParaRPr lang="cs-CZ" altLang="cs-CZ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Polymorfizmus a neabstraktní třída na příkladu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class PolymDedeni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Zivocich[] z = new Zivocich[6];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for (int i = 0; i &lt; z.length;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switch ((int) (1.0 + Math.random() * 3.0))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case 1: z[i] = new Ptak(i);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case 2: z[i] = new Slon(i);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case 3: z[i] = new Had(i); break;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for (int i = 0; i &lt; z.length;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z[i].vypisInfo();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6760D-51D3-411E-845D-9504E01BCED1}" type="slidenum">
              <a:rPr lang="cs-CZ" altLang="cs-CZ"/>
              <a:pPr/>
              <a:t>129</a:t>
            </a:fld>
            <a:endParaRPr lang="cs-CZ" altLang="cs-CZ"/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Polymorfizmus a rozhraní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V případě, kdy se společný předek těžko hledá, je možné použít rozhraní.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interface Vazitelny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void vypisHmotnost();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/>
              <a:t>  // Bylo by lepší, kdyby zde byla i metoda </a:t>
            </a:r>
            <a:r>
              <a:rPr lang="cs-CZ" altLang="cs-CZ" sz="1600">
                <a:solidFill>
                  <a:schemeClr val="accent2"/>
                </a:solidFill>
              </a:rPr>
              <a:t>getHmotnost()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class Clovek implements Vazitelny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vaha;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String profese;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Clovek(String povolani, int tiha)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profese = new String(povolani);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vaha = tiha;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void vypisHmotnost()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System.out.println(profese + ": " + vaha);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int getHmotnost() { return vaha;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class Kufr implements Vazitelny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int vaha;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Kufr(int tiha) { vaha = tiha;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void vypisHmotnost()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System.out.println("kufr: " + vaha);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A065C-0287-4712-A1E6-9B4452B8170E}" type="slidenum">
              <a:rPr lang="cs-CZ" altLang="cs-CZ"/>
              <a:pPr/>
              <a:t>13</a:t>
            </a:fld>
            <a:endParaRPr lang="cs-CZ" altLang="cs-CZ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 dirty="0">
                <a:hlinkClick r:id="rId2"/>
              </a:rPr>
              <a:t>Základní (jednoduché, primitivní) datové typy</a:t>
            </a:r>
            <a:endParaRPr lang="cs-CZ" altLang="cs-CZ" sz="4000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r>
              <a:rPr lang="cs-CZ" altLang="cs-CZ" sz="2800"/>
              <a:t>Vše v jazyce Java je buďto objekt nebo třída nebo součást objektu nebo třídy.</a:t>
            </a:r>
          </a:p>
          <a:p>
            <a:r>
              <a:rPr lang="cs-CZ" altLang="cs-CZ" sz="2800"/>
              <a:t>Protože základní datové typy nejsou z pohledu Javy objekty, dává Java k dispozici ke každému základnímu datovému typu i jeho wrapper class (obalující třídu), která začíná na velké počátečním písmeno.</a:t>
            </a:r>
          </a:p>
          <a:p>
            <a:r>
              <a:rPr lang="cs-CZ" altLang="cs-CZ" sz="2800"/>
              <a:t>Java na rozdíl od jazyka C definuje u každého typu jeho velikost.</a:t>
            </a:r>
          </a:p>
          <a:p>
            <a:r>
              <a:rPr lang="cs-CZ" altLang="cs-CZ" sz="2800"/>
              <a:t>Základní datové typy se dělí na </a:t>
            </a:r>
            <a:r>
              <a:rPr lang="cs-CZ" altLang="cs-CZ" sz="2800">
                <a:hlinkClick r:id="rId3" action="ppaction://hlinksldjump"/>
              </a:rPr>
              <a:t>celočíselné</a:t>
            </a:r>
            <a:r>
              <a:rPr lang="cs-CZ" altLang="cs-CZ" sz="2800"/>
              <a:t>, </a:t>
            </a:r>
            <a:r>
              <a:rPr lang="cs-CZ" altLang="cs-CZ" sz="2800">
                <a:hlinkClick r:id="rId4" action="ppaction://hlinksldjump"/>
              </a:rPr>
              <a:t>znakové</a:t>
            </a:r>
            <a:r>
              <a:rPr lang="cs-CZ" altLang="cs-CZ" sz="2800"/>
              <a:t>, </a:t>
            </a:r>
            <a:r>
              <a:rPr lang="cs-CZ" altLang="cs-CZ" sz="2800">
                <a:hlinkClick r:id="rId5" action="ppaction://hlinksldjump"/>
              </a:rPr>
              <a:t>řetězcové</a:t>
            </a:r>
            <a:r>
              <a:rPr lang="cs-CZ" altLang="cs-CZ" sz="2800"/>
              <a:t>, </a:t>
            </a:r>
            <a:r>
              <a:rPr lang="cs-CZ" altLang="cs-CZ" sz="2800">
                <a:hlinkClick r:id="rId6" action="ppaction://hlinksldjump"/>
              </a:rPr>
              <a:t>logické</a:t>
            </a:r>
            <a:r>
              <a:rPr lang="cs-CZ" altLang="cs-CZ" sz="2800"/>
              <a:t>, </a:t>
            </a:r>
            <a:r>
              <a:rPr lang="cs-CZ" altLang="cs-CZ" sz="2800">
                <a:hlinkClick r:id="rId7" action="ppaction://hlinksldjump"/>
              </a:rPr>
              <a:t>reálné</a:t>
            </a:r>
            <a:r>
              <a:rPr lang="cs-CZ" altLang="cs-CZ" sz="2800"/>
              <a:t> a prázdný datový typ </a:t>
            </a:r>
            <a:r>
              <a:rPr lang="cs-CZ" altLang="cs-CZ" sz="2800">
                <a:solidFill>
                  <a:schemeClr val="accent2"/>
                </a:solidFill>
              </a:rPr>
              <a:t>void</a:t>
            </a:r>
            <a:r>
              <a:rPr lang="cs-CZ" altLang="cs-CZ" sz="2800"/>
              <a:t>, který se používá jen u metod.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4F03C-F4CF-4195-B0E4-D0B5815C90BD}" type="slidenum">
              <a:rPr lang="cs-CZ" altLang="cs-CZ"/>
              <a:pPr/>
              <a:t>130</a:t>
            </a:fld>
            <a:endParaRPr lang="cs-CZ" altLang="cs-CZ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Polymorfizmus a rozhraní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PolymRozhrani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int vahaLidi = 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Vazitelny[] kusJakoKus = new Vazitelny[3];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kusJakoKus[0] = new Clovek("programátor", 100);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kusJakoKus[1] = new Kufr(20);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kusJakoKus[2] = new Clovek("modelka", 51);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for (int i = 0; i &lt; kusJakoKus.length;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kusJakoKus[i].vypisHmotnost();</a:t>
            </a:r>
            <a:r>
              <a:rPr lang="cs-CZ" altLang="cs-CZ" sz="1800"/>
              <a:t> // využití polymorfismu, výpis všeho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if (kusJakoKus[i] instanceof Clovek == true)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  // </a:t>
            </a:r>
            <a:r>
              <a:rPr lang="cs-CZ" altLang="cs-CZ" sz="1800">
                <a:solidFill>
                  <a:schemeClr val="accent2"/>
                </a:solidFill>
              </a:rPr>
              <a:t>vahaLidi += kusJakoKus[i].getHmotnost();</a:t>
            </a:r>
            <a:r>
              <a:rPr lang="cs-CZ" altLang="cs-CZ" sz="1800"/>
              <a:t> // využití polymorfismu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  // předchozí řádek by byl možný, kdyby </a:t>
            </a:r>
            <a:r>
              <a:rPr lang="cs-CZ" altLang="cs-CZ" sz="1800">
                <a:solidFill>
                  <a:schemeClr val="accent2"/>
                </a:solidFill>
              </a:rPr>
              <a:t>getHmotnost()</a:t>
            </a:r>
            <a:r>
              <a:rPr lang="cs-CZ" altLang="cs-CZ" sz="1800"/>
              <a:t> byla v rozhraní.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vahaLidi += ((Clovek) kusJakoKus[i]).getHmotnost();</a:t>
            </a:r>
            <a:r>
              <a:rPr lang="cs-CZ" altLang="cs-CZ" sz="1800"/>
              <a:t> // </a:t>
            </a:r>
            <a:r>
              <a:rPr lang="cs-CZ" altLang="cs-CZ" sz="1800">
                <a:hlinkClick r:id="rId2" action="ppaction://hlinksldjump"/>
              </a:rPr>
              <a:t>přetypování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  // přetypování je však závislé na typu, proto by byl lepší polymorfismus.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System.out.println("Živá váha: " + vahaLidi);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08143-7300-4ABF-A79F-49BAF1EA06FB}" type="slidenum">
              <a:rPr lang="cs-CZ" altLang="cs-CZ"/>
              <a:pPr/>
              <a:t>131</a:t>
            </a:fld>
            <a:endParaRPr lang="cs-CZ" altLang="cs-CZ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Vnořená třída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nested class, top-less class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Prvkem třídy může být i jiná třída (ve speciálních případech i rozhraní).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Třída, která obsahuje nějakou vnořenou třídu, se označuje jako</a:t>
            </a:r>
          </a:p>
          <a:p>
            <a:pPr lvl="1">
              <a:lnSpc>
                <a:spcPct val="80000"/>
              </a:lnSpc>
            </a:pPr>
            <a:r>
              <a:rPr lang="cs-CZ" altLang="cs-CZ" sz="2000" u="sng"/>
              <a:t>třída nejvyšší úrovně</a:t>
            </a:r>
            <a:r>
              <a:rPr lang="cs-CZ" altLang="cs-CZ" sz="2000"/>
              <a:t> (top-level class)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nebo z pohledu vnořené třídy jako </a:t>
            </a:r>
            <a:r>
              <a:rPr lang="cs-CZ" altLang="cs-CZ" sz="2000" u="sng"/>
              <a:t>vnější třída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Má </a:t>
            </a:r>
            <a:r>
              <a:rPr lang="cs-CZ" altLang="cs-CZ" sz="2400">
                <a:hlinkClick r:id="rId2" action="ppaction://hlinksldjump"/>
              </a:rPr>
              <a:t>neomezená přístupová práva</a:t>
            </a:r>
            <a:r>
              <a:rPr lang="cs-CZ" altLang="cs-CZ" sz="2400"/>
              <a:t> ke všem proměnným a metodám své vnější třídy.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K jejím proměnným a metodám není přístup přes referenční proměnnou na vnější třídu.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 následujících příkladech budou probrány pouze vnitřní třídy implementující rozhraní.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Využívá se pro adaptéry v grafických prostředích typu AWT či Swing nebo pro </a:t>
            </a:r>
            <a:r>
              <a:rPr lang="cs-CZ" altLang="cs-CZ" sz="2000">
                <a:hlinkClick r:id="rId3" action="ppaction://hlinksldjump"/>
              </a:rPr>
              <a:t>třídění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Při překladu vzniknou soubory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VnejsiTrida.class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VnejsiTrida</a:t>
            </a:r>
            <a:r>
              <a:rPr lang="en-US" altLang="cs-CZ" sz="2000">
                <a:solidFill>
                  <a:schemeClr val="accent2"/>
                </a:solidFill>
              </a:rPr>
              <a:t>$</a:t>
            </a:r>
            <a:r>
              <a:rPr lang="cs-CZ" altLang="cs-CZ" sz="2000">
                <a:solidFill>
                  <a:schemeClr val="accent2"/>
                </a:solidFill>
              </a:rPr>
              <a:t>VnorenaTrida.class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3FDCBD-75B7-497B-9D98-A4BECFBD3B01}" type="slidenum">
              <a:rPr lang="cs-CZ" altLang="cs-CZ"/>
              <a:pPr/>
              <a:t>132</a:t>
            </a:fld>
            <a:endParaRPr lang="cs-CZ" altLang="cs-CZ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4000"/>
              <a:t>Vnitřní třídy implementující rozhraní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Chceme aby</a:t>
            </a:r>
          </a:p>
          <a:p>
            <a:pPr lvl="1"/>
            <a:r>
              <a:rPr lang="cs-CZ" altLang="cs-CZ"/>
              <a:t>metoda rozhraní byla přístupná pouze přes referenční proměnnou typu rozhraní,</a:t>
            </a:r>
          </a:p>
          <a:p>
            <a:pPr lvl="1"/>
            <a:r>
              <a:rPr lang="cs-CZ" altLang="cs-CZ"/>
              <a:t>přes referenční proměnnou na vnější třídu nebude možné implementovanou metodu rozhraní z této třídy zavolat.</a:t>
            </a:r>
          </a:p>
          <a:p>
            <a:r>
              <a:rPr lang="cs-CZ" altLang="cs-CZ"/>
              <a:t>K tomu nelze využít přístupové právo </a:t>
            </a:r>
            <a:r>
              <a:rPr lang="cs-CZ" altLang="cs-CZ">
                <a:solidFill>
                  <a:schemeClr val="accent2"/>
                </a:solidFill>
                <a:hlinkClick r:id="rId2" action="ppaction://hlinksldjump"/>
              </a:rPr>
              <a:t>private</a:t>
            </a:r>
            <a:r>
              <a:rPr lang="cs-CZ" altLang="cs-CZ"/>
              <a:t>, protože metoda implementující rozhraní musí být přístupná z vnějšku.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1D3C2C-CEC8-4C8B-9801-09C0C3BCD2F5}" type="slidenum">
              <a:rPr lang="cs-CZ" altLang="cs-CZ"/>
              <a:pPr/>
              <a:t>133</a:t>
            </a:fld>
            <a:endParaRPr lang="cs-CZ" altLang="cs-CZ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Příklad vnitřní třídy implementující rozhraní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interface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void kdoJsem();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Usecka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Info informace()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return new UseckaInfo();</a:t>
            </a:r>
            <a:r>
              <a:rPr lang="cs-CZ" altLang="cs-CZ" sz="1400"/>
              <a:t> // Vrací referenci na rozhraní </a:t>
            </a:r>
            <a:r>
              <a:rPr lang="cs-CZ" altLang="cs-CZ" sz="1400">
                <a:solidFill>
                  <a:schemeClr val="accent2"/>
                </a:solidFill>
              </a:rPr>
              <a:t>Info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class UseckaInfo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System.out.println("Usecka" + 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  // </a:t>
            </a:r>
            <a:r>
              <a:rPr lang="cs-CZ" altLang="cs-CZ" sz="1400">
                <a:solidFill>
                  <a:schemeClr val="accent2"/>
                </a:solidFill>
              </a:rPr>
              <a:t>u.kdoJsem();</a:t>
            </a:r>
            <a:r>
              <a:rPr lang="cs-CZ" altLang="cs-CZ" sz="1400"/>
              <a:t> // Nelze, protože třída </a:t>
            </a:r>
            <a:r>
              <a:rPr lang="cs-CZ" altLang="cs-CZ" sz="1400">
                <a:solidFill>
                  <a:schemeClr val="accent2"/>
                </a:solidFill>
              </a:rPr>
              <a:t>Usecka</a:t>
            </a:r>
            <a:r>
              <a:rPr lang="cs-CZ" altLang="cs-CZ" sz="1400"/>
              <a:t> neimplementuje rozhraní s metodou </a:t>
            </a:r>
            <a:r>
              <a:rPr lang="cs-CZ" altLang="cs-CZ" sz="1400">
                <a:solidFill>
                  <a:schemeClr val="accent2"/>
                </a:solidFill>
              </a:rPr>
              <a:t>kdoJsem()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  // </a:t>
            </a:r>
            <a:r>
              <a:rPr lang="cs-CZ" altLang="cs-CZ" sz="1400">
                <a:solidFill>
                  <a:schemeClr val="accent2"/>
                </a:solidFill>
              </a:rPr>
              <a:t>Info i = u;</a:t>
            </a:r>
            <a:r>
              <a:rPr lang="cs-CZ" altLang="cs-CZ" sz="1400"/>
              <a:t> // Nelze.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Info i = u.informace();</a:t>
            </a:r>
            <a:r>
              <a:rPr lang="cs-CZ" altLang="cs-CZ" sz="1400"/>
              <a:t> // Vznikne nový objekt třídy </a:t>
            </a:r>
            <a:r>
              <a:rPr lang="cs-CZ" altLang="cs-CZ" sz="1400">
                <a:solidFill>
                  <a:schemeClr val="accent2"/>
                </a:solidFill>
              </a:rPr>
              <a:t>UseckaInfo</a:t>
            </a:r>
            <a:r>
              <a:rPr lang="cs-CZ" altLang="cs-CZ" sz="1400"/>
              <a:t> reprezentující rozhraní </a:t>
            </a:r>
            <a:r>
              <a:rPr lang="cs-CZ" altLang="cs-CZ" sz="1400">
                <a:solidFill>
                  <a:schemeClr val="accent2"/>
                </a:solidFill>
              </a:rPr>
              <a:t>Info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i.kdoJsem();</a:t>
            </a:r>
            <a:r>
              <a:rPr lang="cs-CZ" altLang="cs-CZ" sz="1400"/>
              <a:t> // Vypíše </a:t>
            </a:r>
            <a:r>
              <a:rPr lang="cs-CZ" altLang="cs-CZ" sz="1400">
                <a:solidFill>
                  <a:schemeClr val="accent2"/>
                </a:solidFill>
              </a:rPr>
              <a:t>Usecka 5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u.informace().kdoJsem();</a:t>
            </a:r>
            <a:r>
              <a:rPr lang="cs-CZ" altLang="cs-CZ" sz="1400"/>
              <a:t> // Bez pomocné proměnné </a:t>
            </a:r>
            <a:r>
              <a:rPr lang="cs-CZ" altLang="cs-CZ" sz="1400">
                <a:solidFill>
                  <a:schemeClr val="accent2"/>
                </a:solidFill>
              </a:rPr>
              <a:t>i</a:t>
            </a:r>
            <a:r>
              <a:rPr lang="cs-CZ" altLang="cs-CZ" sz="1400"/>
              <a:t> vypíše </a:t>
            </a:r>
            <a:r>
              <a:rPr lang="cs-CZ" altLang="cs-CZ" sz="1400">
                <a:solidFill>
                  <a:schemeClr val="accent2"/>
                </a:solidFill>
              </a:rPr>
              <a:t>Usecka 5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A603E-4582-4261-9F97-A1EE1EF58F83}" type="slidenum">
              <a:rPr lang="cs-CZ" altLang="cs-CZ"/>
              <a:pPr/>
              <a:t>134</a:t>
            </a:fld>
            <a:endParaRPr lang="cs-CZ" altLang="cs-CZ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676400"/>
          </a:xfrm>
        </p:spPr>
        <p:txBody>
          <a:bodyPr/>
          <a:lstStyle/>
          <a:p>
            <a:r>
              <a:rPr lang="cs-CZ" altLang="cs-CZ" sz="4000"/>
              <a:t>Implementace rozhraní pomocí metody využívající anonymní vnitřní třídu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V adaptérech při programování obsluh událostí v GUI nás nezajímá jméno vnitřní třídy ale jen její instance.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Výsledný kód je mnohem méně čitelný, proto se doporučuje používat jen pro velmi jednoduché rozhraní.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Kód s anonymními vnitřními třídami je často generován vývojovými prostředími.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Při překladu vzniknou soubory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VnejsiTrida.class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VnejsiTrida</a:t>
            </a:r>
            <a:r>
              <a:rPr lang="en-US" altLang="cs-CZ" sz="2400">
                <a:solidFill>
                  <a:schemeClr val="accent2"/>
                </a:solidFill>
              </a:rPr>
              <a:t>$</a:t>
            </a:r>
            <a:r>
              <a:rPr lang="cs-CZ" altLang="cs-CZ" sz="2400">
                <a:solidFill>
                  <a:schemeClr val="accent2"/>
                </a:solidFill>
              </a:rPr>
              <a:t>1.class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Kde </a:t>
            </a:r>
            <a:r>
              <a:rPr lang="cs-CZ" altLang="cs-CZ" sz="2000">
                <a:solidFill>
                  <a:schemeClr val="accent2"/>
                </a:solidFill>
              </a:rPr>
              <a:t>1</a:t>
            </a:r>
            <a:r>
              <a:rPr lang="cs-CZ" altLang="cs-CZ" sz="2000"/>
              <a:t> je pořadí anonymní třídy.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E4B9F6-7534-417A-B457-23EA8AD37B4F}" type="slidenum">
              <a:rPr lang="cs-CZ" altLang="cs-CZ"/>
              <a:pPr/>
              <a:t>135</a:t>
            </a:fld>
            <a:endParaRPr lang="cs-CZ" altLang="cs-CZ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676400"/>
          </a:xfrm>
          <a:noFill/>
        </p:spPr>
        <p:txBody>
          <a:bodyPr/>
          <a:lstStyle/>
          <a:p>
            <a:r>
              <a:rPr lang="cs-CZ" altLang="cs-CZ" sz="4000"/>
              <a:t>Implementace rozhraní pomocí metody využívající anonymní vnitřní třídu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5181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interface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void kdoJsem();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Usecka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Info informace()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return new Info() { </a:t>
            </a:r>
            <a:r>
              <a:rPr lang="cs-CZ" altLang="cs-CZ" sz="1400"/>
              <a:t>// Vznikla třída odvozená od </a:t>
            </a:r>
            <a:r>
              <a:rPr lang="cs-CZ" altLang="cs-CZ" sz="1400">
                <a:solidFill>
                  <a:schemeClr val="accent2"/>
                </a:solidFill>
              </a:rPr>
              <a:t>Object</a:t>
            </a:r>
            <a:r>
              <a:rPr lang="cs-CZ" altLang="cs-CZ" sz="1400"/>
              <a:t> implementující </a:t>
            </a:r>
            <a:r>
              <a:rPr lang="cs-CZ" altLang="cs-CZ" sz="1400">
                <a:solidFill>
                  <a:schemeClr val="accent2"/>
                </a:solidFill>
              </a:rPr>
              <a:t>Info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System.out.println("Usecka" + 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};</a:t>
            </a:r>
            <a:r>
              <a:rPr lang="cs-CZ" altLang="cs-CZ" sz="1400"/>
              <a:t> // konec příkazu </a:t>
            </a:r>
            <a:r>
              <a:rPr lang="cs-CZ" altLang="cs-CZ" sz="1400">
                <a:solidFill>
                  <a:schemeClr val="accent2"/>
                </a:solidFill>
              </a:rPr>
              <a:t>return</a:t>
            </a:r>
            <a:r>
              <a:rPr lang="cs-CZ" altLang="cs-CZ" sz="1400"/>
              <a:t> – středník nutný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  <a:r>
              <a:rPr lang="cs-CZ" altLang="cs-CZ" sz="1400"/>
              <a:t> // konec metody </a:t>
            </a:r>
            <a:r>
              <a:rPr lang="cs-CZ" altLang="cs-CZ" sz="1400">
                <a:solidFill>
                  <a:schemeClr val="accent2"/>
                </a:solidFill>
              </a:rPr>
              <a:t>informace()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u.kdoJsem();</a:t>
            </a:r>
            <a:r>
              <a:rPr lang="cs-CZ" altLang="cs-CZ" sz="1400"/>
              <a:t> // chyba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Info i = u.informace();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i.kdoJsem(); </a:t>
            </a:r>
            <a:r>
              <a:rPr lang="cs-CZ" altLang="cs-CZ" sz="1400"/>
              <a:t>// Metoda je přístupná pouze přes referenční proměnnou rozhraní.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D716E-5FCD-4130-8B45-F6B91186453A}" type="slidenum">
              <a:rPr lang="cs-CZ" altLang="cs-CZ"/>
              <a:pPr/>
              <a:t>136</a:t>
            </a:fld>
            <a:endParaRPr lang="cs-CZ" altLang="cs-CZ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Proměnná typu rozhraní využívající anonymní vnitřní třídu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interface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void kdoJsem();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Usecka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Info i = new Info()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System.out.println("Usecka" + 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};</a:t>
            </a:r>
            <a:r>
              <a:rPr lang="cs-CZ" altLang="cs-CZ" sz="1400"/>
              <a:t> // konec deklarace proměnné </a:t>
            </a:r>
            <a:r>
              <a:rPr lang="cs-CZ" altLang="cs-CZ" sz="1400">
                <a:solidFill>
                  <a:schemeClr val="accent2"/>
                </a:solidFill>
              </a:rPr>
              <a:t>i</a:t>
            </a:r>
            <a:endParaRPr lang="cs-CZ" altLang="cs-CZ" sz="14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Usecka u = new Usecka(5);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u.i.kdoJsem();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(u instanceof Info)</a:t>
            </a:r>
            <a:r>
              <a:rPr lang="cs-CZ" altLang="cs-CZ" sz="1400"/>
              <a:t> // Operátor </a:t>
            </a:r>
            <a:r>
              <a:rPr lang="cs-CZ" altLang="cs-CZ" sz="1400">
                <a:solidFill>
                  <a:schemeClr val="accent2"/>
                </a:solidFill>
              </a:rPr>
              <a:t>instanceof</a:t>
            </a:r>
            <a:r>
              <a:rPr lang="cs-CZ" altLang="cs-CZ" sz="1400"/>
              <a:t> funguje i na vnitřní anonymní třídy.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System.out.println("u implementuje Info");</a:t>
            </a:r>
            <a:r>
              <a:rPr lang="cs-CZ" altLang="cs-CZ" sz="1400"/>
              <a:t> // Nevypíše se.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(u.i instanceof Info)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System.out.println("u.i implementuje Info");</a:t>
            </a:r>
            <a:r>
              <a:rPr lang="cs-CZ" altLang="cs-CZ" sz="1400"/>
              <a:t> // Vypíše se.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(u.i instanceof Info)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System.out.println(u.i.getClass().getName() + " implementuje Info");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/>
              <a:t>      // Vypíše </a:t>
            </a:r>
            <a:r>
              <a:rPr lang="cs-CZ" altLang="cs-CZ" sz="1400">
                <a:solidFill>
                  <a:schemeClr val="accent2"/>
                </a:solidFill>
              </a:rPr>
              <a:t>Usecka</a:t>
            </a:r>
            <a:r>
              <a:rPr lang="en-US" altLang="cs-CZ" sz="1400">
                <a:solidFill>
                  <a:schemeClr val="accent2"/>
                </a:solidFill>
              </a:rPr>
              <a:t>$</a:t>
            </a:r>
            <a:r>
              <a:rPr lang="cs-CZ" altLang="cs-CZ" sz="1400">
                <a:solidFill>
                  <a:schemeClr val="accent2"/>
                </a:solidFill>
              </a:rPr>
              <a:t>1 implementuje Info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3DAD6-1A6F-45C6-81E7-C363564C0CC6}" type="slidenum">
              <a:rPr lang="cs-CZ" altLang="cs-CZ"/>
              <a:pPr/>
              <a:t>137</a:t>
            </a:fld>
            <a:endParaRPr lang="cs-CZ" altLang="cs-CZ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Vnitřní třída vytvořená děděním</a:t>
            </a:r>
          </a:p>
        </p:txBody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public interface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void kdoJsem();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class Jmeno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kdoJeTo(Object o) </a:t>
            </a:r>
            <a:r>
              <a:rPr lang="en-US" altLang="cs-CZ" sz="100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1000">
                <a:solidFill>
                  <a:schemeClr val="accent2"/>
                </a:solidFill>
              </a:rPr>
              <a:t>    S</a:t>
            </a:r>
            <a:r>
              <a:rPr lang="cs-CZ" altLang="cs-CZ" sz="1000">
                <a:solidFill>
                  <a:schemeClr val="accent2"/>
                </a:solidFill>
              </a:rPr>
              <a:t>ystem.out.print(o.getClass().getName());</a:t>
            </a:r>
            <a:endParaRPr lang="en-US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1000">
                <a:solidFill>
                  <a:schemeClr val="accent2"/>
                </a:solidFill>
              </a:rPr>
              <a:t>  }</a:t>
            </a: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class Usecka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protected int delka;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Usecka(int delka) { this.delka = delka;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class Obdelnik extends Usecka implements Info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private int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Obdelnik(int delka, int sirka)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super(delka);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this.sirka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void kdoJsem()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new VnitrniJmeno().kdoJsem();</a:t>
            </a:r>
            <a:endParaRPr lang="cs-CZ" altLang="cs-CZ" sz="1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class VnitrniJmeno extends Jmeno { </a:t>
            </a:r>
            <a:r>
              <a:rPr lang="cs-CZ" altLang="cs-CZ" sz="1000"/>
              <a:t>// vnitřní třída dědí z jiného objektu než vnější třída</a:t>
            </a: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void kdoJsem() </a:t>
            </a:r>
            <a:r>
              <a:rPr lang="en-US" altLang="cs-CZ" sz="1000">
                <a:solidFill>
                  <a:schemeClr val="accent2"/>
                </a:solidFill>
              </a:rPr>
              <a:t>{</a:t>
            </a:r>
            <a:r>
              <a:rPr lang="cs-CZ" altLang="cs-CZ" sz="1000">
                <a:solidFill>
                  <a:schemeClr val="accent2"/>
                </a:solidFill>
              </a:rPr>
              <a:t>	         </a:t>
            </a:r>
            <a:r>
              <a:rPr lang="cs-CZ" altLang="cs-CZ" sz="1000"/>
              <a:t>// vnitřní třída nemusí překrývat všechny metody děděného objektu a to se využívá u GUI adaptérů.</a:t>
            </a:r>
            <a:endParaRPr lang="en-US" altLang="cs-CZ" sz="1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</a:t>
            </a:r>
            <a:r>
              <a:rPr lang="en-US" altLang="cs-CZ" sz="1000">
                <a:solidFill>
                  <a:schemeClr val="accent2"/>
                </a:solidFill>
              </a:rPr>
              <a:t>    kdoJeTo</a:t>
            </a:r>
            <a:r>
              <a:rPr lang="cs-CZ" altLang="cs-CZ" sz="1000">
                <a:solidFill>
                  <a:schemeClr val="accent2"/>
                </a:solidFill>
              </a:rPr>
              <a:t>(Obdelnik.this);	         </a:t>
            </a:r>
            <a:r>
              <a:rPr lang="cs-CZ" altLang="cs-CZ" sz="1000"/>
              <a:t>// Takto ve vnitřní třídě získáme odkaz na instanci vnější třídy.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/>
              <a:t>   // </a:t>
            </a:r>
            <a:r>
              <a:rPr lang="en-US" altLang="cs-CZ" sz="1000">
                <a:solidFill>
                  <a:schemeClr val="accent2"/>
                </a:solidFill>
              </a:rPr>
              <a:t>kdoJeTo</a:t>
            </a:r>
            <a:r>
              <a:rPr lang="cs-CZ" altLang="cs-CZ" sz="1000">
                <a:solidFill>
                  <a:schemeClr val="accent2"/>
                </a:solidFill>
              </a:rPr>
              <a:t>(this);	         </a:t>
            </a:r>
            <a:r>
              <a:rPr lang="cs-CZ" altLang="cs-CZ" sz="1000"/>
              <a:t>// </a:t>
            </a:r>
            <a:r>
              <a:rPr lang="cs-CZ" altLang="cs-CZ" sz="1000">
                <a:solidFill>
                  <a:schemeClr val="accent2"/>
                </a:solidFill>
              </a:rPr>
              <a:t>this</a:t>
            </a:r>
            <a:r>
              <a:rPr lang="cs-CZ" altLang="cs-CZ" sz="1000"/>
              <a:t> odkazuje na vnitřní třídu a vypsalo by </a:t>
            </a:r>
            <a:r>
              <a:rPr lang="cs-CZ" altLang="cs-CZ" sz="1000">
                <a:solidFill>
                  <a:schemeClr val="accent2"/>
                </a:solidFill>
              </a:rPr>
              <a:t>Obdelnik</a:t>
            </a:r>
            <a:r>
              <a:rPr lang="en-US" altLang="cs-CZ" sz="1000">
                <a:solidFill>
                  <a:schemeClr val="accent2"/>
                </a:solidFill>
              </a:rPr>
              <a:t>$</a:t>
            </a:r>
            <a:r>
              <a:rPr lang="cs-CZ" altLang="cs-CZ" sz="1000">
                <a:solidFill>
                  <a:schemeClr val="accent2"/>
                </a:solidFill>
              </a:rPr>
              <a:t>VnitrniJmeno</a:t>
            </a:r>
            <a:r>
              <a:rPr lang="cs-CZ" altLang="cs-CZ" sz="1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  System.out.println("  " + delka + "x" + sirka);</a:t>
            </a:r>
            <a:r>
              <a:rPr lang="cs-CZ" altLang="cs-CZ" sz="1000"/>
              <a:t> // Vnitřní třída má neomezený přístup k atributům vnější třídy.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</a:t>
            </a:r>
            <a:r>
              <a:rPr lang="en-US" altLang="cs-CZ" sz="1000">
                <a:solidFill>
                  <a:schemeClr val="accent2"/>
                </a:solidFill>
              </a:rPr>
              <a:t>}</a:t>
            </a: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public class Test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Info i = new Obdelnik(3, 6);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  i.kdoJsem();</a:t>
            </a:r>
            <a:r>
              <a:rPr lang="cs-CZ" altLang="cs-CZ" sz="1000"/>
              <a:t> // Vypíše </a:t>
            </a:r>
            <a:r>
              <a:rPr lang="cs-CZ" altLang="cs-CZ" sz="1000">
                <a:solidFill>
                  <a:schemeClr val="accent2"/>
                </a:solidFill>
              </a:rPr>
              <a:t>Obdelnik 3x6</a:t>
            </a:r>
            <a:r>
              <a:rPr lang="cs-CZ" altLang="cs-CZ" sz="1000"/>
              <a:t>.</a:t>
            </a:r>
            <a:endParaRPr lang="cs-CZ" altLang="cs-CZ" sz="1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F8A207-F77F-4B8A-8120-D377821B3570}" type="slidenum">
              <a:rPr lang="cs-CZ" altLang="cs-CZ"/>
              <a:pPr/>
              <a:t>138</a:t>
            </a:fld>
            <a:endParaRPr lang="cs-CZ" altLang="cs-CZ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Výjimky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Výjimky jsou běhové chyby.</a:t>
            </a:r>
          </a:p>
          <a:p>
            <a:pPr lvl="1"/>
            <a:r>
              <a:rPr lang="cs-CZ" altLang="cs-CZ"/>
              <a:t>Vznikají za běhu programu.</a:t>
            </a:r>
          </a:p>
          <a:p>
            <a:pPr lvl="1"/>
            <a:r>
              <a:rPr lang="cs-CZ" altLang="cs-CZ"/>
              <a:t>Vedle nich mohou být chyby</a:t>
            </a:r>
          </a:p>
          <a:p>
            <a:pPr lvl="2"/>
            <a:r>
              <a:rPr lang="cs-CZ" altLang="cs-CZ"/>
              <a:t>syntaktické (kompilační)</a:t>
            </a:r>
          </a:p>
          <a:p>
            <a:pPr lvl="2"/>
            <a:r>
              <a:rPr lang="cs-CZ" altLang="cs-CZ"/>
              <a:t>sémantické (Program pracuje jinak, než měl.)</a:t>
            </a:r>
          </a:p>
          <a:p>
            <a:r>
              <a:rPr lang="cs-CZ" altLang="cs-CZ"/>
              <a:t>Patří mezi bezpečnostní prvky Javy.</a:t>
            </a:r>
          </a:p>
          <a:p>
            <a:r>
              <a:rPr lang="cs-CZ" altLang="cs-CZ"/>
              <a:t>Java nutí programátora ve svém kódu reagovat na některé možné chybové stavy.</a:t>
            </a:r>
          </a:p>
          <a:p>
            <a:pPr lvl="1"/>
            <a:r>
              <a:rPr lang="cs-CZ" altLang="cs-CZ"/>
              <a:t>Pokud programátor nenapíše ošetření výjimky, program se nepřeloží.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8DF09-FE66-4F96-BF14-6DD8BB3A1AF3}" type="slidenum">
              <a:rPr lang="cs-CZ" altLang="cs-CZ"/>
              <a:pPr/>
              <a:t>139</a:t>
            </a:fld>
            <a:endParaRPr lang="cs-CZ" altLang="cs-CZ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Druhy výjimek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Třída </a:t>
            </a:r>
            <a:r>
              <a:rPr lang="cs-CZ" altLang="cs-CZ" sz="2000" dirty="0" err="1">
                <a:hlinkClick r:id="rId2"/>
              </a:rPr>
              <a:t>Throwable</a:t>
            </a:r>
            <a:r>
              <a:rPr lang="cs-CZ" altLang="cs-CZ" sz="2000" dirty="0"/>
              <a:t> (</a:t>
            </a:r>
            <a:r>
              <a:rPr lang="cs-CZ" altLang="cs-CZ" sz="2000" dirty="0" err="1"/>
              <a:t>vyhoditelná</a:t>
            </a:r>
            <a:r>
              <a:rPr lang="cs-CZ" altLang="cs-CZ" sz="2000" dirty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mateřská třída pro všechny druhy výjimek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Dědí z ní třída </a:t>
            </a:r>
            <a:r>
              <a:rPr lang="cs-CZ" altLang="cs-CZ" sz="1800" dirty="0" err="1">
                <a:hlinkClick r:id="rId3"/>
              </a:rPr>
              <a:t>Error</a:t>
            </a:r>
            <a:r>
              <a:rPr lang="cs-CZ" altLang="cs-CZ" sz="1800" dirty="0"/>
              <a:t> a její potomci.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Představuje závažné chyby, které se mohou vyskytnout v JVM.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Jednou z mála smysluplných reakcí na takovou chybu je zaslání programu, </a:t>
            </a:r>
            <a:r>
              <a:rPr lang="cs-CZ" altLang="cs-CZ" sz="1600" dirty="0">
                <a:hlinkClick r:id="rId4"/>
              </a:rPr>
              <a:t>popisu prostředí a dalších okolností</a:t>
            </a:r>
            <a:r>
              <a:rPr lang="cs-CZ" altLang="cs-CZ" sz="1600" dirty="0"/>
              <a:t> </a:t>
            </a:r>
            <a:r>
              <a:rPr lang="cs-CZ" altLang="cs-CZ" sz="1600" dirty="0" smtClean="0"/>
              <a:t>na </a:t>
            </a:r>
            <a:r>
              <a:rPr lang="en-US" sz="1600" dirty="0" smtClean="0">
                <a:hlinkClick r:id="rId5"/>
              </a:rPr>
              <a:t>https://www.oracle.com/java/technologies/javase/bugreports.html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Dědí z ní třída </a:t>
            </a:r>
            <a:r>
              <a:rPr lang="cs-CZ" altLang="cs-CZ" sz="1800" dirty="0" err="1">
                <a:hlinkClick r:id="rId6"/>
              </a:rPr>
              <a:t>Exception</a:t>
            </a:r>
            <a:r>
              <a:rPr lang="cs-CZ" altLang="cs-CZ" sz="1800" dirty="0"/>
              <a:t> a její potomci.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Výjimky této třídy je programátor překladačem nucen obsloužit.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Způsob ošetření je stejný pro chyby všech tříd.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synchronní též kontrolované výjimky (</a:t>
            </a:r>
            <a:r>
              <a:rPr lang="cs-CZ" altLang="cs-CZ" sz="1600" dirty="0" err="1"/>
              <a:t>checked</a:t>
            </a:r>
            <a:r>
              <a:rPr lang="cs-CZ" altLang="cs-CZ" sz="1600" dirty="0"/>
              <a:t> </a:t>
            </a:r>
            <a:r>
              <a:rPr lang="cs-CZ" altLang="cs-CZ" sz="1600" dirty="0" err="1"/>
              <a:t>exceptions</a:t>
            </a:r>
            <a:r>
              <a:rPr lang="cs-CZ" altLang="cs-CZ" sz="1600" dirty="0"/>
              <a:t>)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Synchronní proto, že vzniknou na programátorem definovaném místě.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Mohou je vyvolat pouze určité metody.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například vstupy/výstupy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Dědí z ní třída </a:t>
            </a:r>
            <a:r>
              <a:rPr lang="cs-CZ" altLang="cs-CZ" sz="1600" dirty="0" err="1">
                <a:hlinkClick r:id="rId7"/>
              </a:rPr>
              <a:t>RuntimeException</a:t>
            </a:r>
            <a:r>
              <a:rPr lang="cs-CZ" altLang="cs-CZ" sz="1600" dirty="0"/>
              <a:t> a její potomci.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Chyby zvané též asynchronní výjimky, vyvolává samotný JVM.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Může je vyvolat jakákoliv metoda, proto překladač programátora nenutí reagovat.</a:t>
            </a:r>
          </a:p>
          <a:p>
            <a:pPr lvl="3">
              <a:lnSpc>
                <a:spcPct val="80000"/>
              </a:lnSpc>
            </a:pPr>
            <a:r>
              <a:rPr lang="cs-CZ" altLang="cs-CZ" sz="1400" dirty="0"/>
              <a:t>Programátor však na ně reagovat může, považuje-li to za užitečné.</a:t>
            </a:r>
          </a:p>
          <a:p>
            <a:pPr lvl="4">
              <a:lnSpc>
                <a:spcPct val="80000"/>
              </a:lnSpc>
            </a:pPr>
            <a:r>
              <a:rPr lang="cs-CZ" altLang="cs-CZ" sz="1400" dirty="0"/>
              <a:t>Například tak předejde výjimce při špatném uživatelském vstupu.</a:t>
            </a:r>
          </a:p>
          <a:p>
            <a:pPr lvl="2">
              <a:lnSpc>
                <a:spcPct val="80000"/>
              </a:lnSpc>
            </a:pPr>
            <a:r>
              <a:rPr lang="cs-CZ" altLang="cs-CZ" sz="1600" dirty="0"/>
              <a:t>Dědí z ní programátorem vytvořená třída synchronních výjimek.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Balíky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Třída </a:t>
            </a:r>
            <a:r>
              <a:rPr lang="cs-CZ" altLang="cs-CZ" sz="1800" dirty="0" err="1">
                <a:solidFill>
                  <a:schemeClr val="accent2"/>
                </a:solidFill>
              </a:rPr>
              <a:t>Exception</a:t>
            </a:r>
            <a:r>
              <a:rPr lang="cs-CZ" altLang="cs-CZ" sz="1800" dirty="0"/>
              <a:t> je z balíku </a:t>
            </a:r>
            <a:r>
              <a:rPr lang="cs-CZ" altLang="cs-CZ" sz="1800" dirty="0" err="1">
                <a:solidFill>
                  <a:schemeClr val="accent2"/>
                </a:solidFill>
              </a:rPr>
              <a:t>java.lang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Její potomci mohou být z jiných balíků obsahujících související třídy.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BF6B5-4466-4A9F-8705-62BE94953357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 dirty="0"/>
              <a:t>Celočíselné typy a jejich konstanty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dirty="0"/>
              <a:t>Jsou pouze znaménkové ve dvojkovém doplňku.</a:t>
            </a:r>
          </a:p>
          <a:p>
            <a:pPr>
              <a:lnSpc>
                <a:spcPct val="80000"/>
              </a:lnSpc>
            </a:pPr>
            <a:r>
              <a:rPr lang="cs-CZ" altLang="cs-CZ" sz="2800" dirty="0"/>
              <a:t>Mohou být zapsány </a:t>
            </a:r>
            <a:r>
              <a:rPr lang="cs-CZ" altLang="cs-CZ" sz="2800" dirty="0" smtClean="0"/>
              <a:t>v </a:t>
            </a:r>
            <a:r>
              <a:rPr lang="cs-CZ" altLang="cs-CZ" sz="2800" dirty="0"/>
              <a:t>číselných soustavách: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desítkové – Číslo nesmí začínat nulou.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osmičkové – Číslo začíná nulou.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šestnáctkové – Číslo začíná </a:t>
            </a:r>
            <a:r>
              <a:rPr lang="cs-CZ" altLang="cs-CZ" sz="2400" dirty="0">
                <a:solidFill>
                  <a:schemeClr val="accent2"/>
                </a:solidFill>
              </a:rPr>
              <a:t>0x</a:t>
            </a:r>
            <a:r>
              <a:rPr lang="cs-CZ" altLang="cs-CZ" sz="2400" dirty="0"/>
              <a:t> nebo </a:t>
            </a:r>
            <a:r>
              <a:rPr lang="cs-CZ" altLang="cs-CZ" sz="2400" dirty="0" smtClean="0">
                <a:solidFill>
                  <a:schemeClr val="accent2"/>
                </a:solidFill>
              </a:rPr>
              <a:t>0X</a:t>
            </a:r>
            <a:r>
              <a:rPr lang="cs-CZ" altLang="cs-CZ" sz="2400" dirty="0" smtClean="0"/>
              <a:t>.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Dodržujeme styl </a:t>
            </a:r>
            <a:r>
              <a:rPr lang="cs-CZ" altLang="cs-CZ" sz="2000" dirty="0">
                <a:solidFill>
                  <a:schemeClr val="accent2"/>
                </a:solidFill>
              </a:rPr>
              <a:t>0xCD</a:t>
            </a:r>
            <a:r>
              <a:rPr lang="cs-CZ" altLang="cs-CZ" sz="2000" dirty="0"/>
              <a:t>, nikoliv </a:t>
            </a:r>
            <a:r>
              <a:rPr lang="cs-CZ" altLang="cs-CZ" sz="2000" dirty="0">
                <a:solidFill>
                  <a:schemeClr val="accent2"/>
                </a:solidFill>
              </a:rPr>
              <a:t>0XCD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0Xcd</a:t>
            </a:r>
            <a:r>
              <a:rPr lang="cs-CZ" altLang="cs-CZ" sz="2000" dirty="0"/>
              <a:t> nebo </a:t>
            </a:r>
            <a:r>
              <a:rPr lang="cs-CZ" altLang="cs-CZ" sz="2000" dirty="0">
                <a:solidFill>
                  <a:schemeClr val="accent2"/>
                </a:solidFill>
              </a:rPr>
              <a:t>0xCd</a:t>
            </a:r>
            <a:r>
              <a:rPr lang="cs-CZ" altLang="cs-CZ" sz="20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/>
              <a:t>dvojkové – Číslo začíná </a:t>
            </a:r>
            <a:r>
              <a:rPr lang="cs-CZ" altLang="cs-CZ" sz="2400" dirty="0">
                <a:solidFill>
                  <a:schemeClr val="accent2"/>
                </a:solidFill>
              </a:rPr>
              <a:t>0b</a:t>
            </a:r>
            <a:r>
              <a:rPr lang="cs-CZ" altLang="cs-CZ" sz="2400" dirty="0" smtClean="0"/>
              <a:t> nebo </a:t>
            </a:r>
            <a:r>
              <a:rPr lang="cs-CZ" altLang="cs-CZ" sz="2400" dirty="0">
                <a:solidFill>
                  <a:schemeClr val="accent2"/>
                </a:solidFill>
              </a:rPr>
              <a:t>0B</a:t>
            </a:r>
            <a:r>
              <a:rPr lang="cs-CZ" altLang="cs-CZ" sz="2400" dirty="0" smtClean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>
                <a:hlinkClick r:id="rId2"/>
              </a:rPr>
              <a:t>Od </a:t>
            </a:r>
            <a:r>
              <a:rPr lang="cs-CZ" altLang="cs-CZ" sz="2000" dirty="0" smtClean="0">
                <a:hlinkClick r:id="rId2"/>
              </a:rPr>
              <a:t>Java SE 7</a:t>
            </a:r>
            <a:endParaRPr lang="cs-CZ" altLang="cs-CZ" sz="2000" dirty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Číslice v čísle mohou být oddělené znakem '</a:t>
            </a:r>
            <a:r>
              <a:rPr lang="cs-CZ" altLang="cs-CZ" sz="2800" dirty="0" smtClean="0">
                <a:solidFill>
                  <a:schemeClr val="accent2"/>
                </a:solidFill>
              </a:rPr>
              <a:t>_</a:t>
            </a:r>
            <a:r>
              <a:rPr lang="cs-CZ" altLang="cs-CZ" sz="2800" dirty="0" smtClean="0"/>
              <a:t>'.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 smtClean="0">
                <a:hlinkClick r:id="rId3"/>
              </a:rPr>
              <a:t>Od Java SE 7</a:t>
            </a:r>
            <a:endParaRPr lang="cs-CZ" altLang="cs-CZ" sz="2400" dirty="0" smtClean="0"/>
          </a:p>
          <a:p>
            <a:pPr>
              <a:lnSpc>
                <a:spcPct val="80000"/>
              </a:lnSpc>
            </a:pPr>
            <a:r>
              <a:rPr lang="cs-CZ" altLang="cs-CZ" sz="2800" dirty="0" smtClean="0"/>
              <a:t>Konstanty </a:t>
            </a:r>
            <a:r>
              <a:rPr lang="cs-CZ" altLang="cs-CZ" sz="2800" dirty="0"/>
              <a:t>jsou implicitně typu </a:t>
            </a:r>
            <a:r>
              <a:rPr lang="cs-CZ" altLang="cs-CZ" sz="2800" dirty="0" err="1">
                <a:solidFill>
                  <a:schemeClr val="accent2"/>
                </a:solidFill>
              </a:rPr>
              <a:t>int</a:t>
            </a:r>
            <a:r>
              <a:rPr lang="cs-CZ" altLang="cs-CZ" sz="2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Potřebujeme-li inicializovat typ </a:t>
            </a:r>
            <a:r>
              <a:rPr lang="cs-CZ" altLang="cs-CZ" sz="2400" dirty="0">
                <a:solidFill>
                  <a:schemeClr val="accent2"/>
                </a:solidFill>
              </a:rPr>
              <a:t>long</a:t>
            </a:r>
            <a:r>
              <a:rPr lang="cs-CZ" altLang="cs-CZ" sz="2400" dirty="0"/>
              <a:t> konstantou, použijeme na jejím konci znak „</a:t>
            </a:r>
            <a:r>
              <a:rPr lang="cs-CZ" altLang="cs-CZ" sz="2400" dirty="0">
                <a:solidFill>
                  <a:schemeClr val="accent2"/>
                </a:solidFill>
              </a:rPr>
              <a:t>L</a:t>
            </a:r>
            <a:r>
              <a:rPr lang="cs-CZ" altLang="cs-CZ" sz="2400" dirty="0"/>
              <a:t>“ (nebo „</a:t>
            </a:r>
            <a:r>
              <a:rPr lang="cs-CZ" altLang="cs-CZ" sz="2400" dirty="0">
                <a:solidFill>
                  <a:schemeClr val="accent2"/>
                </a:solidFill>
              </a:rPr>
              <a:t>l</a:t>
            </a:r>
            <a:r>
              <a:rPr lang="cs-CZ" altLang="cs-CZ" sz="2400" dirty="0"/>
              <a:t>“).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Například </a:t>
            </a:r>
            <a:r>
              <a:rPr lang="cs-CZ" altLang="cs-CZ" sz="2000" dirty="0">
                <a:solidFill>
                  <a:schemeClr val="accent2"/>
                </a:solidFill>
              </a:rPr>
              <a:t>long k = 1234567890123L;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Jinak překladač hlásí chybu </a:t>
            </a:r>
            <a:r>
              <a:rPr lang="cs-CZ" altLang="cs-CZ" sz="2000" dirty="0" err="1">
                <a:solidFill>
                  <a:schemeClr val="accent2"/>
                </a:solidFill>
              </a:rPr>
              <a:t>Integer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literal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out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of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range</a:t>
            </a:r>
            <a:r>
              <a:rPr lang="cs-CZ" altLang="cs-CZ" sz="2000" dirty="0"/>
              <a:t> nebo dokonce </a:t>
            </a:r>
            <a:r>
              <a:rPr lang="cs-CZ" altLang="cs-CZ" sz="2000" dirty="0">
                <a:hlinkClick r:id="rId4"/>
              </a:rPr>
              <a:t>odřízne nejvyšší bity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 dirty="0"/>
              <a:t>Inicializace typu </a:t>
            </a:r>
            <a:r>
              <a:rPr lang="cs-CZ" altLang="cs-CZ" sz="2400" dirty="0">
                <a:solidFill>
                  <a:schemeClr val="accent2"/>
                </a:solidFill>
              </a:rPr>
              <a:t>byte</a:t>
            </a:r>
            <a:r>
              <a:rPr lang="cs-CZ" altLang="cs-CZ" sz="2400" dirty="0"/>
              <a:t> konstantou v rozsahu typu </a:t>
            </a:r>
            <a:r>
              <a:rPr lang="cs-CZ" altLang="cs-CZ" sz="2400" dirty="0">
                <a:solidFill>
                  <a:schemeClr val="accent2"/>
                </a:solidFill>
              </a:rPr>
              <a:t>byte</a:t>
            </a:r>
            <a:r>
              <a:rPr lang="cs-CZ" altLang="cs-CZ" sz="2400" dirty="0"/>
              <a:t> (-128 až +127) je v pořádku.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Například </a:t>
            </a:r>
            <a:r>
              <a:rPr lang="cs-CZ" altLang="cs-CZ" sz="2000" dirty="0">
                <a:solidFill>
                  <a:schemeClr val="accent2"/>
                </a:solidFill>
              </a:rPr>
              <a:t>byte b = 123;</a:t>
            </a:r>
          </a:p>
          <a:p>
            <a:pPr lvl="2">
              <a:lnSpc>
                <a:spcPct val="80000"/>
              </a:lnSpc>
            </a:pPr>
            <a:r>
              <a:rPr lang="cs-CZ" altLang="cs-CZ" sz="2000" dirty="0"/>
              <a:t>Jinak překladač hlásí chybu </a:t>
            </a:r>
            <a:r>
              <a:rPr lang="cs-CZ" altLang="cs-CZ" sz="2000" dirty="0" err="1">
                <a:solidFill>
                  <a:schemeClr val="accent2"/>
                </a:solidFill>
              </a:rPr>
              <a:t>Incompatible</a:t>
            </a:r>
            <a:r>
              <a:rPr lang="cs-CZ" altLang="cs-CZ" sz="2000" dirty="0">
                <a:solidFill>
                  <a:schemeClr val="accent2"/>
                </a:solidFill>
              </a:rPr>
              <a:t> type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54CB-C089-4EEE-88B8-067BEF367CCD}" type="slidenum">
              <a:rPr lang="cs-CZ" altLang="cs-CZ"/>
              <a:pPr/>
              <a:t>140</a:t>
            </a:fld>
            <a:endParaRPr lang="cs-CZ" altLang="cs-CZ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Předání výjimky výše – deklarace výjimky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Programátor výjimku neumí nebo nechce ošetřovat a proto informaci o jejím výskytu předá volající metodě.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tzv. propagace nebo šíření výjimek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Metoda, ve které se výjimka vyskytla, se „zříká odpovědnosti“ za její zpracování.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Toto předání odpovědnosti se jasně deklaruje již v hlavičce metody pomocí klíčového slova </a:t>
            </a:r>
            <a:r>
              <a:rPr lang="cs-CZ" altLang="cs-CZ" sz="2400">
                <a:solidFill>
                  <a:schemeClr val="accent2"/>
                </a:solidFill>
              </a:rPr>
              <a:t>throws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Pokud by metoda dostala jméno souboru jako svůj parametr, pak nemá smysl výjimku typu „soubor nenalezen“ ošetřovat v této metodě. Je lepší sdělit volající metodě zprávu „nepovedlo se“ a nechat na </a:t>
            </a:r>
            <a:r>
              <a:rPr lang="cs-CZ" altLang="cs-CZ" sz="2400">
                <a:solidFill>
                  <a:schemeClr val="accent2"/>
                </a:solidFill>
              </a:rPr>
              <a:t>main()</a:t>
            </a:r>
            <a:r>
              <a:rPr lang="cs-CZ" altLang="cs-CZ" sz="2400"/>
              <a:t>, zda chce pokračovat dále.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deklarace výjimky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static int prectiCislo() throws Exception {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F73A3A-6B77-4C24-A37F-8257251239B5}" type="slidenum">
              <a:rPr lang="cs-CZ" altLang="cs-CZ"/>
              <a:pPr/>
              <a:t>141</a:t>
            </a:fld>
            <a:endParaRPr lang="cs-CZ" altLang="cs-CZ"/>
          </a:p>
        </p:txBody>
      </p:sp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Kompletní ošetření výjimky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Programátor výjimku zachytí a kompletně ošetří v metodě, kde se vyskytla.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import java.util.Scanner;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VyjimkaOsetrenaKompletne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</a:t>
            </a:r>
            <a:r>
              <a:rPr lang="en-US" altLang="cs-CZ" sz="1800">
                <a:solidFill>
                  <a:schemeClr val="accent2"/>
                </a:solidFill>
              </a:rPr>
              <a:t>static Scanner sc = new Scanner(System.in);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</a:t>
            </a:r>
            <a:r>
              <a:rPr lang="en-US" altLang="cs-CZ" sz="1800">
                <a:solidFill>
                  <a:schemeClr val="accent2"/>
                </a:solidFill>
              </a:rPr>
              <a:t>public static int prectiCislo() {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while (true) { </a:t>
            </a:r>
            <a:r>
              <a:rPr lang="cs-CZ" altLang="cs-CZ" sz="1800"/>
              <a:t>// nekonečný cyklus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try { </a:t>
            </a:r>
            <a:r>
              <a:rPr lang="cs-CZ" altLang="cs-CZ" sz="1800"/>
              <a:t>// výkonný blok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System.out.print("Zadejte číslo: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int i = sc.nextInt();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sc.nextLine();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break; </a:t>
            </a:r>
            <a:r>
              <a:rPr lang="cs-CZ" altLang="cs-CZ" sz="1800"/>
              <a:t>// výskok z nekonečného cyklu, když není chyba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catch (Exception e) { </a:t>
            </a:r>
            <a:r>
              <a:rPr lang="cs-CZ" altLang="cs-CZ" sz="1800"/>
              <a:t>// chybový kód – ošetření výjimky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System.out.println("Chybně zadané číslo!");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  sc.nextLine();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return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4A483-CBE2-42BB-AFC3-5BA449B6F493}" type="slidenum">
              <a:rPr lang="cs-CZ" altLang="cs-CZ"/>
              <a:pPr/>
              <a:t>142</a:t>
            </a:fld>
            <a:endParaRPr lang="cs-CZ" altLang="cs-CZ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Ošetření výjimky a následné předání výše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cs-CZ" altLang="cs-CZ"/>
              <a:t>Programátor výjimku částečně či kompletně ošetří v metodě, kde se vyskytla, a navíc pošle informaci o jejím výskytu do nadřazené úrovně.</a:t>
            </a:r>
          </a:p>
          <a:p>
            <a:r>
              <a:rPr lang="cs-CZ" altLang="cs-CZ"/>
              <a:t>Vytváříme-li modul (reusable package), nevíme dopředu, jak si budoucí uživatel našeho modulu bude přát výjimku ošetřit. Ošetříme tedy výjimku jen tak, aby náš objekt zůstal provozuschopný (tj. „nespadl“) a výjimku propagujeme ven z metody.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4092-FD2F-4385-9DA2-E5FD1587A0AE}" type="slidenum">
              <a:rPr lang="cs-CZ" altLang="cs-CZ"/>
              <a:pPr/>
              <a:t>143</a:t>
            </a:fld>
            <a:endParaRPr lang="cs-CZ" altLang="cs-CZ"/>
          </a:p>
        </p:txBody>
      </p:sp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Ošetření výjimky a následné předání výše – příklad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import java.util.*;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VyjimkaOsetrenaAPropagovana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static Scanner sc = new Scanner(System.in);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int prectiCislo() throws InputMismatchException { </a:t>
            </a:r>
            <a:r>
              <a:rPr lang="cs-CZ" altLang="cs-CZ" sz="1200"/>
              <a:t>// deklarace předávané výjimky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while (true) { </a:t>
            </a:r>
            <a:r>
              <a:rPr lang="cs-CZ" altLang="cs-CZ" sz="1200"/>
              <a:t>// nekonečný cyklus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try { </a:t>
            </a:r>
            <a:r>
              <a:rPr lang="cs-CZ" altLang="cs-CZ" sz="1200"/>
              <a:t>// výkonný blok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System.out.print("Zadejte číslo: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int i = sc.nextInt(); sc.nextLine;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break; </a:t>
            </a:r>
            <a:r>
              <a:rPr lang="cs-CZ" altLang="cs-CZ" sz="1200"/>
              <a:t>// výskok z nekonečného cyklu, když není chyba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catch (InputMismatchException e) { </a:t>
            </a:r>
            <a:r>
              <a:rPr lang="cs-CZ" altLang="cs-CZ" sz="1200"/>
              <a:t>// </a:t>
            </a:r>
            <a:r>
              <a:rPr lang="cs-CZ" altLang="cs-CZ" sz="1200">
                <a:solidFill>
                  <a:schemeClr val="accent2"/>
                </a:solidFill>
              </a:rPr>
              <a:t>e</a:t>
            </a:r>
            <a:r>
              <a:rPr lang="cs-CZ" altLang="cs-CZ" sz="1200"/>
              <a:t> je objekt třídy </a:t>
            </a:r>
            <a:r>
              <a:rPr lang="cs-CZ" altLang="cs-CZ" sz="1200">
                <a:solidFill>
                  <a:schemeClr val="accent2"/>
                </a:solidFill>
                <a:hlinkClick r:id="rId2"/>
              </a:rPr>
              <a:t>InputMismatchException</a:t>
            </a:r>
            <a:r>
              <a:rPr lang="cs-CZ" altLang="cs-CZ" sz="12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System.out.println("Chybně zadané číslo!");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sc.nextLine;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e.printStackTrace(); </a:t>
            </a:r>
            <a:r>
              <a:rPr lang="cs-CZ" altLang="cs-CZ" sz="1200"/>
              <a:t>// výpis chyby na konzoli, rozumná reakce na výjimku, když ji nechceme ošetřit složitěji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  throw e; </a:t>
            </a:r>
            <a:r>
              <a:rPr lang="cs-CZ" altLang="cs-CZ" sz="1200"/>
              <a:t>// předání ošetřené výjimky výše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int cislo = prectiCislo();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catch (Exception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  System.out.println("Číslo nebylo zadáno správně hned napoprvé!");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200"/>
              <a:t>Pomocí přetížené metody </a:t>
            </a:r>
            <a:r>
              <a:rPr lang="cs-CZ" altLang="cs-CZ" sz="1200">
                <a:solidFill>
                  <a:schemeClr val="accent2"/>
                </a:solidFill>
              </a:rPr>
              <a:t>printStackTrace(PrintStream s)</a:t>
            </a:r>
            <a:r>
              <a:rPr lang="cs-CZ" altLang="cs-CZ" sz="1200"/>
              <a:t> nebo </a:t>
            </a:r>
            <a:r>
              <a:rPr lang="cs-CZ" altLang="cs-CZ" sz="1200">
                <a:solidFill>
                  <a:schemeClr val="accent2"/>
                </a:solidFill>
              </a:rPr>
              <a:t>System.setErr()</a:t>
            </a:r>
            <a:r>
              <a:rPr lang="cs-CZ" altLang="cs-CZ" sz="1200"/>
              <a:t>, </a:t>
            </a:r>
            <a:r>
              <a:rPr lang="cs-CZ" altLang="cs-CZ" sz="1200">
                <a:solidFill>
                  <a:schemeClr val="accent2"/>
                </a:solidFill>
              </a:rPr>
              <a:t>System.setOut()</a:t>
            </a:r>
            <a:r>
              <a:rPr lang="cs-CZ" altLang="cs-CZ" sz="1200"/>
              <a:t> přesměrujeme chybový výpis do souboru, což je jediná možnost v případě aplikace s GUI.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33C300-B512-4611-B696-4F9992C62214}" type="slidenum">
              <a:rPr lang="cs-CZ" altLang="cs-CZ"/>
              <a:pPr/>
              <a:t>144</a:t>
            </a:fld>
            <a:endParaRPr lang="cs-CZ" altLang="cs-CZ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Práce s výjimkami</a:t>
            </a:r>
          </a:p>
        </p:txBody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Naprosto nejhorší reakce na výjimku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Metoda nešíří výjimku do volající metody a blok </a:t>
            </a:r>
            <a:r>
              <a:rPr lang="cs-CZ" altLang="cs-CZ" sz="1600">
                <a:solidFill>
                  <a:schemeClr val="accent2"/>
                </a:solidFill>
              </a:rPr>
              <a:t>catch</a:t>
            </a:r>
            <a:r>
              <a:rPr lang="cs-CZ" altLang="cs-CZ" sz="1600"/>
              <a:t> neobsahuje kód.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Chyba nastane ale nijak se neprojeví.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Takto se to nikdy nesmí dělat!!!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Seskupování výjimek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Chceme různě reagovat na výjimky různých druhů vzniklé v jednom bloku </a:t>
            </a:r>
            <a:r>
              <a:rPr lang="cs-CZ" altLang="cs-CZ" sz="1600">
                <a:solidFill>
                  <a:schemeClr val="accent2"/>
                </a:solidFill>
              </a:rPr>
              <a:t>try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Za blokem </a:t>
            </a:r>
            <a:r>
              <a:rPr lang="cs-CZ" altLang="cs-CZ" sz="1600">
                <a:solidFill>
                  <a:schemeClr val="accent2"/>
                </a:solidFill>
              </a:rPr>
              <a:t>try</a:t>
            </a:r>
            <a:r>
              <a:rPr lang="cs-CZ" altLang="cs-CZ" sz="1600"/>
              <a:t> může být neomezený počet bloků </a:t>
            </a:r>
            <a:r>
              <a:rPr lang="cs-CZ" altLang="cs-CZ" sz="1600">
                <a:solidFill>
                  <a:schemeClr val="accent2"/>
                </a:solidFill>
              </a:rPr>
              <a:t>catch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Při výskytu výjimky se postupně odshora procházejí jednotlivé bloky </a:t>
            </a:r>
            <a:r>
              <a:rPr lang="cs-CZ" altLang="cs-CZ" sz="1600">
                <a:solidFill>
                  <a:schemeClr val="accent2"/>
                </a:solidFill>
              </a:rPr>
              <a:t>catch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Jakmile vyhozená výjimka vyhovuje třídě výjimek uvedené v </a:t>
            </a:r>
            <a:r>
              <a:rPr lang="cs-CZ" altLang="cs-CZ" sz="1600">
                <a:solidFill>
                  <a:schemeClr val="accent2"/>
                </a:solidFill>
              </a:rPr>
              <a:t>catch</a:t>
            </a:r>
            <a:r>
              <a:rPr lang="cs-CZ" altLang="cs-CZ" sz="1600"/>
              <a:t> nebo její libovolné rodičovské třídě, provede se tento blok a ostatní bloky </a:t>
            </a:r>
            <a:r>
              <a:rPr lang="cs-CZ" altLang="cs-CZ" sz="1600">
                <a:solidFill>
                  <a:schemeClr val="accent2"/>
                </a:solidFill>
              </a:rPr>
              <a:t>catch</a:t>
            </a:r>
            <a:r>
              <a:rPr lang="cs-CZ" altLang="cs-CZ" sz="1600"/>
              <a:t> jsou přeskočeny.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Nejdřív se musí uvést speciálnější druhy výjimek.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Vyvolání výjimky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Někdy je těžké výjimku vyvolat daty vstupujícími do programu, nebo chceme, aby výjimkou byla hodnota vyhovující datovému typu ale mimo námi povolený rozsah.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try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if (n == 0)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throw new InputMismatchException();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Nezneužívejte systém zachycení výjimek například tím, že místo </a:t>
            </a:r>
            <a:r>
              <a:rPr lang="cs-CZ" altLang="cs-CZ" sz="1800">
                <a:solidFill>
                  <a:schemeClr val="accent2"/>
                </a:solidFill>
              </a:rPr>
              <a:t>break</a:t>
            </a:r>
            <a:r>
              <a:rPr lang="cs-CZ" altLang="cs-CZ" sz="1800"/>
              <a:t> pro opuštění cyklu vyhodíte výjimku. Program bude pomalejší a výrazně nepřehlednější.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CE3C0-5915-4FD1-8E5C-96C64C0ABAFD}" type="slidenum">
              <a:rPr lang="cs-CZ" altLang="cs-CZ"/>
              <a:pPr/>
              <a:t>145</a:t>
            </a:fld>
            <a:endParaRPr lang="cs-CZ" altLang="cs-CZ"/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Vytvoření vlastní výjimky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pro vlastní třídy, ve kterých nedokážeme výjimku ošetřit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class CisloMimoRozsah extends Exception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CisloMimoRozsah (int limit)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super("Číslo nesmí být větší než " + limit + ".");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Objekt vlastní třídy výjimku třídy </a:t>
            </a:r>
            <a:r>
              <a:rPr lang="cs-CZ" altLang="cs-CZ" sz="2400">
                <a:solidFill>
                  <a:schemeClr val="accent2"/>
                </a:solidFill>
              </a:rPr>
              <a:t>CisloMimoRozsah</a:t>
            </a:r>
            <a:r>
              <a:rPr lang="cs-CZ" altLang="cs-CZ" sz="2400"/>
              <a:t> vyhodí.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V části </a:t>
            </a:r>
            <a:r>
              <a:rPr lang="cs-CZ" altLang="cs-CZ" sz="2400">
                <a:solidFill>
                  <a:schemeClr val="accent2"/>
                </a:solidFill>
              </a:rPr>
              <a:t>catch</a:t>
            </a:r>
            <a:r>
              <a:rPr lang="cs-CZ" altLang="cs-CZ" sz="2400"/>
              <a:t> kódu volajícím objekt vlastní třídy můžeme vypsat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řetězec vrácený metodou </a:t>
            </a:r>
            <a:r>
              <a:rPr lang="cs-CZ" altLang="cs-CZ" sz="2000">
                <a:solidFill>
                  <a:schemeClr val="accent2"/>
                </a:solidFill>
              </a:rPr>
              <a:t>getMessage()</a:t>
            </a:r>
            <a:r>
              <a:rPr lang="cs-CZ" altLang="cs-CZ" sz="2000"/>
              <a:t> objektu třídy </a:t>
            </a:r>
            <a:r>
              <a:rPr lang="cs-CZ" altLang="cs-CZ" sz="2000">
                <a:solidFill>
                  <a:schemeClr val="accent2"/>
                </a:solidFill>
              </a:rPr>
              <a:t>CisloMimoRozsah</a:t>
            </a:r>
            <a:r>
              <a:rPr lang="cs-CZ" altLang="cs-CZ" sz="2000"/>
              <a:t>,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jméno třídy výjimky, tedy </a:t>
            </a:r>
            <a:r>
              <a:rPr lang="cs-CZ" altLang="cs-CZ" sz="2000">
                <a:solidFill>
                  <a:schemeClr val="accent2"/>
                </a:solidFill>
              </a:rPr>
              <a:t>CisloMimoRozsah</a:t>
            </a:r>
            <a:r>
              <a:rPr lang="cs-CZ" altLang="cs-CZ" sz="2000"/>
              <a:t>, metodou </a:t>
            </a:r>
            <a:r>
              <a:rPr lang="cs-CZ" altLang="cs-CZ" sz="2000">
                <a:solidFill>
                  <a:schemeClr val="accent2"/>
                </a:solidFill>
              </a:rPr>
              <a:t>printStackTrace()</a:t>
            </a:r>
            <a:r>
              <a:rPr lang="cs-CZ" altLang="cs-CZ" sz="2000"/>
              <a:t> objektu třídy </a:t>
            </a:r>
            <a:r>
              <a:rPr lang="cs-CZ" altLang="cs-CZ" sz="2000">
                <a:solidFill>
                  <a:schemeClr val="accent2"/>
                </a:solidFill>
              </a:rPr>
              <a:t>CisloMimoRozsah</a:t>
            </a:r>
            <a:r>
              <a:rPr lang="cs-CZ" altLang="cs-CZ" sz="200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Potom stačí vytvořit třídu </a:t>
            </a:r>
            <a:r>
              <a:rPr lang="cs-CZ" altLang="cs-CZ" sz="1800">
                <a:solidFill>
                  <a:schemeClr val="accent2"/>
                </a:solidFill>
              </a:rPr>
              <a:t>CisloMimoRozsah</a:t>
            </a:r>
            <a:r>
              <a:rPr lang="cs-CZ" altLang="cs-CZ" sz="1800"/>
              <a:t> bez vnitřního kódu.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class CisloMimoRozsah extends Exception {}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787C-4F17-4D29-B1E5-2898161EB952}" type="slidenum">
              <a:rPr lang="cs-CZ" altLang="cs-CZ"/>
              <a:pPr/>
              <a:t>146</a:t>
            </a:fld>
            <a:endParaRPr lang="cs-CZ" altLang="cs-CZ"/>
          </a:p>
        </p:txBody>
      </p:sp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Využití vlastní výjimky</a:t>
            </a:r>
          </a:p>
        </p:txBody>
      </p:sp>
      <p:sp>
        <p:nvSpPr>
          <p:cNvPr id="182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static int zadejCislo(int limit)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int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while (true)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try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System.out.print("Zadejte číslo: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i = sc.nextInt();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sc.nextLine();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if (i &gt; limit)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throw new CisloMimoRozsah(limit);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return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 catch (CisloMimoRozsah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System.out.println(e.getMessage());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 catch (Exception 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System.out.println("Chybně zadané číslo!");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sc.nextLine();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95DDEF-590F-4DB8-AA73-332585F94D71}" type="slidenum">
              <a:rPr lang="cs-CZ" altLang="cs-CZ"/>
              <a:pPr/>
              <a:t>147</a:t>
            </a:fld>
            <a:endParaRPr lang="cs-CZ" altLang="cs-CZ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Konstrukce </a:t>
            </a:r>
            <a:r>
              <a:rPr lang="cs-CZ" altLang="cs-CZ">
                <a:solidFill>
                  <a:schemeClr val="accent2"/>
                </a:solidFill>
              </a:rPr>
              <a:t>try</a:t>
            </a:r>
            <a:r>
              <a:rPr lang="cs-CZ" altLang="cs-CZ"/>
              <a:t> – (</a:t>
            </a:r>
            <a:r>
              <a:rPr lang="cs-CZ" altLang="cs-CZ">
                <a:solidFill>
                  <a:schemeClr val="accent2"/>
                </a:solidFill>
              </a:rPr>
              <a:t>catch</a:t>
            </a:r>
            <a:r>
              <a:rPr lang="cs-CZ" altLang="cs-CZ"/>
              <a:t> –) </a:t>
            </a:r>
            <a:r>
              <a:rPr lang="cs-CZ" altLang="cs-CZ">
                <a:solidFill>
                  <a:schemeClr val="accent2"/>
                </a:solidFill>
              </a:rPr>
              <a:t>finally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sz="2400" dirty="0"/>
              <a:t>Dvojici bloků </a:t>
            </a:r>
            <a:r>
              <a:rPr lang="cs-CZ" altLang="cs-CZ" sz="2400" dirty="0" err="1">
                <a:solidFill>
                  <a:schemeClr val="accent2"/>
                </a:solidFill>
              </a:rPr>
              <a:t>try</a:t>
            </a:r>
            <a:r>
              <a:rPr lang="cs-CZ" altLang="cs-CZ" sz="2400" dirty="0"/>
              <a:t> – </a:t>
            </a:r>
            <a:r>
              <a:rPr lang="cs-CZ" altLang="cs-CZ" sz="2400" dirty="0" err="1">
                <a:solidFill>
                  <a:schemeClr val="accent2"/>
                </a:solidFill>
              </a:rPr>
              <a:t>catch</a:t>
            </a:r>
            <a:r>
              <a:rPr lang="cs-CZ" altLang="cs-CZ" sz="2400" dirty="0"/>
              <a:t> je možné rozšířit o nepovinný blok </a:t>
            </a:r>
            <a:r>
              <a:rPr lang="cs-CZ" altLang="cs-CZ" sz="2400" dirty="0" err="1">
                <a:solidFill>
                  <a:schemeClr val="accent2"/>
                </a:solidFill>
              </a:rPr>
              <a:t>finally</a:t>
            </a:r>
            <a:r>
              <a:rPr lang="cs-CZ" alt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Blok </a:t>
            </a:r>
            <a:r>
              <a:rPr lang="cs-CZ" altLang="cs-CZ" sz="2400" dirty="0" err="1">
                <a:solidFill>
                  <a:schemeClr val="accent2"/>
                </a:solidFill>
              </a:rPr>
              <a:t>finally</a:t>
            </a:r>
            <a:r>
              <a:rPr lang="cs-CZ" altLang="cs-CZ" sz="2400" dirty="0"/>
              <a:t> se provede vždy, tedy i když je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 blocích </a:t>
            </a:r>
            <a:r>
              <a:rPr lang="cs-CZ" altLang="cs-CZ" sz="2000" dirty="0" err="1">
                <a:solidFill>
                  <a:schemeClr val="accent2"/>
                </a:solidFill>
              </a:rPr>
              <a:t>try</a:t>
            </a:r>
            <a:r>
              <a:rPr lang="cs-CZ" altLang="cs-CZ" sz="2000" dirty="0"/>
              <a:t> nebo </a:t>
            </a:r>
            <a:r>
              <a:rPr lang="cs-CZ" altLang="cs-CZ" sz="2000" dirty="0" err="1">
                <a:solidFill>
                  <a:schemeClr val="accent2"/>
                </a:solidFill>
              </a:rPr>
              <a:t>catch</a:t>
            </a:r>
            <a:r>
              <a:rPr lang="cs-CZ" altLang="cs-CZ" sz="2000" dirty="0"/>
              <a:t> uveden příkaz </a:t>
            </a:r>
            <a:r>
              <a:rPr lang="cs-CZ" altLang="cs-CZ" sz="2000" dirty="0">
                <a:solidFill>
                  <a:schemeClr val="accent2"/>
                </a:solidFill>
              </a:rPr>
              <a:t>return</a:t>
            </a:r>
            <a:r>
              <a:rPr lang="cs-CZ" altLang="cs-CZ" sz="2000" dirty="0"/>
              <a:t>,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vyvolána jiná i nezachycená výjimka, která je propagována výše.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Typické použití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uzavření otevřených souborů, destrukce objektů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finally</a:t>
            </a:r>
            <a:r>
              <a:rPr lang="cs-CZ" altLang="cs-CZ" sz="1800" dirty="0">
                <a:solidFill>
                  <a:schemeClr val="accent2"/>
                </a:solidFill>
              </a:rPr>
              <a:t> {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(fr != </a:t>
            </a:r>
            <a:r>
              <a:rPr lang="cs-CZ" altLang="cs-CZ" sz="1800" dirty="0" err="1">
                <a:solidFill>
                  <a:schemeClr val="accent2"/>
                </a:solidFill>
              </a:rPr>
              <a:t>null</a:t>
            </a:r>
            <a:r>
              <a:rPr lang="cs-CZ" altLang="cs-CZ" sz="1800" dirty="0">
                <a:solidFill>
                  <a:schemeClr val="accent2"/>
                </a:solidFill>
              </a:rPr>
              <a:t>) { </a:t>
            </a:r>
            <a:r>
              <a:rPr lang="cs-CZ" altLang="cs-CZ" sz="1800" dirty="0" err="1">
                <a:solidFill>
                  <a:schemeClr val="accent2"/>
                </a:solidFill>
              </a:rPr>
              <a:t>fr.close</a:t>
            </a:r>
            <a:r>
              <a:rPr lang="cs-CZ" altLang="cs-CZ" sz="1800" dirty="0">
                <a:solidFill>
                  <a:schemeClr val="accent2"/>
                </a:solidFill>
              </a:rPr>
              <a:t>(); }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sz="2400" dirty="0"/>
              <a:t>V bloku </a:t>
            </a:r>
            <a:r>
              <a:rPr lang="cs-CZ" altLang="cs-CZ" sz="2400" dirty="0" err="1">
                <a:solidFill>
                  <a:schemeClr val="accent2"/>
                </a:solidFill>
              </a:rPr>
              <a:t>try</a:t>
            </a:r>
            <a:r>
              <a:rPr lang="cs-CZ" altLang="cs-CZ" sz="2400" dirty="0"/>
              <a:t> nemusí být vždy kód vyhazující výjimku ale například příkaz </a:t>
            </a:r>
            <a:r>
              <a:rPr lang="cs-CZ" altLang="cs-CZ" sz="2400" dirty="0">
                <a:solidFill>
                  <a:schemeClr val="accent2"/>
                </a:solidFill>
              </a:rPr>
              <a:t>return 1;</a:t>
            </a:r>
            <a:r>
              <a:rPr lang="cs-CZ" altLang="cs-CZ" sz="2400" dirty="0"/>
              <a:t> vykonaný za nějaké podmínky.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Blok </a:t>
            </a:r>
            <a:r>
              <a:rPr lang="cs-CZ" altLang="cs-CZ" sz="2000" dirty="0" err="1">
                <a:solidFill>
                  <a:schemeClr val="accent2"/>
                </a:solidFill>
              </a:rPr>
              <a:t>catch</a:t>
            </a:r>
            <a:r>
              <a:rPr lang="cs-CZ" altLang="cs-CZ" sz="2000" dirty="0"/>
              <a:t> potom chybí.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V bloku </a:t>
            </a:r>
            <a:r>
              <a:rPr lang="cs-CZ" altLang="cs-CZ" sz="2000" dirty="0" err="1">
                <a:solidFill>
                  <a:schemeClr val="accent2"/>
                </a:solidFill>
              </a:rPr>
              <a:t>finally</a:t>
            </a:r>
            <a:r>
              <a:rPr lang="cs-CZ" altLang="cs-CZ" sz="2000" dirty="0"/>
              <a:t> je kód, který musí být proveden za všech podmínek.</a:t>
            </a:r>
          </a:p>
          <a:p>
            <a:pPr lvl="1">
              <a:lnSpc>
                <a:spcPct val="90000"/>
              </a:lnSpc>
            </a:pPr>
            <a:r>
              <a:rPr lang="cs-CZ" altLang="cs-CZ" sz="2000" dirty="0"/>
              <a:t>Za blokem </a:t>
            </a:r>
            <a:r>
              <a:rPr lang="cs-CZ" altLang="cs-CZ" sz="2000" dirty="0" err="1">
                <a:solidFill>
                  <a:schemeClr val="accent2"/>
                </a:solidFill>
              </a:rPr>
              <a:t>finally</a:t>
            </a:r>
            <a:r>
              <a:rPr lang="cs-CZ" altLang="cs-CZ" sz="2000" dirty="0"/>
              <a:t> je příkaz </a:t>
            </a:r>
            <a:r>
              <a:rPr lang="cs-CZ" altLang="cs-CZ" sz="2000" dirty="0">
                <a:solidFill>
                  <a:schemeClr val="accent2"/>
                </a:solidFill>
              </a:rPr>
              <a:t>return 0;</a:t>
            </a:r>
            <a:r>
              <a:rPr lang="cs-CZ" altLang="cs-CZ" sz="2000" dirty="0"/>
              <a:t>, který se provede, když podmínka nenastala</a:t>
            </a:r>
            <a:r>
              <a:rPr lang="cs-CZ" altLang="cs-CZ" sz="20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 smtClean="0">
                <a:hlinkClick r:id="rId2"/>
              </a:rPr>
              <a:t>Od Java SE </a:t>
            </a:r>
            <a:r>
              <a:rPr lang="cs-CZ" altLang="cs-CZ" sz="2400" dirty="0" smtClean="0">
                <a:hlinkClick r:id="rId2"/>
              </a:rPr>
              <a:t>7</a:t>
            </a:r>
            <a:r>
              <a:rPr lang="cs-CZ" altLang="cs-CZ" sz="2400" dirty="0" smtClean="0"/>
              <a:t> se doporučuje tuto konstrukci </a:t>
            </a:r>
            <a:r>
              <a:rPr lang="cs-CZ" altLang="cs-CZ" sz="2400" dirty="0"/>
              <a:t>nahradit strukturou </a:t>
            </a:r>
            <a:r>
              <a:rPr lang="cs-CZ" altLang="cs-CZ" sz="2400" dirty="0" err="1" smtClean="0"/>
              <a:t>try-with-resources</a:t>
            </a:r>
            <a:r>
              <a:rPr lang="cs-CZ" altLang="cs-CZ" sz="2400" dirty="0" smtClean="0"/>
              <a:t>.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A12027-CF7F-4FB1-9AAA-C65EB4F49031}" type="slidenum">
              <a:rPr lang="cs-CZ" altLang="cs-CZ"/>
              <a:pPr/>
              <a:t>148</a:t>
            </a:fld>
            <a:endParaRPr lang="cs-CZ" altLang="cs-CZ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Adresáře a soubory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Pro práci se soubory slouží třída </a:t>
            </a:r>
            <a:r>
              <a:rPr lang="cs-CZ" altLang="cs-CZ">
                <a:hlinkClick r:id="rId2"/>
              </a:rPr>
              <a:t>File</a:t>
            </a:r>
            <a:r>
              <a:rPr lang="cs-CZ" altLang="cs-CZ"/>
              <a:t>.</a:t>
            </a:r>
          </a:p>
          <a:p>
            <a:pPr lvl="1"/>
            <a:r>
              <a:rPr lang="cs-CZ" altLang="cs-CZ"/>
              <a:t>nezajišťuje čtení nebo zápis,</a:t>
            </a:r>
          </a:p>
          <a:p>
            <a:pPr lvl="1"/>
            <a:r>
              <a:rPr lang="cs-CZ" altLang="cs-CZ"/>
              <a:t>metodami </a:t>
            </a:r>
            <a:r>
              <a:rPr lang="cs-CZ" altLang="cs-CZ">
                <a:solidFill>
                  <a:schemeClr val="accent2"/>
                </a:solidFill>
                <a:hlinkClick r:id="rId3"/>
              </a:rPr>
              <a:t>isDirectory()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  <a:hlinkClick r:id="rId4"/>
              </a:rPr>
              <a:t>isFile()</a:t>
            </a:r>
            <a:r>
              <a:rPr lang="cs-CZ" altLang="cs-CZ"/>
              <a:t> rozlišuje adresáře od souborů.</a:t>
            </a:r>
          </a:p>
          <a:p>
            <a:pPr lvl="1"/>
            <a:r>
              <a:rPr lang="cs-CZ" altLang="cs-CZ"/>
              <a:t>Poskytuje čtyři statické proměnné obsahující oddělovače v cestě k souborům pro daný operační systém.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9D96DC-B93E-4BD4-99F2-2C0170CC344F}" type="slidenum">
              <a:rPr lang="cs-CZ" altLang="cs-CZ"/>
              <a:pPr/>
              <a:t>149</a:t>
            </a:fld>
            <a:endParaRPr lang="cs-CZ" altLang="cs-CZ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Proměnné třídy </a:t>
            </a:r>
            <a:r>
              <a:rPr lang="cs-CZ" altLang="cs-CZ">
                <a:solidFill>
                  <a:schemeClr val="accent2"/>
                </a:solidFill>
              </a:rPr>
              <a:t>File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Oddělovač adresářů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UNIX (Linux, Solaris, …)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Znak „</a:t>
            </a:r>
            <a:r>
              <a:rPr lang="cs-CZ" altLang="cs-CZ" sz="2000">
                <a:solidFill>
                  <a:schemeClr val="accent2"/>
                </a:solidFill>
              </a:rPr>
              <a:t>/</a:t>
            </a:r>
            <a:r>
              <a:rPr lang="cs-CZ" altLang="cs-CZ" sz="2000"/>
              <a:t>“ a není více disků.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/adresar1/adresar2/soubor.txt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MS Windows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Znak „</a:t>
            </a:r>
            <a:r>
              <a:rPr lang="cs-CZ" altLang="cs-CZ" sz="2000">
                <a:solidFill>
                  <a:schemeClr val="accent2"/>
                </a:solidFill>
              </a:rPr>
              <a:t>\</a:t>
            </a:r>
            <a:r>
              <a:rPr lang="cs-CZ" altLang="cs-CZ" sz="2000"/>
              <a:t>“ a je více disků.</a:t>
            </a:r>
          </a:p>
          <a:p>
            <a:pPr lvl="2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c:\adresar1\adresar2\soubor.txt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File.separatorChar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File.separatorString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oddělovač adresářů jako </a:t>
            </a:r>
            <a:r>
              <a:rPr lang="cs-CZ" altLang="cs-CZ" sz="2000">
                <a:solidFill>
                  <a:schemeClr val="accent2"/>
                </a:solidFill>
              </a:rPr>
              <a:t>char</a:t>
            </a:r>
            <a:r>
              <a:rPr lang="cs-CZ" altLang="cs-CZ" sz="2000"/>
              <a:t> nebo </a:t>
            </a:r>
            <a:r>
              <a:rPr lang="cs-CZ" altLang="cs-CZ" sz="2000">
                <a:solidFill>
                  <a:schemeClr val="accent2"/>
                </a:solidFill>
              </a:rPr>
              <a:t>String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Oddělovač cest – znak „</a:t>
            </a:r>
            <a:r>
              <a:rPr lang="cs-CZ" altLang="cs-CZ" sz="2800">
                <a:solidFill>
                  <a:schemeClr val="accent2"/>
                </a:solidFill>
              </a:rPr>
              <a:t>;</a:t>
            </a:r>
            <a:r>
              <a:rPr lang="cs-CZ" altLang="cs-CZ" sz="2800"/>
              <a:t>“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c:\jdk1.6.0\bin;c:\jdk1.6.0\lib;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System.</a:t>
            </a:r>
            <a:r>
              <a:rPr lang="cs-CZ" altLang="cs-CZ" sz="2400">
                <a:solidFill>
                  <a:schemeClr val="accent2"/>
                </a:solidFill>
                <a:hlinkClick r:id="rId2"/>
              </a:rPr>
              <a:t>getProperty</a:t>
            </a:r>
            <a:r>
              <a:rPr lang="cs-CZ" altLang="cs-CZ" sz="2400">
                <a:solidFill>
                  <a:schemeClr val="accent2"/>
                </a:solidFill>
              </a:rPr>
              <a:t>("user.dir")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Vrátí úplnou cestu pro aktuální adresář jako instanci třídy </a:t>
            </a:r>
            <a:r>
              <a:rPr lang="cs-CZ" altLang="cs-CZ" sz="2000">
                <a:solidFill>
                  <a:schemeClr val="accent2"/>
                </a:solidFill>
              </a:rPr>
              <a:t>String</a:t>
            </a:r>
            <a:r>
              <a:rPr lang="cs-CZ" altLang="cs-CZ" sz="200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Možné parametry metody </a:t>
            </a:r>
            <a:r>
              <a:rPr lang="cs-CZ" altLang="cs-CZ" sz="2000">
                <a:solidFill>
                  <a:schemeClr val="accent2"/>
                </a:solidFill>
              </a:rPr>
              <a:t>getProperty()</a:t>
            </a:r>
            <a:r>
              <a:rPr lang="cs-CZ" altLang="cs-CZ" sz="2000"/>
              <a:t> určuje metoda </a:t>
            </a:r>
            <a:r>
              <a:rPr lang="cs-CZ" altLang="cs-CZ" sz="2000">
                <a:solidFill>
                  <a:schemeClr val="accent2"/>
                </a:solidFill>
                <a:hlinkClick r:id="rId3"/>
              </a:rPr>
              <a:t>getProperties()</a:t>
            </a:r>
            <a:r>
              <a:rPr lang="cs-CZ" altLang="cs-CZ" sz="20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03DB5-31E5-497D-B9FA-B602794EF675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Znakový typ a jeho konstanty</a:t>
            </a:r>
            <a:endParaRPr lang="cs-CZ" altLang="cs-CZ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Je pouze jeden – </a:t>
            </a:r>
            <a:r>
              <a:rPr lang="cs-CZ" altLang="cs-CZ" sz="1800">
                <a:solidFill>
                  <a:schemeClr val="accent2"/>
                </a:solidFill>
              </a:rPr>
              <a:t>char</a:t>
            </a:r>
            <a:r>
              <a:rPr lang="cs-CZ" altLang="cs-CZ" sz="1800"/>
              <a:t> – a má velikost 2 byty.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Je to z toho důvodu, že Java vnitřně pracuje se znaky ve znakové sadě Unicode.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Unicode se od té doby rozšířilo na znaky zabírající více než 2 byty (supplementary characters). Tyto znaky jsou reprezentovány jako posloupnost 2 znaků typu </a:t>
            </a:r>
            <a:r>
              <a:rPr lang="cs-CZ" altLang="cs-CZ" sz="1800">
                <a:solidFill>
                  <a:schemeClr val="accent2"/>
                </a:solidFill>
              </a:rPr>
              <a:t>char</a:t>
            </a:r>
            <a:r>
              <a:rPr lang="cs-CZ" altLang="cs-CZ" sz="1800"/>
              <a:t>. Tato dvojice znaků uložená společně do jedné hodnoty datového typu </a:t>
            </a: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 se nazývá kódový bod (</a:t>
            </a:r>
            <a:r>
              <a:rPr lang="cs-CZ" altLang="cs-CZ" sz="1800">
                <a:hlinkClick r:id="rId3"/>
              </a:rPr>
              <a:t>code point</a:t>
            </a:r>
            <a:r>
              <a:rPr lang="cs-CZ" altLang="cs-CZ" sz="1800"/>
              <a:t>).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Chceme-li získat ze znaku jeho kódový bod, lze použít </a:t>
            </a:r>
            <a:r>
              <a:rPr lang="cs-CZ" altLang="cs-CZ" sz="1600">
                <a:hlinkClick r:id="rId4" action="ppaction://hlinksldjump"/>
              </a:rPr>
              <a:t>přetypování</a:t>
            </a:r>
            <a:r>
              <a:rPr lang="cs-CZ" altLang="cs-CZ" sz="1600"/>
              <a:t> na </a:t>
            </a:r>
            <a:r>
              <a:rPr lang="cs-CZ" altLang="cs-CZ" sz="1600">
                <a:solidFill>
                  <a:schemeClr val="accent2"/>
                </a:solidFill>
              </a:rPr>
              <a:t>int</a:t>
            </a:r>
            <a:r>
              <a:rPr lang="cs-CZ" altLang="cs-CZ" sz="1600"/>
              <a:t>: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int i = (int) 'A';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Znakové konstanty jsou vždy uzavřeny do apostrofů a mohou být představovány: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jedním </a:t>
            </a:r>
            <a:r>
              <a:rPr lang="cs-CZ" altLang="cs-CZ" sz="1600">
                <a:hlinkClick r:id="rId5"/>
              </a:rPr>
              <a:t>ASCII</a:t>
            </a:r>
            <a:r>
              <a:rPr lang="cs-CZ" altLang="cs-CZ" sz="1600"/>
              <a:t> znakem, například </a:t>
            </a:r>
            <a:r>
              <a:rPr lang="cs-CZ" altLang="cs-CZ" sz="1600">
                <a:solidFill>
                  <a:schemeClr val="accent2"/>
                </a:solidFill>
              </a:rPr>
              <a:t>'A'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'1'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'%'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posloupností </a:t>
            </a:r>
            <a:r>
              <a:rPr lang="cs-CZ" altLang="cs-CZ" sz="1600">
                <a:solidFill>
                  <a:schemeClr val="accent2"/>
                </a:solidFill>
              </a:rPr>
              <a:t>'\uXXXX'</a:t>
            </a:r>
            <a:r>
              <a:rPr lang="cs-CZ" altLang="cs-CZ" sz="1600"/>
              <a:t>, kde </a:t>
            </a:r>
            <a:r>
              <a:rPr lang="cs-CZ" altLang="cs-CZ" sz="1600">
                <a:solidFill>
                  <a:schemeClr val="accent2"/>
                </a:solidFill>
              </a:rPr>
              <a:t>XXXX</a:t>
            </a:r>
            <a:r>
              <a:rPr lang="cs-CZ" altLang="cs-CZ" sz="1600"/>
              <a:t> jsou šestnáctkové číslice.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Tento zápis se používá v případě akcentovaných znaků.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Například „</a:t>
            </a:r>
            <a:r>
              <a:rPr lang="cs-CZ" altLang="cs-CZ" sz="1400">
                <a:solidFill>
                  <a:schemeClr val="accent2"/>
                </a:solidFill>
              </a:rPr>
              <a:t>č</a:t>
            </a:r>
            <a:r>
              <a:rPr lang="cs-CZ" altLang="cs-CZ" sz="1400"/>
              <a:t>“ se zapíše jako </a:t>
            </a:r>
            <a:r>
              <a:rPr lang="cs-CZ" altLang="cs-CZ" sz="1400">
                <a:solidFill>
                  <a:schemeClr val="accent2"/>
                </a:solidFill>
              </a:rPr>
              <a:t>'\u010D'</a:t>
            </a:r>
            <a:r>
              <a:rPr lang="cs-CZ" altLang="cs-CZ" sz="1400"/>
              <a:t>, viz </a:t>
            </a:r>
            <a:r>
              <a:rPr lang="cs-CZ" altLang="cs-CZ" sz="1400">
                <a:hlinkClick r:id="rId6"/>
              </a:rPr>
              <a:t>mapa Unicode</a:t>
            </a:r>
            <a:r>
              <a:rPr lang="cs-CZ" altLang="cs-CZ" sz="1400"/>
              <a:t> – </a:t>
            </a:r>
            <a:r>
              <a:rPr lang="cs-CZ" altLang="cs-CZ" sz="1400">
                <a:hlinkClick r:id="rId7"/>
              </a:rPr>
              <a:t>Latin Extended-A</a:t>
            </a:r>
            <a:r>
              <a:rPr lang="cs-CZ" altLang="cs-CZ" sz="14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Aby se zdrojový kód chybně nekonvertoval v prostředích s různým kódováním, je nutné toto kódování využívat.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Může být také součástí identifikátorů,</a:t>
            </a:r>
          </a:p>
          <a:p>
            <a:pPr lvl="3">
              <a:lnSpc>
                <a:spcPct val="80000"/>
              </a:lnSpc>
            </a:pPr>
            <a:r>
              <a:rPr lang="cs-CZ" altLang="cs-CZ" sz="1200"/>
              <a:t>například </a:t>
            </a:r>
            <a:r>
              <a:rPr lang="cs-CZ" altLang="cs-CZ" sz="1200">
                <a:solidFill>
                  <a:schemeClr val="accent2"/>
                </a:solidFill>
              </a:rPr>
              <a:t>int po\u010Det; </a:t>
            </a:r>
            <a:r>
              <a:rPr lang="cs-CZ" altLang="cs-CZ" sz="1200"/>
              <a:t>// identifikátor</a:t>
            </a:r>
            <a:r>
              <a:rPr lang="cs-CZ" altLang="cs-CZ" sz="1200">
                <a:solidFill>
                  <a:schemeClr val="accent2"/>
                </a:solidFill>
              </a:rPr>
              <a:t> počet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8"/>
              </a:rPr>
              <a:t>escape sekvencí</a:t>
            </a:r>
            <a:endParaRPr lang="cs-CZ" altLang="cs-CZ" sz="16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400"/>
              <a:t>Místo </a:t>
            </a:r>
            <a:r>
              <a:rPr lang="cs-CZ" altLang="cs-CZ" sz="1400">
                <a:solidFill>
                  <a:schemeClr val="accent2"/>
                </a:solidFill>
              </a:rPr>
              <a:t>'\a'</a:t>
            </a:r>
            <a:r>
              <a:rPr lang="cs-CZ" altLang="cs-CZ" sz="1400"/>
              <a:t> (písknutí – alert) použijeme posloupnost </a:t>
            </a:r>
            <a:r>
              <a:rPr lang="cs-CZ" altLang="cs-CZ" sz="1400">
                <a:solidFill>
                  <a:schemeClr val="accent2"/>
                </a:solidFill>
              </a:rPr>
              <a:t>'\0007'</a:t>
            </a:r>
            <a:r>
              <a:rPr lang="cs-CZ" altLang="cs-CZ" sz="1400"/>
              <a:t>. (</a:t>
            </a:r>
            <a:r>
              <a:rPr lang="cs-CZ" altLang="cs-CZ" sz="1400">
                <a:hlinkClick r:id="rId9"/>
              </a:rPr>
              <a:t>bell</a:t>
            </a:r>
            <a:r>
              <a:rPr lang="cs-CZ" altLang="cs-CZ" sz="1400"/>
              <a:t>)</a:t>
            </a:r>
          </a:p>
          <a:p>
            <a:pPr lvl="3">
              <a:lnSpc>
                <a:spcPct val="80000"/>
              </a:lnSpc>
            </a:pPr>
            <a:r>
              <a:rPr lang="cs-CZ" altLang="cs-CZ" sz="1200"/>
              <a:t>Písknutí vykoná zvuková karta (pokud ji počítač má), nikoli speaker, jako tomu je v jazyce C.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Nesmí být součástí identifikátorů.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osmičkovým zápisem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Vždy jsou nutné všechny tři osmičkové číslice, například </a:t>
            </a:r>
            <a:r>
              <a:rPr lang="cs-CZ" altLang="cs-CZ" sz="1400">
                <a:solidFill>
                  <a:schemeClr val="accent2"/>
                </a:solidFill>
              </a:rPr>
              <a:t>'\007'</a:t>
            </a:r>
            <a:r>
              <a:rPr lang="cs-CZ" altLang="cs-CZ" sz="1400"/>
              <a:t> je alternativní způsob zápisu písknutí.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D077A-08F4-4727-8E7C-E1FCE7AE88B8}" type="slidenum">
              <a:rPr lang="cs-CZ" altLang="cs-CZ"/>
              <a:pPr/>
              <a:t>150</a:t>
            </a:fld>
            <a:endParaRPr lang="cs-CZ" altLang="cs-CZ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Vytvoření instance třídy </a:t>
            </a:r>
            <a:r>
              <a:rPr lang="cs-CZ" altLang="cs-CZ">
                <a:solidFill>
                  <a:schemeClr val="accent2"/>
                </a:solidFill>
              </a:rPr>
              <a:t>File</a:t>
            </a:r>
          </a:p>
        </p:txBody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Třída </a:t>
            </a:r>
            <a:r>
              <a:rPr lang="cs-CZ" altLang="cs-CZ" sz="2000">
                <a:solidFill>
                  <a:schemeClr val="accent2"/>
                </a:solidFill>
              </a:rPr>
              <a:t>File</a:t>
            </a:r>
            <a:r>
              <a:rPr lang="cs-CZ" altLang="cs-CZ" sz="2000"/>
              <a:t> má konstruktory vyžadující jméno souboru nebo adresáře.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To, že se vytvoří instance daného jména, ještě neznamená, že uvedený soubor nebo adresář fyzicky existuje.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aktDir = System.getProperty("user.dir");</a:t>
            </a:r>
            <a:r>
              <a:rPr lang="cs-CZ" altLang="cs-CZ" sz="2000"/>
              <a:t> // C:\java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File soubAbs = new File(aktDir, "a.txt");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System.out.println(soubAbs.getAbsolutePath());</a:t>
            </a:r>
            <a:r>
              <a:rPr lang="cs-CZ" altLang="cs-CZ" sz="2000"/>
              <a:t> // C:\java\a.txt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System.out.println(soubAbs.getName());</a:t>
            </a:r>
            <a:r>
              <a:rPr lang="cs-CZ" altLang="cs-CZ" sz="2000"/>
              <a:t> // 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System.out.println(soubAbs.getParent());</a:t>
            </a:r>
            <a:r>
              <a:rPr lang="cs-CZ" altLang="cs-CZ" sz="2000"/>
              <a:t> // C:\java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File soubRel = new File("TMP" + File.separator + "a.txt");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System.out.println(soubRel.getAbsolutePath());</a:t>
            </a:r>
            <a:r>
              <a:rPr lang="cs-CZ" altLang="cs-CZ" sz="2000"/>
              <a:t> // C:\java\TMP\a.txt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System.out.println(soubRel.getName());</a:t>
            </a:r>
            <a:r>
              <a:rPr lang="cs-CZ" altLang="cs-CZ" sz="2000"/>
              <a:t> // 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System.out.println(soubRel.getParent());</a:t>
            </a:r>
            <a:r>
              <a:rPr lang="cs-CZ" altLang="cs-CZ" sz="2000"/>
              <a:t> // TMP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File soub = new File("a.txt");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System.out.println(soub.getAbsolutePath());</a:t>
            </a:r>
            <a:r>
              <a:rPr lang="cs-CZ" altLang="cs-CZ" sz="2000"/>
              <a:t> // C:\java\a.txt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System.out.println(soub.getName());</a:t>
            </a:r>
            <a:r>
              <a:rPr lang="cs-CZ" altLang="cs-CZ" sz="2000"/>
              <a:t> // a.txt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System.out.println(soub.getParent());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null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null</a:t>
            </a:r>
            <a:r>
              <a:rPr lang="cs-CZ" altLang="cs-CZ" sz="1800"/>
              <a:t> protože nebyla uvedena ani relativní cesta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524B3-680C-4F84-A266-231ECE51FE9E}" type="slidenum">
              <a:rPr lang="cs-CZ" altLang="cs-CZ"/>
              <a:pPr/>
              <a:t>151</a:t>
            </a:fld>
            <a:endParaRPr lang="cs-CZ" alt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Vytvoření souboru nebo adresáře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Testování existence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if (soub.exists()) System.out.println("Soubor existuje.");</a:t>
            </a:r>
          </a:p>
          <a:p>
            <a:r>
              <a:rPr lang="cs-CZ" altLang="cs-CZ" sz="2800"/>
              <a:t>Vytvoření souboru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else soub.createNewFile();</a:t>
            </a:r>
          </a:p>
          <a:p>
            <a:pPr lvl="1"/>
            <a:r>
              <a:rPr lang="cs-CZ" altLang="cs-CZ" sz="2400"/>
              <a:t>Metoda </a:t>
            </a:r>
            <a:r>
              <a:rPr lang="cs-CZ" altLang="cs-CZ" sz="2400">
                <a:solidFill>
                  <a:schemeClr val="accent2"/>
                </a:solidFill>
              </a:rPr>
              <a:t>createNewFile()</a:t>
            </a:r>
            <a:r>
              <a:rPr lang="cs-CZ" altLang="cs-CZ" sz="2400"/>
              <a:t> může vyvolat výjimku </a:t>
            </a:r>
            <a:r>
              <a:rPr lang="cs-CZ" altLang="cs-CZ" sz="2400">
                <a:solidFill>
                  <a:schemeClr val="accent2"/>
                </a:solidFill>
                <a:hlinkClick r:id="rId2"/>
              </a:rPr>
              <a:t>IOException</a:t>
            </a:r>
            <a:r>
              <a:rPr lang="cs-CZ" altLang="cs-CZ" sz="2400"/>
              <a:t> z balíku </a:t>
            </a:r>
            <a:r>
              <a:rPr lang="cs-CZ" altLang="cs-CZ" sz="2400">
                <a:solidFill>
                  <a:schemeClr val="accent2"/>
                </a:solidFill>
                <a:hlinkClick r:id="rId3"/>
              </a:rPr>
              <a:t>java.io</a:t>
            </a:r>
            <a:r>
              <a:rPr lang="cs-CZ" altLang="cs-CZ" sz="2400"/>
              <a:t>.</a:t>
            </a:r>
          </a:p>
          <a:p>
            <a:r>
              <a:rPr lang="cs-CZ" altLang="cs-CZ" sz="2800"/>
              <a:t>Vytvoření adresáře</a:t>
            </a:r>
          </a:p>
          <a:p>
            <a:pPr lvl="1"/>
            <a:r>
              <a:rPr lang="cs-CZ" altLang="cs-CZ" sz="2400"/>
              <a:t>Metodou </a:t>
            </a:r>
            <a:r>
              <a:rPr lang="cs-CZ" altLang="cs-CZ" sz="2400">
                <a:solidFill>
                  <a:schemeClr val="accent2"/>
                </a:solidFill>
              </a:rPr>
              <a:t>mkdir()</a:t>
            </a:r>
            <a:r>
              <a:rPr lang="cs-CZ" altLang="cs-CZ" sz="2400"/>
              <a:t> vytvoříme jeden adresář.</a:t>
            </a:r>
          </a:p>
          <a:p>
            <a:pPr lvl="1"/>
            <a:r>
              <a:rPr lang="cs-CZ" altLang="cs-CZ" sz="2400"/>
              <a:t>Metodou </a:t>
            </a:r>
            <a:r>
              <a:rPr lang="cs-CZ" altLang="cs-CZ" sz="2400">
                <a:solidFill>
                  <a:schemeClr val="accent2"/>
                </a:solidFill>
              </a:rPr>
              <a:t>mkdirs()</a:t>
            </a:r>
            <a:r>
              <a:rPr lang="cs-CZ" altLang="cs-CZ" sz="2400"/>
              <a:t> vytvoříme více vnořených adresářů najednou.</a:t>
            </a:r>
          </a:p>
          <a:p>
            <a:r>
              <a:rPr lang="cs-CZ" altLang="cs-CZ" sz="2800"/>
              <a:t>Rozlišení souboru od adresáře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if (soub.isFile()) System.out.println("Je to soubor.");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20E71-19A9-4D4B-8317-92F9FC4DE279}" type="slidenum">
              <a:rPr lang="cs-CZ" altLang="cs-CZ"/>
              <a:pPr/>
              <a:t>152</a:t>
            </a:fld>
            <a:endParaRPr lang="cs-CZ" altLang="cs-CZ"/>
          </a:p>
        </p:txBody>
      </p:sp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Práce se souborem nebo adresářem</a:t>
            </a:r>
          </a:p>
        </p:txBody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File soub = new File("b.txt");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File adr = new File("TMP");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System.out.println(new </a:t>
            </a:r>
            <a:r>
              <a:rPr lang="cs-CZ" altLang="cs-CZ" sz="2400">
                <a:solidFill>
                  <a:schemeClr val="accent2"/>
                </a:solidFill>
                <a:hlinkClick r:id="rId2"/>
              </a:rPr>
              <a:t>Date</a:t>
            </a:r>
            <a:r>
              <a:rPr lang="cs-CZ" altLang="cs-CZ" sz="2400">
                <a:solidFill>
                  <a:schemeClr val="accent2"/>
                </a:solidFill>
              </a:rPr>
              <a:t>(soub.lastModified()));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System.out.println(adr.length());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File jiny = new File("c.txt");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soub.renameTo(jiny);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// přejmenuje </a:t>
            </a:r>
            <a:r>
              <a:rPr lang="cs-CZ" altLang="cs-CZ" sz="2000">
                <a:solidFill>
                  <a:schemeClr val="accent2"/>
                </a:solidFill>
              </a:rPr>
              <a:t>b.txt</a:t>
            </a:r>
            <a:r>
              <a:rPr lang="cs-CZ" altLang="cs-CZ" sz="2000"/>
              <a:t> na </a:t>
            </a:r>
            <a:r>
              <a:rPr lang="cs-CZ" altLang="cs-CZ" sz="2000">
                <a:solidFill>
                  <a:schemeClr val="accent2"/>
                </a:solidFill>
              </a:rPr>
              <a:t>c.txt</a:t>
            </a:r>
            <a:r>
              <a:rPr lang="cs-CZ" altLang="cs-CZ" sz="2000"/>
              <a:t> na disku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adr.renameTo(new File("TMP-OLD"));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// přejmenuje </a:t>
            </a:r>
            <a:r>
              <a:rPr lang="cs-CZ" altLang="cs-CZ" sz="2000">
                <a:solidFill>
                  <a:schemeClr val="accent2"/>
                </a:solidFill>
              </a:rPr>
              <a:t>TMP</a:t>
            </a:r>
            <a:r>
              <a:rPr lang="cs-CZ" altLang="cs-CZ" sz="2000"/>
              <a:t> na </a:t>
            </a:r>
            <a:r>
              <a:rPr lang="cs-CZ" altLang="cs-CZ" sz="2000">
                <a:solidFill>
                  <a:schemeClr val="accent2"/>
                </a:solidFill>
              </a:rPr>
              <a:t>TMP-OLD</a:t>
            </a:r>
            <a:r>
              <a:rPr lang="cs-CZ" altLang="cs-CZ" sz="2000"/>
              <a:t> na disku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soub.delete();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// nevymaže </a:t>
            </a:r>
            <a:r>
              <a:rPr lang="cs-CZ" altLang="cs-CZ" sz="2000">
                <a:solidFill>
                  <a:schemeClr val="accent2"/>
                </a:solidFill>
              </a:rPr>
              <a:t>c.txt</a:t>
            </a:r>
            <a:r>
              <a:rPr lang="cs-CZ" altLang="cs-CZ" sz="2000"/>
              <a:t>, protože objekt </a:t>
            </a:r>
            <a:r>
              <a:rPr lang="cs-CZ" altLang="cs-CZ" sz="2000">
                <a:solidFill>
                  <a:schemeClr val="accent2"/>
                </a:solidFill>
              </a:rPr>
              <a:t>soub</a:t>
            </a:r>
            <a:r>
              <a:rPr lang="cs-CZ" altLang="cs-CZ" sz="2000"/>
              <a:t> je stále </a:t>
            </a:r>
            <a:r>
              <a:rPr lang="cs-CZ" altLang="cs-CZ" sz="2000">
                <a:solidFill>
                  <a:schemeClr val="accent2"/>
                </a:solidFill>
              </a:rPr>
              <a:t>b.txt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adr.delete(); </a:t>
            </a:r>
            <a:r>
              <a:rPr lang="cs-CZ" altLang="cs-CZ" sz="2400"/>
              <a:t>// nevymaže </a:t>
            </a:r>
            <a:r>
              <a:rPr lang="cs-CZ" altLang="cs-CZ" sz="2400">
                <a:solidFill>
                  <a:schemeClr val="accent2"/>
                </a:solidFill>
              </a:rPr>
              <a:t>TMP-OLD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/>
              <a:t>// adresář </a:t>
            </a:r>
            <a:r>
              <a:rPr lang="cs-CZ" altLang="cs-CZ" sz="2000">
                <a:solidFill>
                  <a:schemeClr val="accent2"/>
                </a:solidFill>
              </a:rPr>
              <a:t>TMP-OLD</a:t>
            </a:r>
            <a:r>
              <a:rPr lang="cs-CZ" altLang="cs-CZ" sz="2000"/>
              <a:t> již vymazat nelze, protože nemáme příslušnou referenční proměnnou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jiny.delete(); </a:t>
            </a:r>
            <a:r>
              <a:rPr lang="cs-CZ" altLang="cs-CZ" sz="2400"/>
              <a:t>// skutečné vymazání </a:t>
            </a:r>
            <a:r>
              <a:rPr lang="cs-CZ" altLang="cs-CZ" sz="2400">
                <a:solidFill>
                  <a:schemeClr val="accent2"/>
                </a:solidFill>
              </a:rPr>
              <a:t>c.txt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5BC2D4-BCD1-412D-8E67-730A167688EE}" type="slidenum">
              <a:rPr lang="cs-CZ" altLang="cs-CZ"/>
              <a:pPr/>
              <a:t>153</a:t>
            </a:fld>
            <a:endParaRPr lang="cs-CZ" altLang="cs-CZ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Výpis adresáře</a:t>
            </a:r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Třída </a:t>
            </a:r>
            <a:r>
              <a:rPr lang="cs-CZ" altLang="cs-CZ" sz="2400" dirty="0" err="1">
                <a:solidFill>
                  <a:schemeClr val="accent2"/>
                </a:solidFill>
              </a:rPr>
              <a:t>File</a:t>
            </a:r>
            <a:r>
              <a:rPr lang="cs-CZ" altLang="cs-CZ" sz="2400" dirty="0"/>
              <a:t> dává k dispozici i dvě metody pro výpis všech souborů a podadresářů v daném adresáři.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Metoda </a:t>
            </a:r>
            <a:r>
              <a:rPr lang="cs-CZ" altLang="cs-CZ" sz="2000" dirty="0">
                <a:solidFill>
                  <a:schemeClr val="accent2"/>
                </a:solidFill>
              </a:rPr>
              <a:t>list()</a:t>
            </a:r>
            <a:r>
              <a:rPr lang="cs-CZ" altLang="cs-CZ" sz="2000" dirty="0"/>
              <a:t> zjistí pouze jména a uloží je pole typu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Metoda </a:t>
            </a:r>
            <a:r>
              <a:rPr lang="cs-CZ" altLang="cs-CZ" sz="2000" dirty="0" err="1">
                <a:solidFill>
                  <a:schemeClr val="accent2"/>
                </a:solidFill>
              </a:rPr>
              <a:t>listFiles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vrátí pole objektů typu </a:t>
            </a:r>
            <a:r>
              <a:rPr lang="cs-CZ" altLang="cs-CZ" sz="2000" dirty="0" err="1">
                <a:solidFill>
                  <a:schemeClr val="accent2"/>
                </a:solidFill>
              </a:rPr>
              <a:t>File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Selektivní výpis adresáře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 Javě je víc možností než pomocí masky typu </a:t>
            </a:r>
            <a:r>
              <a:rPr lang="cs-CZ" altLang="cs-CZ" sz="2000" dirty="0">
                <a:solidFill>
                  <a:schemeClr val="accent2"/>
                </a:solidFill>
              </a:rPr>
              <a:t>"*.</a:t>
            </a:r>
            <a:r>
              <a:rPr lang="cs-CZ" altLang="cs-CZ" sz="2000" dirty="0" err="1">
                <a:solidFill>
                  <a:schemeClr val="accent2"/>
                </a:solidFill>
              </a:rPr>
              <a:t>txt</a:t>
            </a:r>
            <a:r>
              <a:rPr lang="cs-CZ" altLang="cs-CZ" sz="2000" dirty="0">
                <a:solidFill>
                  <a:schemeClr val="accent2"/>
                </a:solidFill>
              </a:rPr>
              <a:t>"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Naprogramuje se třída implementující rozhraní </a:t>
            </a:r>
            <a:r>
              <a:rPr lang="cs-CZ" altLang="cs-CZ" sz="2000" dirty="0" err="1">
                <a:solidFill>
                  <a:schemeClr val="accent2"/>
                </a:solidFill>
              </a:rPr>
              <a:t>FilenameFilter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 jeho jediné metodě </a:t>
            </a:r>
            <a:r>
              <a:rPr lang="cs-CZ" altLang="cs-CZ" sz="2000" dirty="0" err="1">
                <a:solidFill>
                  <a:schemeClr val="accent2"/>
                </a:solidFill>
              </a:rPr>
              <a:t>accept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se rozliší, zda je soubor pro náš výběr přijatelný, či nikoliv.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Pro vlastní výběr se použijí přetížené metody </a:t>
            </a:r>
            <a:r>
              <a:rPr lang="cs-CZ" altLang="cs-CZ" sz="2000" dirty="0">
                <a:solidFill>
                  <a:schemeClr val="accent2"/>
                </a:solidFill>
              </a:rPr>
              <a:t>list()</a:t>
            </a:r>
            <a:r>
              <a:rPr lang="cs-CZ" altLang="cs-CZ" sz="2000" dirty="0"/>
              <a:t> nebo </a:t>
            </a:r>
            <a:r>
              <a:rPr lang="cs-CZ" altLang="cs-CZ" sz="2000" dirty="0" err="1">
                <a:solidFill>
                  <a:schemeClr val="accent2"/>
                </a:solidFill>
              </a:rPr>
              <a:t>listFiles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se skutečným parametrem reference na objekt třídy </a:t>
            </a:r>
            <a:r>
              <a:rPr lang="cs-CZ" altLang="cs-CZ" sz="2000" dirty="0" err="1">
                <a:solidFill>
                  <a:schemeClr val="accent2"/>
                </a:solidFill>
              </a:rPr>
              <a:t>FilenameFilter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Stejný koncept má třídění pole objektů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>
                <a:hlinkClick r:id="rId2"/>
              </a:rPr>
              <a:t>http://www.mkyong.com/java/java-object-sorting-example-comparable-and-comparator/</a:t>
            </a:r>
            <a:endParaRPr lang="cs-CZ" altLang="cs-CZ" sz="1800" dirty="0"/>
          </a:p>
          <a:p>
            <a:pPr lvl="2">
              <a:lnSpc>
                <a:spcPct val="80000"/>
              </a:lnSpc>
            </a:pPr>
            <a:r>
              <a:rPr lang="cs-CZ" altLang="cs-CZ" sz="1800" dirty="0">
                <a:hlinkClick r:id="rId3"/>
              </a:rPr>
              <a:t>http://www.digizol.com/2008/07/java-sorting-comparator-vs-comparable.html</a:t>
            </a:r>
            <a:endParaRPr lang="cs-CZ" altLang="cs-CZ" sz="1800" dirty="0"/>
          </a:p>
          <a:p>
            <a:pPr lvl="2">
              <a:lnSpc>
                <a:spcPct val="80000"/>
              </a:lnSpc>
            </a:pPr>
            <a:r>
              <a:rPr lang="cs-CZ" altLang="cs-CZ" sz="1800">
                <a:hlinkClick r:id="rId4"/>
              </a:rPr>
              <a:t>https://www.javaguides.net/2018/07/sorting-in-collections-with-examples.html</a:t>
            </a:r>
            <a:endParaRPr lang="cs-CZ" altLang="cs-CZ" sz="1800"/>
          </a:p>
          <a:p>
            <a:pPr lvl="2">
              <a:lnSpc>
                <a:spcPct val="80000"/>
              </a:lnSpc>
            </a:pPr>
            <a:r>
              <a:rPr lang="cs-CZ" altLang="cs-CZ" sz="1800">
                <a:hlinkClick r:id="rId5"/>
              </a:rPr>
              <a:t>http</a:t>
            </a:r>
            <a:r>
              <a:rPr lang="cs-CZ" altLang="cs-CZ" sz="1800" dirty="0">
                <a:hlinkClick r:id="rId5"/>
              </a:rPr>
              <a:t>://java67.blogspot.cz/2012/10/how-to-sort-object-in-java-comparator-comparable-example.html</a:t>
            </a:r>
            <a:endParaRPr lang="cs-CZ" altLang="cs-CZ" sz="1800" dirty="0"/>
          </a:p>
          <a:p>
            <a:pPr lvl="3">
              <a:lnSpc>
                <a:spcPct val="80000"/>
              </a:lnSpc>
            </a:pPr>
            <a:r>
              <a:rPr lang="cs-CZ" altLang="cs-CZ" sz="1600" dirty="0"/>
              <a:t>statická </a:t>
            </a:r>
            <a:r>
              <a:rPr lang="cs-CZ" altLang="cs-CZ" sz="1600" dirty="0">
                <a:hlinkClick r:id="rId6" action="ppaction://hlinksldjump"/>
              </a:rPr>
              <a:t>vnitřní třída</a:t>
            </a:r>
            <a:r>
              <a:rPr lang="cs-CZ" altLang="cs-CZ" sz="1600" dirty="0"/>
              <a:t> pro třídění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31C5A3-4428-46EE-A0A5-2EA98A6E35F8}" type="slidenum">
              <a:rPr lang="cs-CZ" altLang="cs-CZ"/>
              <a:pPr/>
              <a:t>154</a:t>
            </a:fld>
            <a:endParaRPr lang="cs-CZ" altLang="cs-CZ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Selektivní výpis adresáře – vytvoření tříd s filtry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FiltrPripony implements FilenameFilter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String maska;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FiltrPripony(String maska)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this.maska = maska;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boolean accept(File dir, String name)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(name.lastIndexOf(maska) &gt; 0)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return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return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class FiltrVelikosti implements FilenameFilter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int velikost;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FiltrVelikosti(int velikost)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this.velikost = velikost;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boolean accept(File dir, String name)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File f = new File(dir, name);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if (f.length() &gt; velikost)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return true;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else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return false;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D5ADB-8B37-456C-9AE9-338DA9FF34C2}" type="slidenum">
              <a:rPr lang="cs-CZ" altLang="cs-CZ"/>
              <a:pPr/>
              <a:t>155</a:t>
            </a:fld>
            <a:endParaRPr lang="cs-CZ" altLang="cs-CZ"/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Selektivní výpis adresáře – použití tříd s filtry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class Soubor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String jmenoAktDir = System.getProperty("user.dir");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File aktDir = new File(jmenoAktDir);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FiltrPripony filtrPr = new FiltrPripony(".java");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String[] jmena = aktDir.list(filtrPr);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for (int i = 0; i &lt; jmena.length;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System.out.println(jmena[i]);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FiltrVelikosti filtrVel = new FiltrVelikosti(1000);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File[] soubory = aktDir.listFiles(filtrVel);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for (int i = 0; i &lt; soubory.length; i++)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System.out.println(soubory[i].getName() + "\t" + soubory[i].length());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7E839-6B61-4C1E-BBAC-0AA327FE9309}" type="slidenum">
              <a:rPr lang="cs-CZ" altLang="cs-CZ"/>
              <a:pPr/>
              <a:t>156</a:t>
            </a:fld>
            <a:endParaRPr lang="cs-CZ" altLang="cs-CZ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Čtení ze vstupů a zápis na výstupy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Protože Java je programovací jazyk podporující distribuovaný a vícevláknový výpočet, nelze říci, že vstupní a výstupní zařízení je pouze soubor. Může to být i na síti nebo v paměti přístupné jinému programu nebo vláknu.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 jakýkoliv přenos informace je nutné otevřít proud (stream).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To, jak technicky probíhá čtení nebo zápis, není záležitost programu, ale JVM v závislosti na příslušném operačním systému.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 četní a zápis dává Java Core API v balíku </a:t>
            </a:r>
            <a:r>
              <a:rPr lang="cs-CZ" altLang="cs-CZ">
                <a:hlinkClick r:id="rId2"/>
              </a:rPr>
              <a:t>java.io</a:t>
            </a:r>
            <a:r>
              <a:rPr lang="cs-CZ" altLang="cs-CZ"/>
              <a:t> k dispozici více než 50 tříd.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2D152-9BC3-42E9-96B1-9153CC5A6F53}" type="slidenum">
              <a:rPr lang="cs-CZ" altLang="cs-CZ"/>
              <a:pPr/>
              <a:t>157</a:t>
            </a:fld>
            <a:endParaRPr lang="cs-CZ" altLang="cs-CZ"/>
          </a:p>
        </p:txBody>
      </p:sp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l-PL" altLang="cs-CZ"/>
              <a:t>Proudy znaků a proudy bajtů</a:t>
            </a:r>
            <a:endParaRPr lang="cs-CZ" altLang="cs-CZ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proudy znaků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abstraktní třídy </a:t>
            </a:r>
            <a:r>
              <a:rPr lang="cs-CZ" altLang="cs-CZ" sz="2000">
                <a:solidFill>
                  <a:schemeClr val="accent2"/>
                </a:solidFill>
              </a:rPr>
              <a:t>Reader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Writer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16bitová jednotka znamenající Unicode znak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obdoba textového proudu v jiných jazycích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proudy bajtů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abstraktní třídy </a:t>
            </a:r>
            <a:r>
              <a:rPr lang="cs-CZ" altLang="cs-CZ" sz="2000">
                <a:solidFill>
                  <a:schemeClr val="accent2"/>
                </a:solidFill>
              </a:rPr>
              <a:t>InputStream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OutputStream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obdoba binárního proudu v jiných jazycích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Nejdůležitější metody tříd proudů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read()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write()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close()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Všechny metody mohou vyvolávat výjimku třídy </a:t>
            </a:r>
            <a:r>
              <a:rPr lang="cs-CZ" altLang="cs-CZ" sz="2000">
                <a:solidFill>
                  <a:schemeClr val="accent2"/>
                </a:solidFill>
              </a:rPr>
              <a:t>IOException</a:t>
            </a:r>
            <a:r>
              <a:rPr lang="cs-CZ" altLang="cs-CZ" sz="2000"/>
              <a:t> nebo její podtřídy.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Od každé ze čtyř základních abstraktních tříd je odvozeno zhruba deset dalších podtříd. Tyto třídy jsou vždy dvou typů: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třídy pro fyzický přesun dat na určité zařízení nebo z něj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pomocné třídy pro určité zpracování dat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804683-AD19-47CC-B468-39C36CFDE62B}" type="slidenum">
              <a:rPr lang="cs-CZ" altLang="cs-CZ"/>
              <a:pPr/>
              <a:t>158</a:t>
            </a:fld>
            <a:endParaRPr lang="cs-CZ" altLang="cs-CZ"/>
          </a:p>
        </p:txBody>
      </p:sp>
      <p:sp>
        <p:nvSpPr>
          <p:cNvPr id="17715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Třídy pro fyzický přesun dat</a:t>
            </a:r>
          </a:p>
        </p:txBody>
      </p:sp>
      <p:sp>
        <p:nvSpPr>
          <p:cNvPr id="17715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zařízení paměť</a:t>
            </a:r>
          </a:p>
          <a:p>
            <a:pPr lvl="1"/>
            <a:r>
              <a:rPr lang="cs-CZ" altLang="cs-CZ"/>
              <a:t>Do paměti čteme a z paměti zapisujeme typicky tehdy, když budeme data ještě nějakým způsobem zpracovávat.</a:t>
            </a:r>
          </a:p>
          <a:p>
            <a:r>
              <a:rPr lang="cs-CZ" altLang="cs-CZ"/>
              <a:t>zařízení soubor</a:t>
            </a:r>
          </a:p>
          <a:p>
            <a:pPr lvl="1"/>
            <a:r>
              <a:rPr lang="cs-CZ" altLang="cs-CZ"/>
              <a:t>Třídy začínají na </a:t>
            </a:r>
            <a:r>
              <a:rPr lang="cs-CZ" altLang="cs-CZ">
                <a:solidFill>
                  <a:schemeClr val="accent2"/>
                </a:solidFill>
              </a:rPr>
              <a:t>File</a:t>
            </a:r>
            <a:r>
              <a:rPr lang="cs-CZ" altLang="cs-CZ"/>
              <a:t>.</a:t>
            </a:r>
          </a:p>
          <a:p>
            <a:r>
              <a:rPr lang="cs-CZ" altLang="cs-CZ"/>
              <a:t>zařízení roura</a:t>
            </a:r>
          </a:p>
          <a:p>
            <a:pPr lvl="1"/>
            <a:r>
              <a:rPr lang="cs-CZ" altLang="cs-CZ"/>
              <a:t>komunikace metod nebo vláken jednoho programu</a:t>
            </a:r>
          </a:p>
          <a:p>
            <a:pPr lvl="1"/>
            <a:r>
              <a:rPr lang="cs-CZ" altLang="cs-CZ"/>
              <a:t>Třídy začínají na </a:t>
            </a:r>
            <a:r>
              <a:rPr lang="cs-CZ" altLang="cs-CZ">
                <a:solidFill>
                  <a:schemeClr val="accent2"/>
                </a:solidFill>
              </a:rPr>
              <a:t>Piped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09B70-0667-486B-B3A9-00032C925DB4}" type="slidenum">
              <a:rPr lang="cs-CZ" altLang="cs-CZ"/>
              <a:pPr/>
              <a:t>159</a:t>
            </a:fld>
            <a:endParaRPr lang="cs-CZ" altLang="cs-CZ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Pomocné třídy pro určité zpracování dat</a:t>
            </a:r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Jsou často označovány jako </a:t>
            </a:r>
            <a:r>
              <a:rPr lang="cs-CZ" altLang="cs-CZ" sz="1800" u="sng"/>
              <a:t>filtry</a:t>
            </a:r>
            <a:r>
              <a:rPr lang="cs-CZ" altLang="cs-CZ" sz="1800"/>
              <a:t> nebo </a:t>
            </a:r>
            <a:r>
              <a:rPr lang="cs-CZ" altLang="cs-CZ" sz="1800" u="sng"/>
              <a:t>vlastnosti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Při čtení je zpracování provedeno po fyzickém přesunu dat.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Při zápisu je zpracování provedeno před fyzickým přesunem dat.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Využití vyrovnávacích pamětí – bufferování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BufferedReader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BufferedWriter</a:t>
            </a:r>
            <a:r>
              <a:rPr lang="cs-CZ" altLang="cs-CZ" sz="1600"/>
              <a:t> pro znaky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BufferedInputStream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BufferedOutputStream</a:t>
            </a:r>
            <a:r>
              <a:rPr lang="cs-CZ" altLang="cs-CZ" sz="1600"/>
              <a:t> pro bajty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Vrácení načteného znaku zpět do vstupního proudu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PushbackReader</a:t>
            </a:r>
            <a:r>
              <a:rPr lang="cs-CZ" altLang="cs-CZ" sz="1600"/>
              <a:t> pro znaky, </a:t>
            </a:r>
            <a:r>
              <a:rPr lang="cs-CZ" altLang="cs-CZ" sz="1600">
                <a:solidFill>
                  <a:schemeClr val="accent2"/>
                </a:solidFill>
              </a:rPr>
              <a:t>PushbackInputStream</a:t>
            </a:r>
            <a:r>
              <a:rPr lang="cs-CZ" altLang="cs-CZ" sz="1600"/>
              <a:t> pro bajty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Formátovaný výstup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PrintWriter</a:t>
            </a:r>
            <a:r>
              <a:rPr lang="cs-CZ" altLang="cs-CZ" sz="1600"/>
              <a:t> pro znaky, </a:t>
            </a:r>
            <a:r>
              <a:rPr lang="cs-CZ" altLang="cs-CZ" sz="1600">
                <a:solidFill>
                  <a:schemeClr val="accent2"/>
                </a:solidFill>
              </a:rPr>
              <a:t>PrintStream</a:t>
            </a:r>
            <a:r>
              <a:rPr lang="cs-CZ" altLang="cs-CZ" sz="1600"/>
              <a:t> pro bajty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Binární čtení nebo zápis základních datových typů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DataInputStream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DataOutputStream</a:t>
            </a:r>
            <a:r>
              <a:rPr lang="cs-CZ" altLang="cs-CZ" sz="1600"/>
              <a:t> pouze pro bajtové proudy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Binární čtení nebo zápis libovolných objektů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ObjectInputStream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ObjectOutputStream</a:t>
            </a:r>
            <a:r>
              <a:rPr lang="cs-CZ" altLang="cs-CZ" sz="1600"/>
              <a:t> pouze pro bajtové proudy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Konverze mezi znaky a bajty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InputStreamReader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OutputStreamWriter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Filtrování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FilterReader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FilterWriter</a:t>
            </a:r>
            <a:r>
              <a:rPr lang="cs-CZ" altLang="cs-CZ" sz="1600"/>
              <a:t> pro znaky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FilterInputStream</a:t>
            </a:r>
            <a:r>
              <a:rPr lang="cs-CZ" altLang="cs-CZ" sz="1600"/>
              <a:t> a </a:t>
            </a:r>
            <a:r>
              <a:rPr lang="cs-CZ" altLang="cs-CZ" sz="1600">
                <a:solidFill>
                  <a:schemeClr val="accent2"/>
                </a:solidFill>
              </a:rPr>
              <a:t>FilterOutputStream</a:t>
            </a:r>
            <a:r>
              <a:rPr lang="cs-CZ" altLang="cs-CZ" sz="1600"/>
              <a:t> pro bajty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Spojování vstupních proudů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SequenceInputStream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4C98C-9A7D-40FF-B3C1-104D3EE52E78}" type="slidenum">
              <a:rPr lang="cs-CZ" altLang="cs-CZ"/>
              <a:pPr/>
              <a:t>16</a:t>
            </a:fld>
            <a:endParaRPr lang="cs-CZ" altLang="cs-CZ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Řetězcové konstanty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Datový typ </a:t>
            </a:r>
            <a:r>
              <a:rPr lang="cs-CZ" altLang="cs-CZ" sz="2400">
                <a:solidFill>
                  <a:schemeClr val="accent2"/>
                </a:solidFill>
              </a:rPr>
              <a:t>String</a:t>
            </a:r>
            <a:r>
              <a:rPr lang="cs-CZ" altLang="cs-CZ" sz="2400"/>
              <a:t> je posloupností hodnot typu </a:t>
            </a:r>
            <a:r>
              <a:rPr lang="cs-CZ" altLang="cs-CZ" sz="2400">
                <a:solidFill>
                  <a:schemeClr val="accent2"/>
                </a:solidFill>
              </a:rPr>
              <a:t>char</a:t>
            </a:r>
            <a:r>
              <a:rPr lang="cs-CZ" altLang="cs-CZ" sz="2400"/>
              <a:t> uzavřenou do uvozovek.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Tisk řetězce </a:t>
            </a:r>
            <a:r>
              <a:rPr lang="cs-CZ" altLang="cs-CZ" sz="2400">
                <a:solidFill>
                  <a:schemeClr val="accent2"/>
                </a:solidFill>
              </a:rPr>
              <a:t>"Program kon\u010D\u00ED!\n\007"</a:t>
            </a:r>
            <a:r>
              <a:rPr lang="cs-CZ" altLang="cs-CZ" sz="2400"/>
              <a:t> způsobí vypsání </a:t>
            </a:r>
            <a:r>
              <a:rPr lang="cs-CZ" altLang="cs-CZ" sz="2400">
                <a:solidFill>
                  <a:schemeClr val="accent2"/>
                </a:solidFill>
              </a:rPr>
              <a:t>Program končí!</a:t>
            </a:r>
            <a:r>
              <a:rPr lang="cs-CZ" altLang="cs-CZ" sz="2400"/>
              <a:t> odřádkování a písknutí.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Java umožňuje automatické zřetězování dlouhých řetězcových konstant oddělených mezerami, tabelátory nebo novými řádkami, před kterými ale musí být znak „</a:t>
            </a:r>
            <a:r>
              <a:rPr lang="cs-CZ" altLang="cs-CZ" sz="2400">
                <a:solidFill>
                  <a:schemeClr val="accent2"/>
                </a:solidFill>
              </a:rPr>
              <a:t>+</a:t>
            </a:r>
            <a:r>
              <a:rPr lang="cs-CZ" altLang="cs-CZ" sz="2400"/>
              <a:t>“.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"Takhle vypada " +       "velmi " +                                               "dlouhy retezec."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Pokud je jedním z operandů operátoru „</a:t>
            </a:r>
            <a:r>
              <a:rPr lang="cs-CZ" altLang="cs-CZ" sz="2400">
                <a:solidFill>
                  <a:schemeClr val="accent2"/>
                </a:solidFill>
              </a:rPr>
              <a:t>+</a:t>
            </a:r>
            <a:r>
              <a:rPr lang="cs-CZ" altLang="cs-CZ" sz="2400"/>
              <a:t>“ řetězec, všechny ostatní operandy jsou na řetězec konvertovány.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Výraz </a:t>
            </a:r>
            <a:r>
              <a:rPr lang="cs-CZ" altLang="cs-CZ" sz="2000">
                <a:solidFill>
                  <a:schemeClr val="accent2"/>
                </a:solidFill>
              </a:rPr>
              <a:t>"abc" + 4</a:t>
            </a:r>
            <a:r>
              <a:rPr lang="cs-CZ" altLang="cs-CZ" sz="2000"/>
              <a:t> se vyhodnotí jako </a:t>
            </a:r>
            <a:r>
              <a:rPr lang="cs-CZ" altLang="cs-CZ" sz="2000">
                <a:solidFill>
                  <a:schemeClr val="accent2"/>
                </a:solidFill>
              </a:rPr>
              <a:t>"abc4"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Výraz </a:t>
            </a:r>
            <a:r>
              <a:rPr lang="cs-CZ" altLang="cs-CZ" sz="2000">
                <a:solidFill>
                  <a:schemeClr val="accent2"/>
                </a:solidFill>
              </a:rPr>
              <a:t>"xyz" + (2 + 2 == 4) </a:t>
            </a:r>
            <a:r>
              <a:rPr lang="cs-CZ" altLang="cs-CZ" sz="2000"/>
              <a:t>se vyhodnotí jako </a:t>
            </a:r>
            <a:r>
              <a:rPr lang="cs-CZ" altLang="cs-CZ" sz="2000">
                <a:solidFill>
                  <a:schemeClr val="accent2"/>
                </a:solidFill>
              </a:rPr>
              <a:t>"xyztrue"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Výraz </a:t>
            </a:r>
            <a:r>
              <a:rPr lang="cs-CZ" altLang="cs-CZ" sz="2000">
                <a:solidFill>
                  <a:schemeClr val="accent2"/>
                </a:solidFill>
              </a:rPr>
              <a:t>1 + "2.5"</a:t>
            </a:r>
            <a:r>
              <a:rPr lang="cs-CZ" altLang="cs-CZ" sz="2000"/>
              <a:t> se vyhodnotí jako </a:t>
            </a:r>
            <a:r>
              <a:rPr lang="cs-CZ" altLang="cs-CZ" sz="2000">
                <a:solidFill>
                  <a:schemeClr val="accent2"/>
                </a:solidFill>
              </a:rPr>
              <a:t>"12.5"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C5FDF-E158-4A11-9CE0-58269E8DA252}" type="slidenum">
              <a:rPr lang="cs-CZ" altLang="cs-CZ"/>
              <a:pPr/>
              <a:t>160</a:t>
            </a:fld>
            <a:endParaRPr lang="cs-CZ" altLang="cs-CZ"/>
          </a:p>
        </p:txBody>
      </p:sp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Neformátované čtení ze souboru a zápis do souboru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import java.io.*;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class IoZnaky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public static void main(String[] args) 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File frJm = new File("a.txt");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File fwJm = new File("b.txt");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if (frJm.exists() == true) { </a:t>
            </a:r>
            <a:r>
              <a:rPr lang="cs-CZ" altLang="cs-CZ" sz="2000"/>
              <a:t>// Test existence omezuje vznik výjimky.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FileReader fr = new FileReader(frJm);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FileWriter fw = new FileWriter(fwJm);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while ((c = fr.read()) != -1) </a:t>
            </a:r>
            <a:r>
              <a:rPr lang="cs-CZ" altLang="cs-CZ" sz="2000"/>
              <a:t>// konec souboru = </a:t>
            </a:r>
            <a:r>
              <a:rPr lang="cs-CZ" altLang="cs-CZ" sz="2000">
                <a:solidFill>
                  <a:schemeClr val="accent2"/>
                </a:solidFill>
              </a:rPr>
              <a:t>-1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  fw.write(c);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fr.close();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fw.close();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Proudy bajtů mají místo </a:t>
            </a:r>
            <a:r>
              <a:rPr lang="cs-CZ" altLang="cs-CZ" sz="2000">
                <a:solidFill>
                  <a:schemeClr val="accent2"/>
                </a:solidFill>
              </a:rPr>
              <a:t>FileReader</a:t>
            </a:r>
            <a:r>
              <a:rPr lang="cs-CZ" altLang="cs-CZ" sz="2000"/>
              <a:t> </a:t>
            </a:r>
            <a:r>
              <a:rPr lang="cs-CZ" altLang="cs-CZ" sz="2000">
                <a:solidFill>
                  <a:schemeClr val="accent2"/>
                </a:solidFill>
              </a:rPr>
              <a:t>FileInputStream</a:t>
            </a:r>
            <a:r>
              <a:rPr lang="cs-CZ" altLang="cs-CZ" sz="2000"/>
              <a:t> a místo </a:t>
            </a:r>
            <a:r>
              <a:rPr lang="cs-CZ" altLang="cs-CZ" sz="2000">
                <a:solidFill>
                  <a:schemeClr val="accent2"/>
                </a:solidFill>
              </a:rPr>
              <a:t>FileWriter</a:t>
            </a:r>
            <a:r>
              <a:rPr lang="cs-CZ" altLang="cs-CZ" sz="2000"/>
              <a:t> </a:t>
            </a:r>
            <a:r>
              <a:rPr lang="cs-CZ" altLang="cs-CZ" sz="2000">
                <a:solidFill>
                  <a:schemeClr val="accent2"/>
                </a:solidFill>
              </a:rPr>
              <a:t>FileOutputStream</a:t>
            </a:r>
            <a:r>
              <a:rPr lang="cs-CZ" altLang="cs-CZ" sz="2000"/>
              <a:t>. Vše ostatní je stejné.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F07CA-1682-48D6-B70D-84D0A0836FF9}" type="slidenum">
              <a:rPr lang="cs-CZ" altLang="cs-CZ"/>
              <a:pPr/>
              <a:t>161</a:t>
            </a:fld>
            <a:endParaRPr lang="cs-CZ" alt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Neformátované čtení ze souboru a zápis do souboru jinak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import java.io.*;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IoZnaky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static void main(String[] args) 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File frJm = new File("a.txt"); </a:t>
            </a:r>
            <a:r>
              <a:rPr lang="cs-CZ" altLang="cs-CZ" sz="1800"/>
              <a:t>// Z objektu </a:t>
            </a:r>
            <a:r>
              <a:rPr lang="cs-CZ" altLang="cs-CZ" sz="1800">
                <a:solidFill>
                  <a:schemeClr val="accent2"/>
                </a:solidFill>
              </a:rPr>
              <a:t>File</a:t>
            </a:r>
            <a:r>
              <a:rPr lang="cs-CZ" altLang="cs-CZ" sz="1800"/>
              <a:t> lze zjistit velikost souboru.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FileReader fr = new FileReader(frJm);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FileWriter fw = new FileWriter("b.txt"); </a:t>
            </a:r>
            <a:r>
              <a:rPr lang="cs-CZ" altLang="cs-CZ" sz="1800"/>
              <a:t>// Nemusím vytvářet objekt </a:t>
            </a:r>
            <a:r>
              <a:rPr lang="cs-CZ" altLang="cs-CZ" sz="1800">
                <a:solidFill>
                  <a:schemeClr val="accent2"/>
                </a:solidFill>
              </a:rPr>
              <a:t>File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long delka = frJm.length();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int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for (long i = 0; i &lt; delka;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c = fr.read();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  fw.write(c);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fr.close();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fw.close();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Soubory s Unicode textem jsou čteny po bajtech. Většina současných souborových systémů je totiž osmibitová. Je možné změnit nastavení kódovacího schématu </a:t>
            </a:r>
            <a:r>
              <a:rPr lang="cs-CZ" altLang="cs-CZ" sz="1800">
                <a:solidFill>
                  <a:schemeClr val="accent2"/>
                </a:solidFill>
              </a:rPr>
              <a:t>System.getProperty("file.encoding")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hlinkClick r:id="rId2"/>
              </a:rPr>
              <a:t>http://mindprod.com/jgloss/encoding.html</a:t>
            </a:r>
            <a:endParaRPr lang="cs-CZ" altLang="cs-CZ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9BB2C-F463-4B69-91A8-C4761871DFD7}" type="slidenum">
              <a:rPr lang="cs-CZ" altLang="cs-CZ"/>
              <a:pPr/>
              <a:t>162</a:t>
            </a:fld>
            <a:endParaRPr lang="cs-CZ" altLang="cs-CZ"/>
          </a:p>
        </p:txBody>
      </p:sp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Zápis nové řádky do textového souboru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static void soubor1() 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final String NOVY_RADEK = </a:t>
            </a:r>
            <a:r>
              <a:rPr lang="cs-CZ" altLang="cs-CZ" sz="1800">
                <a:solidFill>
                  <a:schemeClr val="accent2"/>
                </a:solidFill>
                <a:hlinkClick r:id="rId2" action="ppaction://hlinksldjump"/>
              </a:rPr>
              <a:t>System</a:t>
            </a:r>
            <a:r>
              <a:rPr lang="cs-CZ" altLang="cs-CZ" sz="1800">
                <a:solidFill>
                  <a:schemeClr val="accent2"/>
                </a:solidFill>
              </a:rPr>
              <a:t>.getProperty("line.separator");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FileWriter fw = new FileWriter("radka1.txt");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fw.write("Text1" + NOVY_RADEK + "Text2" + NOVY_RADEK);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fw.write("Text3\nText4%n");</a:t>
            </a:r>
            <a:r>
              <a:rPr lang="cs-CZ" altLang="cs-CZ" sz="1800"/>
              <a:t> // „</a:t>
            </a:r>
            <a:r>
              <a:rPr lang="cs-CZ" altLang="cs-CZ" sz="1800">
                <a:solidFill>
                  <a:schemeClr val="accent2"/>
                </a:solidFill>
              </a:rPr>
              <a:t>Text3</a:t>
            </a:r>
            <a:r>
              <a:rPr lang="cs-CZ" altLang="cs-CZ" sz="1800"/>
              <a:t>“, znak s kódem 10, „</a:t>
            </a:r>
            <a:r>
              <a:rPr lang="cs-CZ" altLang="cs-CZ" sz="1800">
                <a:solidFill>
                  <a:schemeClr val="accent2"/>
                </a:solidFill>
              </a:rPr>
              <a:t>Text4%n</a:t>
            </a:r>
            <a:r>
              <a:rPr lang="cs-CZ" altLang="cs-CZ" sz="1800"/>
              <a:t>“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fw.close();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static void soubor2() throws IOException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FileWriter fw = new FileWriter("radka.txt");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</a:t>
            </a:r>
            <a:r>
              <a:rPr lang="cs-CZ" altLang="cs-CZ" sz="1800">
                <a:solidFill>
                  <a:schemeClr val="accent2"/>
                </a:solidFill>
                <a:hlinkClick r:id="rId3" action="ppaction://hlinksldjump"/>
              </a:rPr>
              <a:t>BufferedWriter</a:t>
            </a:r>
            <a:r>
              <a:rPr lang="cs-CZ" altLang="cs-CZ" sz="1800">
                <a:solidFill>
                  <a:schemeClr val="accent2"/>
                </a:solidFill>
              </a:rPr>
              <a:t> bfw1 = new BufferedWriter(fw);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bfw1.write('a');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</a:t>
            </a:r>
            <a:r>
              <a:rPr lang="cs-CZ" altLang="cs-CZ" sz="1800"/>
              <a:t>// </a:t>
            </a:r>
            <a:r>
              <a:rPr lang="cs-CZ" altLang="cs-CZ" sz="1800">
                <a:solidFill>
                  <a:schemeClr val="accent2"/>
                </a:solidFill>
              </a:rPr>
              <a:t>fw.close();</a:t>
            </a:r>
            <a:r>
              <a:rPr lang="cs-CZ" altLang="cs-CZ" sz="1800"/>
              <a:t> by uzavřelo soubor, aniž by se do něj zapsala data z bufferu.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bfw1.close();</a:t>
            </a:r>
            <a:r>
              <a:rPr lang="cs-CZ" altLang="cs-CZ" sz="1800"/>
              <a:t> // správné uzavření souboru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// Aby nedošlo k tomuto omylu, je možné otevřít soubor následovně: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BufferedWriter bfw2 = new BufferedWriter(new FileWriter("radka2.txt"));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bfw2.write("Text1");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bfw2</a:t>
            </a:r>
            <a:r>
              <a:rPr lang="cs-CZ" altLang="cs-CZ" sz="1800"/>
              <a:t> je jediná referenční proměnná na soubor.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bfw2.newLine();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bfw2.write("Text2");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bfw2.close();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B2731-363B-464C-B6DF-A513184229A4}" type="slidenum">
              <a:rPr lang="cs-CZ" altLang="cs-CZ"/>
              <a:pPr/>
              <a:t>163</a:t>
            </a:fld>
            <a:endParaRPr lang="cs-CZ" altLang="cs-CZ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Parametry příkazové řádky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Aplikace v Javě (nikoli aplet) může využít libovolné množství parametrů (argumentů), které byly zadány v příkazové řádce současně se jménem programu při jeho spuštění.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hlinkClick r:id="rId2" action="ppaction://hlinksldjump"/>
              </a:rPr>
              <a:t>Některé operační systémy nemají terminál</a:t>
            </a:r>
            <a:r>
              <a:rPr lang="cs-CZ" altLang="cs-CZ" sz="2000"/>
              <a:t>, takže program nebude 100% přenositelný.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2400">
                <a:solidFill>
                  <a:schemeClr val="accent2"/>
                </a:solidFill>
              </a:rPr>
              <a:t>public static void main(String[] args)</a:t>
            </a:r>
            <a:endParaRPr lang="cs-CZ" altLang="cs-CZ" sz="24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args</a:t>
            </a:r>
            <a:r>
              <a:rPr lang="cs-CZ" altLang="cs-CZ" sz="2000"/>
              <a:t> je pole řetězců fungující stejně jako v jazyce C pole </a:t>
            </a:r>
            <a:r>
              <a:rPr lang="cs-CZ" altLang="cs-CZ" sz="2000">
                <a:solidFill>
                  <a:schemeClr val="accent2"/>
                </a:solidFill>
              </a:rPr>
              <a:t>argv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 jazyce C byl navíc ještě parametr </a:t>
            </a:r>
            <a:r>
              <a:rPr lang="cs-CZ" altLang="cs-CZ" sz="2000">
                <a:solidFill>
                  <a:schemeClr val="accent2"/>
                </a:solidFill>
              </a:rPr>
              <a:t>argc</a:t>
            </a:r>
            <a:r>
              <a:rPr lang="cs-CZ" altLang="cs-CZ" sz="2000"/>
              <a:t>, ve kterém byl uložen počet parametrů. Java toto nepotřebuje, protože každé pole si s sebou nese svoji délku </a:t>
            </a:r>
            <a:r>
              <a:rPr lang="cs-CZ" altLang="cs-CZ" sz="2000">
                <a:solidFill>
                  <a:schemeClr val="accent2"/>
                </a:solidFill>
              </a:rPr>
              <a:t>args.length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 jazyce C byl v </a:t>
            </a:r>
            <a:r>
              <a:rPr lang="cs-CZ" altLang="cs-CZ" sz="2000">
                <a:solidFill>
                  <a:schemeClr val="accent2"/>
                </a:solidFill>
              </a:rPr>
              <a:t>argv[0]</a:t>
            </a:r>
            <a:r>
              <a:rPr lang="cs-CZ" altLang="cs-CZ" sz="2000"/>
              <a:t> uložen název programu.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 jazyce Java je v </a:t>
            </a:r>
            <a:r>
              <a:rPr lang="cs-CZ" altLang="cs-CZ" sz="2000">
                <a:solidFill>
                  <a:schemeClr val="accent2"/>
                </a:solidFill>
              </a:rPr>
              <a:t>argv[0]</a:t>
            </a:r>
            <a:r>
              <a:rPr lang="cs-CZ" altLang="cs-CZ" sz="2000"/>
              <a:t> uložen první parametr.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Program v jazyce Java se musí jmenovat jako jeho třída.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Bílé znaky oddělují parametry, což lze potlačit tím, že slova oddělená mezerou dáme do uvozovek.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Znak uvozovky není součástí parametru.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Je-li parametrem číslo, předá se také jako řetězec.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i = Integer.</a:t>
            </a:r>
            <a:r>
              <a:rPr lang="cs-CZ" altLang="cs-CZ" sz="2000">
                <a:solidFill>
                  <a:schemeClr val="accent2"/>
                </a:solidFill>
                <a:hlinkClick r:id="rId3" action="ppaction://hlinksldjump"/>
              </a:rPr>
              <a:t>parseInt</a:t>
            </a:r>
            <a:r>
              <a:rPr lang="cs-CZ" altLang="cs-CZ" sz="2000">
                <a:solidFill>
                  <a:schemeClr val="accent2"/>
                </a:solidFill>
              </a:rPr>
              <a:t>(args[0]);</a:t>
            </a:r>
            <a:r>
              <a:rPr lang="cs-CZ" altLang="cs-CZ" sz="2000"/>
              <a:t> // převod parametru na číslo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2D03D-BA2A-4C48-846B-43B46045363E}" type="slidenum">
              <a:rPr lang="cs-CZ" altLang="cs-CZ"/>
              <a:pPr/>
              <a:t>164</a:t>
            </a:fld>
            <a:endParaRPr lang="cs-CZ" altLang="cs-CZ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Systémové akce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dirty="0"/>
              <a:t>Systémové akce spočívají v komunikaci programu s jeho okolím, kterým je operační systém, případně počítač či síť.</a:t>
            </a:r>
          </a:p>
          <a:p>
            <a:r>
              <a:rPr lang="cs-CZ" altLang="cs-CZ" dirty="0"/>
              <a:t>Komunikace probíhá vždy prostřednictvím JVM.</a:t>
            </a:r>
          </a:p>
          <a:p>
            <a:r>
              <a:rPr lang="cs-CZ" altLang="cs-CZ" dirty="0"/>
              <a:t>Program v Javě běží pod konkrétním operačním systémem, jehož prostředí je popsáno v </a:t>
            </a:r>
            <a:r>
              <a:rPr lang="cs-CZ" altLang="cs-CZ" dirty="0">
                <a:hlinkClick r:id="rId2" action="ppaction://hlinksldjump"/>
              </a:rPr>
              <a:t>systémových atributech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Java dává možnost tyto atributy číst čímž napomáhá k vytváření přenositelných programů.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C20CEF-DA61-4AD7-9904-32724B34FD7D}" type="slidenum">
              <a:rPr lang="cs-CZ" altLang="cs-CZ"/>
              <a:pPr/>
              <a:t>165</a:t>
            </a:fld>
            <a:endParaRPr lang="cs-CZ" altLang="cs-CZ"/>
          </a:p>
        </p:txBody>
      </p:sp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Systémové atributy a zdroje</a:t>
            </a:r>
          </a:p>
        </p:txBody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systémově závislé atributy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Jsou přístupné pomocí třídy </a:t>
            </a:r>
            <a:r>
              <a:rPr lang="cs-CZ" altLang="cs-CZ" sz="1600" dirty="0">
                <a:hlinkClick r:id="rId2"/>
              </a:rPr>
              <a:t>Runtime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zdroje (procesory, paměť) dostupné JVM, připojování dynamických knihoven, spouštění procesů v konkrétních prostředích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Používání metod třídy Runtime může učinit program systémově závislým!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Zjištění velikosti dostupné paměti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>
                <a:solidFill>
                  <a:schemeClr val="accent2"/>
                </a:solidFill>
              </a:rPr>
              <a:t>Runtime r = </a:t>
            </a:r>
            <a:r>
              <a:rPr lang="cs-CZ" altLang="cs-CZ" sz="1400" dirty="0" err="1">
                <a:solidFill>
                  <a:schemeClr val="accent2"/>
                </a:solidFill>
              </a:rPr>
              <a:t>Runtime.getRuntime</a:t>
            </a:r>
            <a:r>
              <a:rPr lang="cs-CZ" altLang="cs-CZ" sz="1400" dirty="0">
                <a:solidFill>
                  <a:schemeClr val="accent2"/>
                </a:solidFill>
              </a:rPr>
              <a:t>();</a:t>
            </a:r>
            <a:r>
              <a:rPr lang="cs-CZ" altLang="cs-CZ" sz="1400" dirty="0"/>
              <a:t> // Je to metoda instance.    // Kdyby byla statická: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400" dirty="0">
                <a:solidFill>
                  <a:schemeClr val="accent2"/>
                </a:solidFill>
              </a:rPr>
              <a:t>("Celá paměť: " + </a:t>
            </a:r>
            <a:r>
              <a:rPr lang="cs-CZ" altLang="cs-CZ" sz="1400" dirty="0" err="1">
                <a:solidFill>
                  <a:schemeClr val="accent2"/>
                </a:solidFill>
              </a:rPr>
              <a:t>r.totalMemory</a:t>
            </a:r>
            <a:r>
              <a:rPr lang="cs-CZ" altLang="cs-CZ" sz="1400" dirty="0">
                <a:solidFill>
                  <a:schemeClr val="accent2"/>
                </a:solidFill>
              </a:rPr>
              <a:t>() + " bajtů");</a:t>
            </a:r>
            <a:r>
              <a:rPr lang="cs-CZ" altLang="cs-CZ" sz="1400" dirty="0"/>
              <a:t> // </a:t>
            </a:r>
            <a:r>
              <a:rPr lang="cs-CZ" altLang="cs-CZ" sz="1400" dirty="0" err="1">
                <a:solidFill>
                  <a:schemeClr val="accent2"/>
                </a:solidFill>
              </a:rPr>
              <a:t>Runtime.totalMemory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400" dirty="0">
                <a:solidFill>
                  <a:schemeClr val="accent2"/>
                </a:solidFill>
              </a:rPr>
              <a:t>("Volná paměť: " + </a:t>
            </a:r>
            <a:r>
              <a:rPr lang="cs-CZ" altLang="cs-CZ" sz="1400" dirty="0" err="1">
                <a:solidFill>
                  <a:schemeClr val="accent2"/>
                </a:solidFill>
              </a:rPr>
              <a:t>r.freeMemory</a:t>
            </a:r>
            <a:r>
              <a:rPr lang="cs-CZ" altLang="cs-CZ" sz="1400" dirty="0">
                <a:solidFill>
                  <a:schemeClr val="accent2"/>
                </a:solidFill>
              </a:rPr>
              <a:t>() + " bajtů");</a:t>
            </a:r>
            <a:r>
              <a:rPr lang="cs-CZ" altLang="cs-CZ" sz="1400" dirty="0"/>
              <a:t> //</a:t>
            </a:r>
            <a:r>
              <a:rPr lang="cs-CZ" altLang="cs-CZ" sz="1400" dirty="0" err="1">
                <a:solidFill>
                  <a:schemeClr val="accent2"/>
                </a:solidFill>
              </a:rPr>
              <a:t>Runtime.freeMemory</a:t>
            </a:r>
            <a:r>
              <a:rPr lang="cs-CZ" altLang="cs-CZ" sz="1400" dirty="0">
                <a:solidFill>
                  <a:schemeClr val="accent2"/>
                </a:solidFill>
              </a:rPr>
              <a:t>()</a:t>
            </a:r>
            <a:endParaRPr lang="cs-CZ" altLang="cs-CZ" sz="1400" dirty="0"/>
          </a:p>
          <a:p>
            <a:pPr lvl="2">
              <a:lnSpc>
                <a:spcPct val="80000"/>
              </a:lnSpc>
            </a:pPr>
            <a:r>
              <a:rPr lang="cs-CZ" altLang="cs-CZ" sz="1400" dirty="0" err="1">
                <a:solidFill>
                  <a:schemeClr val="accent2"/>
                </a:solidFill>
              </a:rPr>
              <a:t>java</a:t>
            </a:r>
            <a:r>
              <a:rPr lang="cs-CZ" altLang="cs-CZ" sz="1400" dirty="0">
                <a:solidFill>
                  <a:schemeClr val="accent2"/>
                </a:solidFill>
              </a:rPr>
              <a:t> –Xms500M –Xmx1000M </a:t>
            </a:r>
            <a:r>
              <a:rPr lang="cs-CZ" altLang="cs-CZ" sz="1400" dirty="0" err="1">
                <a:solidFill>
                  <a:schemeClr val="accent2"/>
                </a:solidFill>
              </a:rPr>
              <a:t>Pamet</a:t>
            </a:r>
            <a:endParaRPr lang="cs-CZ" altLang="cs-CZ" sz="1400" dirty="0">
              <a:solidFill>
                <a:schemeClr val="accent2"/>
              </a:solidFill>
            </a:endParaRPr>
          </a:p>
          <a:p>
            <a:pPr lvl="3">
              <a:lnSpc>
                <a:spcPct val="80000"/>
              </a:lnSpc>
            </a:pPr>
            <a:r>
              <a:rPr lang="cs-CZ" altLang="cs-CZ" sz="1200" dirty="0"/>
              <a:t>spuštění programu </a:t>
            </a:r>
            <a:r>
              <a:rPr lang="cs-CZ" altLang="cs-CZ" sz="1200" dirty="0" err="1">
                <a:solidFill>
                  <a:schemeClr val="accent2"/>
                </a:solidFill>
              </a:rPr>
              <a:t>Pamet</a:t>
            </a:r>
            <a:r>
              <a:rPr lang="cs-CZ" altLang="cs-CZ" sz="1200" dirty="0"/>
              <a:t> tak, aby JVM alokoval 500MB paměti na začátku a 1000MB maximálně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systémově nezávislé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Jsou přístupné pomocí třídy </a:t>
            </a:r>
            <a:r>
              <a:rPr lang="cs-CZ" altLang="cs-CZ" sz="1600" dirty="0" err="1">
                <a:hlinkClick r:id="rId3"/>
              </a:rPr>
              <a:t>System</a:t>
            </a:r>
            <a:r>
              <a:rPr lang="cs-CZ" altLang="cs-CZ" sz="16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Třída </a:t>
            </a:r>
            <a:r>
              <a:rPr lang="cs-CZ" altLang="cs-CZ" sz="1400" dirty="0" err="1"/>
              <a:t>System</a:t>
            </a:r>
            <a:r>
              <a:rPr lang="cs-CZ" altLang="cs-CZ" sz="1400" dirty="0"/>
              <a:t> zpřístupňuje systémové zdroje v systémově nezávislé formě.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standardní vstupní a výstupní proudy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členské proměnné třídy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</a:t>
            </a:r>
            <a:r>
              <a:rPr lang="cs-CZ" altLang="cs-CZ" sz="1400" dirty="0"/>
              <a:t> proudy </a:t>
            </a:r>
            <a:r>
              <a:rPr lang="cs-CZ" altLang="cs-CZ" sz="1400" dirty="0">
                <a:solidFill>
                  <a:schemeClr val="accent2"/>
                </a:solidFill>
              </a:rPr>
              <a:t>in</a:t>
            </a:r>
            <a:r>
              <a:rPr lang="cs-CZ" altLang="cs-CZ" sz="1400" dirty="0"/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out</a:t>
            </a:r>
            <a:r>
              <a:rPr lang="cs-CZ" altLang="cs-CZ" sz="1400" dirty="0"/>
              <a:t>, </a:t>
            </a:r>
            <a:r>
              <a:rPr lang="cs-CZ" altLang="cs-CZ" sz="1400" dirty="0" err="1">
                <a:solidFill>
                  <a:schemeClr val="accent2"/>
                </a:solidFill>
              </a:rPr>
              <a:t>err</a:t>
            </a:r>
            <a:endParaRPr lang="cs-CZ" altLang="cs-CZ" sz="14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systémové vlastnosti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System.getProperties</a:t>
            </a:r>
            <a:r>
              <a:rPr lang="cs-CZ" altLang="cs-CZ" sz="1400" dirty="0">
                <a:solidFill>
                  <a:schemeClr val="accent2"/>
                </a:solidFill>
              </a:rPr>
              <a:t>().list(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System.out</a:t>
            </a:r>
            <a:r>
              <a:rPr lang="cs-CZ" altLang="cs-CZ" sz="14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informace o čase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long t =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System.currentTimeMillis</a:t>
            </a:r>
            <a:r>
              <a:rPr lang="cs-CZ" altLang="cs-CZ" sz="1400" dirty="0">
                <a:solidFill>
                  <a:schemeClr val="accent2"/>
                </a:solidFill>
              </a:rPr>
              <a:t>();</a:t>
            </a:r>
            <a:r>
              <a:rPr lang="cs-CZ" altLang="cs-CZ" sz="1400" dirty="0"/>
              <a:t> // počet milisekund od 1.1.1970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Pro testy výkonnosti programu se používá rozdíl času před a po.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 err="1">
                <a:hlinkClick r:id="rId4" action="ppaction://hlinksldjump"/>
              </a:rPr>
              <a:t>garbage</a:t>
            </a:r>
            <a:r>
              <a:rPr lang="cs-CZ" altLang="cs-CZ" sz="1600" dirty="0">
                <a:hlinkClick r:id="rId4" action="ppaction://hlinksldjump"/>
              </a:rPr>
              <a:t> </a:t>
            </a:r>
            <a:r>
              <a:rPr lang="cs-CZ" altLang="cs-CZ" sz="1600" dirty="0" err="1">
                <a:hlinkClick r:id="rId4" action="ppaction://hlinksldjump"/>
              </a:rPr>
              <a:t>collector</a:t>
            </a:r>
            <a:r>
              <a:rPr lang="cs-CZ" altLang="cs-CZ" sz="1600" dirty="0"/>
              <a:t> a </a:t>
            </a:r>
            <a:r>
              <a:rPr lang="cs-CZ" altLang="cs-CZ" sz="1600" dirty="0" err="1">
                <a:hlinkClick r:id="rId5" action="ppaction://hlinksldjump"/>
              </a:rPr>
              <a:t>finalizer</a:t>
            </a:r>
            <a:endParaRPr lang="cs-CZ" altLang="cs-CZ" sz="16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násilné ukončení programu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System.exit</a:t>
            </a:r>
            <a:r>
              <a:rPr lang="cs-CZ" altLang="cs-CZ" sz="1400" dirty="0">
                <a:solidFill>
                  <a:schemeClr val="accent2"/>
                </a:solidFill>
              </a:rPr>
              <a:t>(-1);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Raději nepoužívat, nelze se spoléhat, že budou uzavřeny otevřené proudy a soubory.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94ADB-86F3-43DF-AD71-5F4AAB0F48D6}" type="slidenum">
              <a:rPr lang="cs-CZ" altLang="cs-CZ"/>
              <a:pPr/>
              <a:t>166</a:t>
            </a:fld>
            <a:endParaRPr lang="cs-CZ" altLang="cs-CZ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Vlákna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V současných operačních systémech může běžet více programů najednou.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Velmi rychle se střídají, předávají si řízení, jsou pseudoparalelní.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Na počítači s </a:t>
            </a:r>
            <a:r>
              <a:rPr lang="cs-CZ" altLang="cs-CZ" sz="2000">
                <a:hlinkClick r:id="rId2"/>
              </a:rPr>
              <a:t>více procesory</a:t>
            </a:r>
            <a:r>
              <a:rPr lang="cs-CZ" altLang="cs-CZ" sz="2000"/>
              <a:t> mohou být skutečně paralelní.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Program se také může dělit na části, které poběží současně.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coroutines, kooperující procesy, light-weight processes, vlákna (threads)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Oblasti použití vláken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Časově náročné akce by měly být doprovázeny informováním uživatele, co se právě děje a kdy to skončí, případně umožnit uživateli další práci.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Čekání na vstupy od uživatele je vhodné využít k akcím programu.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například kontrola pravopisu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Opakující se výpočty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Například simulace pohybu více jednotlivých lidí podle jednoho kódu programu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Úlohy typu producent-konzument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Producent připravuje data, která konzument průběžně zpracovává.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41B85-930B-4768-91A6-BDE2D6C781B0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>
                <a:hlinkClick r:id="rId2"/>
              </a:rPr>
              <a:t>Logický typ a jeho konstanty</a:t>
            </a:r>
            <a:endParaRPr lang="cs-CZ" altLang="cs-CZ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Používá se typ </a:t>
            </a:r>
            <a:r>
              <a:rPr lang="cs-CZ" altLang="cs-CZ">
                <a:solidFill>
                  <a:schemeClr val="accent2"/>
                </a:solidFill>
              </a:rPr>
              <a:t>boolean</a:t>
            </a:r>
            <a:r>
              <a:rPr lang="cs-CZ" altLang="cs-CZ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/>
              <a:t>Reprezentuje jeden bit informace, ale velikost, kterou zabírá, není přesně definována.</a:t>
            </a:r>
          </a:p>
          <a:p>
            <a:pPr>
              <a:lnSpc>
                <a:spcPct val="90000"/>
              </a:lnSpc>
            </a:pPr>
            <a:r>
              <a:rPr lang="cs-CZ" altLang="cs-CZ"/>
              <a:t>Může nabývat pouze dvou hodnot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true</a:t>
            </a:r>
            <a:r>
              <a:rPr lang="cs-CZ" altLang="cs-CZ"/>
              <a:t> (logická </a:t>
            </a:r>
            <a:r>
              <a:rPr lang="cs-CZ" altLang="cs-CZ">
                <a:solidFill>
                  <a:schemeClr val="accent2"/>
                </a:solidFill>
              </a:rPr>
              <a:t>1</a:t>
            </a:r>
            <a:r>
              <a:rPr lang="cs-CZ" altLang="cs-CZ"/>
              <a:t>),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false</a:t>
            </a:r>
            <a:r>
              <a:rPr lang="cs-CZ" altLang="cs-CZ"/>
              <a:t> (logická </a:t>
            </a:r>
            <a:r>
              <a:rPr lang="cs-CZ" altLang="cs-CZ">
                <a:solidFill>
                  <a:schemeClr val="accent2"/>
                </a:solidFill>
              </a:rPr>
              <a:t>0</a:t>
            </a:r>
            <a:r>
              <a:rPr lang="cs-CZ" altLang="cs-CZ"/>
              <a:t>).</a:t>
            </a:r>
          </a:p>
          <a:p>
            <a:pPr>
              <a:lnSpc>
                <a:spcPct val="90000"/>
              </a:lnSpc>
            </a:pPr>
            <a:r>
              <a:rPr lang="cs-CZ" altLang="cs-CZ"/>
              <a:t>Logický typ je nepřevoditelný na celočíselné typy a naopak. Potřebujeme-li tuto operaci, je vhodné použít například: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b = (i != 0);</a:t>
            </a:r>
            <a:r>
              <a:rPr lang="cs-CZ" altLang="cs-CZ"/>
              <a:t>	// převod hodnoty </a:t>
            </a:r>
            <a:r>
              <a:rPr lang="cs-CZ" altLang="cs-CZ">
                <a:solidFill>
                  <a:schemeClr val="accent2"/>
                </a:solidFill>
              </a:rPr>
              <a:t>int</a:t>
            </a:r>
            <a:r>
              <a:rPr lang="cs-CZ" altLang="cs-CZ"/>
              <a:t> na </a:t>
            </a:r>
            <a:r>
              <a:rPr lang="cs-CZ" altLang="cs-CZ">
                <a:solidFill>
                  <a:schemeClr val="accent2"/>
                </a:solidFill>
              </a:rPr>
              <a:t>boolean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 = (b) ? 1 : 0;</a:t>
            </a:r>
            <a:r>
              <a:rPr lang="cs-CZ" altLang="cs-CZ"/>
              <a:t>	// převod hodnoty </a:t>
            </a:r>
            <a:r>
              <a:rPr lang="cs-CZ" altLang="cs-CZ">
                <a:solidFill>
                  <a:schemeClr val="accent2"/>
                </a:solidFill>
              </a:rPr>
              <a:t>boolean</a:t>
            </a:r>
            <a:r>
              <a:rPr lang="cs-CZ" altLang="cs-CZ"/>
              <a:t> na </a:t>
            </a:r>
            <a:r>
              <a:rPr lang="cs-CZ" altLang="cs-CZ">
                <a:solidFill>
                  <a:schemeClr val="accent2"/>
                </a:solidFill>
              </a:rPr>
              <a:t>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07CC4-B28C-4E7E-A381-4E05E838C655}" type="slidenum">
              <a:rPr lang="cs-CZ" altLang="cs-CZ"/>
              <a:pPr/>
              <a:t>18</a:t>
            </a:fld>
            <a:endParaRPr lang="cs-CZ" altLang="cs-CZ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dirty="0"/>
              <a:t>Reálné typy a jejich konstanty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Java rozeznává typy </a:t>
            </a:r>
            <a:r>
              <a:rPr lang="cs-CZ" altLang="cs-CZ">
                <a:solidFill>
                  <a:schemeClr val="accent2"/>
                </a:solidFill>
              </a:rPr>
              <a:t>float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double</a:t>
            </a:r>
            <a:r>
              <a:rPr lang="cs-CZ" altLang="cs-CZ"/>
              <a:t> vyhovující standardu IEEE 754.</a:t>
            </a:r>
          </a:p>
          <a:p>
            <a:r>
              <a:rPr lang="cs-CZ" altLang="cs-CZ"/>
              <a:t>Reálné konstanty se tvoří podle běžných zvyklostí, například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3.14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15.</a:t>
            </a:r>
            <a:r>
              <a:rPr lang="cs-CZ" altLang="cs-CZ"/>
              <a:t> , </a:t>
            </a:r>
            <a:r>
              <a:rPr lang="cs-CZ" altLang="cs-CZ">
                <a:solidFill>
                  <a:schemeClr val="accent2"/>
                </a:solidFill>
              </a:rPr>
              <a:t>.84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5e6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7E23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-7E+23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-7E-23</a:t>
            </a:r>
          </a:p>
          <a:p>
            <a:r>
              <a:rPr lang="cs-CZ" altLang="cs-CZ"/>
              <a:t>Konstanty jsou implicitně typu double.</a:t>
            </a:r>
          </a:p>
          <a:p>
            <a:pPr lvl="1"/>
            <a:r>
              <a:rPr lang="cs-CZ" altLang="cs-CZ"/>
              <a:t>Potřebujeme-li inicializovat typ </a:t>
            </a:r>
            <a:r>
              <a:rPr lang="cs-CZ" altLang="cs-CZ">
                <a:solidFill>
                  <a:schemeClr val="accent2"/>
                </a:solidFill>
              </a:rPr>
              <a:t>float</a:t>
            </a:r>
            <a:r>
              <a:rPr lang="cs-CZ" altLang="cs-CZ"/>
              <a:t> konstantou, použijeme na jejím konci znak „</a:t>
            </a:r>
            <a:r>
              <a:rPr lang="cs-CZ" altLang="cs-CZ">
                <a:solidFill>
                  <a:schemeClr val="accent2"/>
                </a:solidFill>
              </a:rPr>
              <a:t>F</a:t>
            </a:r>
            <a:r>
              <a:rPr lang="cs-CZ" altLang="cs-CZ"/>
              <a:t>“ (nebo „</a:t>
            </a:r>
            <a:r>
              <a:rPr lang="cs-CZ" altLang="cs-CZ">
                <a:solidFill>
                  <a:schemeClr val="accent2"/>
                </a:solidFill>
              </a:rPr>
              <a:t>f</a:t>
            </a:r>
            <a:r>
              <a:rPr lang="cs-CZ" altLang="cs-CZ"/>
              <a:t>“).</a:t>
            </a:r>
          </a:p>
          <a:p>
            <a:pPr lvl="2"/>
            <a:r>
              <a:rPr lang="cs-CZ" altLang="cs-CZ"/>
              <a:t>Například </a:t>
            </a:r>
            <a:r>
              <a:rPr lang="cs-CZ" altLang="cs-CZ">
                <a:solidFill>
                  <a:schemeClr val="accent2"/>
                </a:solidFill>
              </a:rPr>
              <a:t>float f = 3.14F;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2A9B8C-6187-4528-9F42-B2316D040218}" type="slidenum">
              <a:rPr lang="cs-CZ" altLang="cs-CZ"/>
              <a:pPr/>
              <a:t>19</a:t>
            </a:fld>
            <a:endParaRPr lang="cs-CZ" altLang="cs-CZ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 dirty="0">
                <a:hlinkClick r:id="rId2"/>
              </a:rPr>
              <a:t>Speciální hodnoty datových typů</a:t>
            </a:r>
            <a:endParaRPr lang="cs-CZ" altLang="cs-CZ" sz="4000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Maximální a minimální hodnoty celočíselných i reálných typů lze získat pomocí konstant </a:t>
            </a:r>
            <a:r>
              <a:rPr lang="cs-CZ" altLang="cs-CZ" sz="2800">
                <a:solidFill>
                  <a:schemeClr val="accent2"/>
                </a:solidFill>
              </a:rPr>
              <a:t>MIN_VALUE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MAX_VALUE</a:t>
            </a:r>
            <a:r>
              <a:rPr lang="cs-CZ" altLang="cs-CZ" sz="2800"/>
              <a:t>, před které se dá ještě jméno příslušné třídy – </a:t>
            </a:r>
            <a:r>
              <a:rPr lang="en-US" altLang="cs-CZ" sz="2800">
                <a:solidFill>
                  <a:schemeClr val="accent2"/>
                </a:solidFill>
              </a:rPr>
              <a:t>Byte</a:t>
            </a:r>
            <a:r>
              <a:rPr lang="en-US" altLang="cs-CZ" sz="2800"/>
              <a:t>, </a:t>
            </a:r>
            <a:r>
              <a:rPr lang="en-US" altLang="cs-CZ" sz="2800">
                <a:solidFill>
                  <a:schemeClr val="accent2"/>
                </a:solidFill>
              </a:rPr>
              <a:t>Short</a:t>
            </a:r>
            <a:r>
              <a:rPr lang="en-US" altLang="cs-CZ" sz="2800"/>
              <a:t>, </a:t>
            </a:r>
            <a:r>
              <a:rPr lang="en-US" altLang="cs-CZ" sz="2800">
                <a:solidFill>
                  <a:schemeClr val="accent2"/>
                </a:solidFill>
              </a:rPr>
              <a:t>Integer</a:t>
            </a:r>
            <a:r>
              <a:rPr lang="en-US" altLang="cs-CZ" sz="2800"/>
              <a:t>, </a:t>
            </a:r>
            <a:r>
              <a:rPr lang="en-US" altLang="cs-CZ" sz="2800">
                <a:solidFill>
                  <a:schemeClr val="accent2"/>
                </a:solidFill>
              </a:rPr>
              <a:t>Long</a:t>
            </a:r>
            <a:r>
              <a:rPr lang="en-US" altLang="cs-CZ" sz="2800"/>
              <a:t>, </a:t>
            </a:r>
            <a:r>
              <a:rPr lang="en-US" altLang="cs-CZ" sz="2800">
                <a:solidFill>
                  <a:schemeClr val="accent2"/>
                </a:solidFill>
              </a:rPr>
              <a:t>Float</a:t>
            </a:r>
            <a:r>
              <a:rPr lang="en-US" altLang="cs-CZ" sz="2800"/>
              <a:t>, </a:t>
            </a:r>
            <a:r>
              <a:rPr lang="en-US" altLang="cs-CZ" sz="2800">
                <a:solidFill>
                  <a:schemeClr val="accent2"/>
                </a:solidFill>
              </a:rPr>
              <a:t>Double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Například minimální hodnotu typů </a:t>
            </a:r>
            <a:r>
              <a:rPr lang="cs-CZ" altLang="cs-CZ" sz="2800">
                <a:solidFill>
                  <a:schemeClr val="accent2"/>
                </a:solidFill>
              </a:rPr>
              <a:t>int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float</a:t>
            </a:r>
            <a:r>
              <a:rPr lang="cs-CZ" altLang="cs-CZ" sz="2800"/>
              <a:t> získáme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i = Integer.MIN_VALUE;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float f = Float.MIN_VALUE;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Nenormální hodnoty typů </a:t>
            </a:r>
            <a:r>
              <a:rPr lang="cs-CZ" altLang="cs-CZ" sz="2800">
                <a:solidFill>
                  <a:schemeClr val="accent2"/>
                </a:solidFill>
              </a:rPr>
              <a:t>float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</a:rPr>
              <a:t>double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Pokud dělíme kladné či záporné číslo nulou, získáme </a:t>
            </a:r>
            <a:r>
              <a:rPr lang="cs-CZ" altLang="cs-CZ" sz="2400">
                <a:solidFill>
                  <a:schemeClr val="accent2"/>
                </a:solidFill>
              </a:rPr>
              <a:t>POSITIVE_INFINITY</a:t>
            </a:r>
            <a:r>
              <a:rPr lang="cs-CZ" altLang="cs-CZ" sz="2400"/>
              <a:t> či </a:t>
            </a:r>
            <a:r>
              <a:rPr lang="cs-CZ" altLang="cs-CZ" sz="2400">
                <a:solidFill>
                  <a:schemeClr val="accent2"/>
                </a:solidFill>
              </a:rPr>
              <a:t>NEGATIVE_INFINITY</a:t>
            </a:r>
            <a:r>
              <a:rPr lang="cs-CZ" altLang="cs-CZ" sz="2400"/>
              <a:t>, které je nutné testovat metodou </a:t>
            </a:r>
            <a:r>
              <a:rPr lang="cs-CZ" altLang="cs-CZ" sz="2400">
                <a:solidFill>
                  <a:schemeClr val="accent2"/>
                </a:solidFill>
              </a:rPr>
              <a:t>isInfinite()</a:t>
            </a:r>
            <a:r>
              <a:rPr lang="cs-CZ" altLang="cs-CZ" sz="2400"/>
              <a:t>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(Float.isInfinite(f) == true)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Pokud dělíme nulu nulou, získáme </a:t>
            </a:r>
            <a:r>
              <a:rPr lang="cs-CZ" altLang="cs-CZ" sz="2400">
                <a:solidFill>
                  <a:schemeClr val="accent2"/>
                </a:solidFill>
              </a:rPr>
              <a:t>NaN</a:t>
            </a:r>
            <a:r>
              <a:rPr lang="cs-CZ" altLang="cs-CZ" sz="2400"/>
              <a:t>, kterou je nutné testovat metodou </a:t>
            </a:r>
            <a:r>
              <a:rPr lang="cs-CZ" altLang="cs-CZ" sz="2400">
                <a:solidFill>
                  <a:schemeClr val="accent2"/>
                </a:solidFill>
              </a:rPr>
              <a:t>isNaN()</a:t>
            </a:r>
            <a:r>
              <a:rPr lang="cs-CZ" altLang="cs-CZ" sz="2400"/>
              <a:t>.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(Double.isNaN(d) == true)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67BA34-D6C0-4CBC-9F56-3DACEA2336A2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Použitá a doporučená literatura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Pavel Herout: Učebnice jazyka Java, nakladatelství Kopp, České Budějovice, 2008, ISBN 978-80-7232-355-5.</a:t>
            </a:r>
          </a:p>
          <a:p>
            <a:r>
              <a:rPr lang="cs-CZ" altLang="cs-CZ" dirty="0"/>
              <a:t>Sylabus předmětu </a:t>
            </a:r>
            <a:r>
              <a:rPr lang="cs-CZ" altLang="cs-CZ" dirty="0" smtClean="0"/>
              <a:t>Objektové </a:t>
            </a:r>
            <a:r>
              <a:rPr lang="cs-CZ" altLang="cs-CZ" dirty="0"/>
              <a:t>programování s další literaturou</a:t>
            </a:r>
          </a:p>
          <a:p>
            <a:r>
              <a:rPr lang="cs-CZ" altLang="cs-CZ" dirty="0"/>
              <a:t>Internet dle odkazů na snímcích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4072D2-3B06-4510-A829-312984076B47}" type="slidenum">
              <a:rPr lang="cs-CZ" altLang="cs-CZ"/>
              <a:pPr/>
              <a:t>20</a:t>
            </a:fld>
            <a:endParaRPr lang="cs-CZ" altLang="cs-CZ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Deklarace proměnných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Překladač nedovolí použít hodnotu neinicializované proměnné.</a:t>
            </a:r>
          </a:p>
          <a:p>
            <a:pPr>
              <a:lnSpc>
                <a:spcPct val="90000"/>
              </a:lnSpc>
            </a:pPr>
            <a:r>
              <a:rPr lang="cs-CZ" altLang="cs-CZ"/>
              <a:t>Neexistují globální proměnné, tedy proměnné, které „patří“ celému programu. V Javě každá proměnná patří buď třídě nebo instanci nebo metodě (funkci).</a:t>
            </a:r>
          </a:p>
          <a:p>
            <a:pPr>
              <a:lnSpc>
                <a:spcPct val="90000"/>
              </a:lnSpc>
            </a:pPr>
            <a:r>
              <a:rPr lang="cs-CZ" altLang="cs-CZ"/>
              <a:t>Každá proměnná by měla být deklarována na samostatné řádce a okomentována.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int celkovyPlat;</a:t>
            </a:r>
            <a:r>
              <a:rPr lang="cs-CZ" altLang="cs-CZ"/>
              <a:t> // celkový plat</a:t>
            </a:r>
          </a:p>
          <a:p>
            <a:pPr>
              <a:lnSpc>
                <a:spcPct val="90000"/>
              </a:lnSpc>
            </a:pPr>
            <a:r>
              <a:rPr lang="cs-CZ" altLang="cs-CZ"/>
              <a:t>Proměnné by měly být deklarovány na začátku metody a odděleny od příkazů prázdnou řádkou.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49594-6DD5-4A2F-AB12-52482927B1DF}" type="slidenum">
              <a:rPr lang="cs-CZ" altLang="cs-CZ"/>
              <a:pPr/>
              <a:t>21</a:t>
            </a:fld>
            <a:endParaRPr lang="cs-CZ" altLang="cs-CZ"/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Deklarace proměnných s konstantní hodnotou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Tyto proměnné se běžně označují jako konstanty a deklarují se jako normální proměnné, ale navíc se použije klíčové slovo </a:t>
            </a:r>
            <a:r>
              <a:rPr lang="cs-CZ" altLang="cs-CZ" sz="2000">
                <a:solidFill>
                  <a:schemeClr val="accent2"/>
                </a:solidFill>
              </a:rPr>
              <a:t>final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Tak lze deklarovat konstantu dvěma způsoby: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final int MAX = 10;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Konstantě </a:t>
            </a:r>
            <a:r>
              <a:rPr lang="cs-CZ" altLang="cs-CZ" sz="1600">
                <a:solidFill>
                  <a:schemeClr val="accent2"/>
                </a:solidFill>
              </a:rPr>
              <a:t>MAX</a:t>
            </a:r>
            <a:r>
              <a:rPr lang="cs-CZ" altLang="cs-CZ" sz="1600"/>
              <a:t> nelze znovu přiřadit jinou ani stejnou hodnotu.</a:t>
            </a:r>
            <a:endParaRPr lang="cs-CZ" altLang="cs-CZ" sz="16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800"/>
              <a:t>nebo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final int MAX;	</a:t>
            </a:r>
            <a:r>
              <a:rPr lang="cs-CZ" altLang="cs-CZ" sz="1800"/>
              <a:t>// prázdná konstanta (blank final)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…			</a:t>
            </a:r>
            <a:r>
              <a:rPr lang="cs-CZ" altLang="cs-CZ" sz="1800"/>
              <a:t>// nějaký kód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MAX = 10;	</a:t>
            </a:r>
            <a:r>
              <a:rPr lang="cs-CZ" altLang="cs-CZ" sz="1800"/>
              <a:t>// inicializace, po které se již hodnota nedá změnit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Tento způsob by se měl používat jen v odůvodněných případech. Jeden z těchto důvodů je použití ve </a:t>
            </a:r>
            <a:r>
              <a:rPr lang="cs-CZ" altLang="cs-CZ" sz="1600">
                <a:hlinkClick r:id="rId2" action="ppaction://hlinksldjump"/>
              </a:rPr>
              <a:t>statickém inicializačním bloku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Skutečné konstanty, které se dají použít i mimo třídu, musí být deklarovány vně jakékoliv metody takto: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TridaSKonstantou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static final int MAX = 10;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…}</a:t>
            </a:r>
            <a:endParaRPr lang="cs-CZ" altLang="cs-CZ" sz="1800"/>
          </a:p>
          <a:p>
            <a:pPr lvl="1">
              <a:lnSpc>
                <a:spcPct val="80000"/>
              </a:lnSpc>
            </a:pPr>
            <a:r>
              <a:rPr lang="cs-CZ" altLang="cs-CZ" sz="1800"/>
              <a:t>Pak může být kdykoliv použita ve své třídě pod jménem </a:t>
            </a:r>
            <a:r>
              <a:rPr lang="cs-CZ" altLang="cs-CZ" sz="1800">
                <a:solidFill>
                  <a:schemeClr val="accent2"/>
                </a:solidFill>
              </a:rPr>
              <a:t>MAX</a:t>
            </a:r>
            <a:r>
              <a:rPr lang="cs-CZ" altLang="cs-CZ" sz="1800"/>
              <a:t> a mimo třídu pod takzvaným </a:t>
            </a:r>
            <a:r>
              <a:rPr lang="cs-CZ" altLang="cs-CZ" sz="1800" u="sng"/>
              <a:t>plně kvalifikovaným jménem</a:t>
            </a:r>
            <a:r>
              <a:rPr lang="cs-CZ" altLang="cs-CZ" sz="1800"/>
              <a:t> </a:t>
            </a:r>
            <a:r>
              <a:rPr lang="cs-CZ" altLang="cs-CZ" sz="1800">
                <a:solidFill>
                  <a:schemeClr val="accent2"/>
                </a:solidFill>
              </a:rPr>
              <a:t>TridaSKonstantou.MAX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Tím je zabráněno konfliktu jmen konstant, což se v jazyce C často stávalo při použití konstant vzniklých pomocí </a:t>
            </a:r>
            <a:r>
              <a:rPr lang="en-US" altLang="cs-CZ" sz="1800">
                <a:solidFill>
                  <a:schemeClr val="accent2"/>
                </a:solidFill>
              </a:rPr>
              <a:t>#</a:t>
            </a:r>
            <a:r>
              <a:rPr lang="cs-CZ" altLang="cs-CZ" sz="1800">
                <a:solidFill>
                  <a:schemeClr val="accent2"/>
                </a:solidFill>
              </a:rPr>
              <a:t>define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82223-5211-484D-846E-43B31BC9C93E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Deklarace výčtového typu </a:t>
            </a:r>
            <a:r>
              <a:rPr lang="cs-CZ" altLang="cs-CZ">
                <a:solidFill>
                  <a:schemeClr val="accent2"/>
                </a:solidFill>
              </a:rPr>
              <a:t>enum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Výčtový typ je výhodný v případech, kdy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pojmenované konstanty spolu souvisejí,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chceme mít jistotu, že se použijí jen vyjmenované hodnoty a nic navíc,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konstant je omezený počet (zhruba do 15),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seznam konstant je za běhu programu neměnný.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Typickým příkladem jsou dny v týdnu, názvy měsíců, pracovní zařazení, karty, směry, položky menu nebo rozbalovacího seznamu, argumenty programu s příkazovou řádkou.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cs-CZ" sz="2800" dirty="0" err="1">
                <a:solidFill>
                  <a:schemeClr val="accent2"/>
                </a:solidFill>
              </a:rPr>
              <a:t>enum</a:t>
            </a:r>
            <a:r>
              <a:rPr lang="en-US" altLang="cs-CZ" sz="2800" dirty="0">
                <a:solidFill>
                  <a:schemeClr val="accent2"/>
                </a:solidFill>
              </a:rPr>
              <a:t> </a:t>
            </a:r>
            <a:r>
              <a:rPr lang="cs-CZ" altLang="cs-CZ" sz="2800" dirty="0">
                <a:solidFill>
                  <a:schemeClr val="accent2"/>
                </a:solidFill>
              </a:rPr>
              <a:t>Okraj</a:t>
            </a:r>
            <a:r>
              <a:rPr lang="en-US" altLang="cs-CZ" sz="2800" dirty="0">
                <a:solidFill>
                  <a:schemeClr val="accent2"/>
                </a:solidFill>
              </a:rPr>
              <a:t> {</a:t>
            </a:r>
            <a:r>
              <a:rPr lang="cs-CZ" altLang="cs-CZ" sz="2800" dirty="0">
                <a:solidFill>
                  <a:schemeClr val="accent2"/>
                </a:solidFill>
              </a:rPr>
              <a:t> HORNI</a:t>
            </a:r>
            <a:r>
              <a:rPr lang="en-US" altLang="cs-CZ" sz="2800" dirty="0">
                <a:solidFill>
                  <a:schemeClr val="accent2"/>
                </a:solidFill>
              </a:rPr>
              <a:t>, </a:t>
            </a:r>
            <a:r>
              <a:rPr lang="cs-CZ" altLang="cs-CZ" sz="2800" dirty="0">
                <a:solidFill>
                  <a:schemeClr val="accent2"/>
                </a:solidFill>
              </a:rPr>
              <a:t>PRAVY</a:t>
            </a:r>
            <a:r>
              <a:rPr lang="en-US" altLang="cs-CZ" sz="2800" dirty="0">
                <a:solidFill>
                  <a:schemeClr val="accent2"/>
                </a:solidFill>
              </a:rPr>
              <a:t>, </a:t>
            </a:r>
            <a:r>
              <a:rPr lang="cs-CZ" altLang="cs-CZ" sz="2800" dirty="0">
                <a:solidFill>
                  <a:schemeClr val="accent2"/>
                </a:solidFill>
              </a:rPr>
              <a:t>SPODNI</a:t>
            </a:r>
            <a:r>
              <a:rPr lang="en-US" altLang="cs-CZ" sz="2800" dirty="0">
                <a:solidFill>
                  <a:schemeClr val="accent2"/>
                </a:solidFill>
              </a:rPr>
              <a:t>, LE</a:t>
            </a:r>
            <a:r>
              <a:rPr lang="cs-CZ" altLang="cs-CZ" sz="2800" dirty="0">
                <a:solidFill>
                  <a:schemeClr val="accent2"/>
                </a:solidFill>
              </a:rPr>
              <a:t>VY</a:t>
            </a:r>
            <a:r>
              <a:rPr lang="en-US" altLang="cs-CZ" sz="2800" dirty="0">
                <a:solidFill>
                  <a:schemeClr val="accent2"/>
                </a:solidFill>
              </a:rPr>
              <a:t> }</a:t>
            </a:r>
            <a:r>
              <a:rPr lang="cs-CZ" altLang="cs-CZ" sz="2800" dirty="0">
                <a:solidFill>
                  <a:schemeClr val="accent2"/>
                </a:solidFill>
              </a:rPr>
              <a:t>;</a:t>
            </a:r>
            <a:endParaRPr lang="en-US" altLang="cs-CZ" sz="280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altLang="cs-CZ" sz="2800" dirty="0"/>
              <a:t>Typ </a:t>
            </a:r>
            <a:r>
              <a:rPr lang="cs-CZ" altLang="cs-CZ" sz="2800" dirty="0" err="1">
                <a:solidFill>
                  <a:schemeClr val="accent2"/>
                </a:solidFill>
              </a:rPr>
              <a:t>enum</a:t>
            </a:r>
            <a:r>
              <a:rPr lang="cs-CZ" altLang="cs-CZ" sz="2800" dirty="0"/>
              <a:t> je součástí Javy od JDK 1.5 a poskytuje mnohem víc možností než v jazyce C.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err="1">
                <a:hlinkClick r:id="rId3"/>
              </a:rPr>
              <a:t>Oracle</a:t>
            </a:r>
            <a:r>
              <a:rPr lang="cs-CZ" altLang="cs-CZ" sz="2400" dirty="0"/>
              <a:t>, </a:t>
            </a:r>
            <a:r>
              <a:rPr lang="cs-CZ" altLang="cs-CZ" sz="2400" dirty="0" err="1">
                <a:hlinkClick r:id="rId4"/>
              </a:rPr>
              <a:t>DevDaily</a:t>
            </a:r>
            <a:r>
              <a:rPr lang="cs-CZ" altLang="cs-CZ" sz="2400" dirty="0"/>
              <a:t>, </a:t>
            </a:r>
            <a:r>
              <a:rPr lang="cs-CZ" altLang="cs-CZ" sz="2400" dirty="0" err="1">
                <a:hlinkClick r:id="rId5"/>
              </a:rPr>
              <a:t>MindProd</a:t>
            </a:r>
            <a:r>
              <a:rPr lang="cs-CZ" altLang="cs-CZ" sz="2400" dirty="0"/>
              <a:t>, </a:t>
            </a:r>
            <a:r>
              <a:rPr lang="cs-CZ" altLang="cs-CZ" sz="2400" dirty="0" err="1">
                <a:hlinkClick r:id="rId6"/>
              </a:rPr>
              <a:t>singleton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A0A3-65FD-4D03-B375-1AA34D2B9B65}" type="slidenum">
              <a:rPr lang="cs-CZ" altLang="cs-CZ"/>
              <a:pPr/>
              <a:t>23</a:t>
            </a:fld>
            <a:endParaRPr lang="cs-CZ" alt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Operátor přiřazení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86800" cy="5943600"/>
          </a:xfrm>
        </p:spPr>
        <p:txBody>
          <a:bodyPr/>
          <a:lstStyle/>
          <a:p>
            <a:r>
              <a:rPr lang="cs-CZ" altLang="cs-CZ"/>
              <a:t>Stejně jako v jazyce C je přiřazení výraz a jeho hodnotou je hodnota přiřazená levé straně.</a:t>
            </a:r>
          </a:p>
          <a:p>
            <a:r>
              <a:rPr lang="cs-CZ" altLang="cs-CZ"/>
              <a:t>Tudíž je možné jej používat v podmínkách, kde se však může zaměnit za operátor porovnání „</a:t>
            </a:r>
            <a:r>
              <a:rPr lang="cs-CZ" altLang="cs-CZ">
                <a:solidFill>
                  <a:schemeClr val="accent2"/>
                </a:solidFill>
              </a:rPr>
              <a:t>==</a:t>
            </a:r>
            <a:r>
              <a:rPr lang="cs-CZ" altLang="cs-CZ"/>
              <a:t>“.</a:t>
            </a:r>
          </a:p>
          <a:p>
            <a:r>
              <a:rPr lang="cs-CZ" altLang="cs-CZ"/>
              <a:t>Java na rozdíl od C chyby typu </a:t>
            </a:r>
            <a:r>
              <a:rPr lang="cs-CZ" altLang="cs-CZ">
                <a:solidFill>
                  <a:schemeClr val="accent2"/>
                </a:solidFill>
              </a:rPr>
              <a:t>if (j = 5)</a:t>
            </a:r>
            <a:r>
              <a:rPr lang="cs-CZ" altLang="cs-CZ"/>
              <a:t> hlásí jako chybu, protože očekává výraz typu </a:t>
            </a:r>
            <a:r>
              <a:rPr lang="cs-CZ" altLang="cs-CZ">
                <a:solidFill>
                  <a:schemeClr val="accent2"/>
                </a:solidFill>
              </a:rPr>
              <a:t>boolean</a:t>
            </a:r>
            <a:r>
              <a:rPr lang="cs-CZ" altLang="cs-CZ"/>
              <a:t> a dostává hodnotu“ typu </a:t>
            </a:r>
            <a:r>
              <a:rPr lang="cs-CZ" altLang="cs-CZ">
                <a:solidFill>
                  <a:schemeClr val="accent2"/>
                </a:solidFill>
              </a:rPr>
              <a:t>int</a:t>
            </a:r>
            <a:r>
              <a:rPr lang="cs-CZ" altLang="cs-CZ"/>
              <a:t>.</a:t>
            </a:r>
          </a:p>
          <a:p>
            <a:r>
              <a:rPr lang="cs-CZ" altLang="cs-CZ"/>
              <a:t>Základní operátor přiřazení je „</a:t>
            </a:r>
            <a:r>
              <a:rPr lang="cs-CZ" altLang="cs-CZ">
                <a:solidFill>
                  <a:schemeClr val="accent2"/>
                </a:solidFill>
              </a:rPr>
              <a:t>=</a:t>
            </a:r>
            <a:r>
              <a:rPr lang="cs-CZ" altLang="cs-CZ"/>
              <a:t>“.</a:t>
            </a:r>
          </a:p>
          <a:p>
            <a:r>
              <a:rPr lang="cs-CZ" altLang="cs-CZ"/>
              <a:t>Rozšířené operátory přiřazení jsou typu „</a:t>
            </a:r>
            <a:r>
              <a:rPr lang="cs-CZ" altLang="cs-CZ">
                <a:solidFill>
                  <a:schemeClr val="accent2"/>
                </a:solidFill>
              </a:rPr>
              <a:t>+=</a:t>
            </a:r>
            <a:r>
              <a:rPr lang="cs-CZ" altLang="cs-CZ"/>
              <a:t>“.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B7145-DC3B-4D2D-B594-24C739ED774C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Explicitní typová konverze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Operátor konverze se zapisuje ve formě kulatých závorek, uvnitř kterých je jméno datového typu, na který chceme přetypovat, například: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char c1 = 'á';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char c2 = (char) (c1 + 1);</a:t>
            </a:r>
            <a:endParaRPr lang="cs-CZ" altLang="cs-CZ"/>
          </a:p>
          <a:p>
            <a:pPr lvl="2">
              <a:lnSpc>
                <a:spcPct val="90000"/>
              </a:lnSpc>
            </a:pPr>
            <a:r>
              <a:rPr lang="cs-CZ" altLang="cs-CZ"/>
              <a:t>následující znak v tabulce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Přetypování má nejvyšší prioritu. Pokud přetypováváme výraz, je nutné jej uzavřít do závorek, jinak bude přetypován pouze první člen výrazu.</a:t>
            </a:r>
          </a:p>
          <a:p>
            <a:pPr>
              <a:lnSpc>
                <a:spcPct val="90000"/>
              </a:lnSpc>
            </a:pPr>
            <a:r>
              <a:rPr lang="cs-CZ" altLang="cs-CZ"/>
              <a:t>Nutno provést v případě </a:t>
            </a:r>
            <a:r>
              <a:rPr lang="cs-CZ" altLang="cs-CZ" u="sng"/>
              <a:t>zužující konverze</a:t>
            </a:r>
            <a:r>
              <a:rPr lang="cs-CZ" altLang="cs-CZ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Převádíme na typ s menším rozsahem.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0E0DF-4524-40E3-8AEF-8953FE85D66D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Implicitní typová konverze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Překladač sám provede konverzi, když přiřazujeme do typu s větším rozsahem.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Je to případ takzvané </a:t>
            </a:r>
            <a:r>
              <a:rPr lang="cs-CZ" altLang="cs-CZ" sz="2800" u="sng"/>
              <a:t>rozšiřující konverze</a:t>
            </a:r>
            <a:r>
              <a:rPr lang="cs-CZ" altLang="cs-CZ" sz="2800"/>
              <a:t>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j, i = 1234567890;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float f;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 = i;	</a:t>
            </a:r>
            <a:r>
              <a:rPr lang="cs-CZ" altLang="cs-CZ" sz="2400"/>
              <a:t>// implicitní rozšiřující konverze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j = (int) f;	</a:t>
            </a:r>
            <a:r>
              <a:rPr lang="cs-CZ" altLang="cs-CZ" sz="2400"/>
              <a:t>// explicitní zužující konverze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Při konverzi na </a:t>
            </a:r>
            <a:r>
              <a:rPr lang="cs-CZ" altLang="cs-CZ" sz="2400">
                <a:solidFill>
                  <a:schemeClr val="accent2"/>
                </a:solidFill>
              </a:rPr>
              <a:t>float</a:t>
            </a:r>
            <a:r>
              <a:rPr lang="cs-CZ" altLang="cs-CZ" sz="2400"/>
              <a:t> či </a:t>
            </a:r>
            <a:r>
              <a:rPr lang="cs-CZ" altLang="cs-CZ" sz="2400">
                <a:solidFill>
                  <a:schemeClr val="accent2"/>
                </a:solidFill>
              </a:rPr>
              <a:t>double</a:t>
            </a:r>
            <a:r>
              <a:rPr lang="cs-CZ" altLang="cs-CZ" sz="2400"/>
              <a:t> může dojít ke ztrátě přesnosti, proto nesmíme výsledek porovnávat s určitou hodnotou ale testovat, zda je absolutní hodnota odchylky výsledku od hodnoty menší než nějaká malá konstanta.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Pořadí datových typů dle rozsahu od nejširšího po neužší: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double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float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long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int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short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byte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B56332-66B3-417D-8D72-05BF5424FAB6}" type="slidenum">
              <a:rPr lang="cs-CZ" altLang="cs-CZ"/>
              <a:pPr/>
              <a:t>26</a:t>
            </a:fld>
            <a:endParaRPr lang="cs-CZ" altLang="cs-CZ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Aritmetické výrazy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Výraz ukončený středníkem se stává příkazem.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Aritmetické výrazy jsou tvořeny třemi druhy operátorů dle počtu operandů: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unární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unární „</a:t>
            </a:r>
            <a:r>
              <a:rPr lang="cs-CZ" altLang="cs-CZ" sz="2000">
                <a:solidFill>
                  <a:schemeClr val="accent2"/>
                </a:solidFill>
              </a:rPr>
              <a:t>+</a:t>
            </a:r>
            <a:r>
              <a:rPr lang="cs-CZ" altLang="cs-CZ" sz="2000"/>
              <a:t>“ a „</a:t>
            </a:r>
            <a:r>
              <a:rPr lang="cs-CZ" altLang="cs-CZ" sz="2000">
                <a:solidFill>
                  <a:schemeClr val="accent2"/>
                </a:solidFill>
              </a:rPr>
              <a:t>-</a:t>
            </a:r>
            <a:r>
              <a:rPr lang="cs-CZ" altLang="cs-CZ" sz="2000"/>
              <a:t>“, například </a:t>
            </a:r>
            <a:r>
              <a:rPr lang="cs-CZ" altLang="cs-CZ" sz="2000">
                <a:solidFill>
                  <a:schemeClr val="accent2"/>
                </a:solidFill>
              </a:rPr>
              <a:t>j = -i;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prefix a postfix inkrement „</a:t>
            </a:r>
            <a:r>
              <a:rPr lang="cs-CZ" altLang="cs-CZ" sz="2000">
                <a:solidFill>
                  <a:schemeClr val="accent2"/>
                </a:solidFill>
              </a:rPr>
              <a:t>++</a:t>
            </a:r>
            <a:r>
              <a:rPr lang="cs-CZ" altLang="cs-CZ" sz="2000"/>
              <a:t>“ a dekrement „</a:t>
            </a:r>
            <a:r>
              <a:rPr lang="cs-CZ" altLang="cs-CZ" sz="2000">
                <a:solidFill>
                  <a:schemeClr val="accent2"/>
                </a:solidFill>
              </a:rPr>
              <a:t>--</a:t>
            </a:r>
            <a:r>
              <a:rPr lang="cs-CZ" altLang="cs-CZ" sz="2000"/>
              <a:t>“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binární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sčítání „</a:t>
            </a:r>
            <a:r>
              <a:rPr lang="cs-CZ" altLang="cs-CZ" sz="2000">
                <a:solidFill>
                  <a:schemeClr val="accent2"/>
                </a:solidFill>
              </a:rPr>
              <a:t>+</a:t>
            </a:r>
            <a:r>
              <a:rPr lang="cs-CZ" altLang="cs-CZ" sz="2000"/>
              <a:t>“, odčítání „</a:t>
            </a:r>
            <a:r>
              <a:rPr lang="cs-CZ" altLang="cs-CZ" sz="2000">
                <a:solidFill>
                  <a:schemeClr val="accent2"/>
                </a:solidFill>
              </a:rPr>
              <a:t>-</a:t>
            </a:r>
            <a:r>
              <a:rPr lang="cs-CZ" altLang="cs-CZ" sz="2000"/>
              <a:t>“, násobení „</a:t>
            </a:r>
            <a:r>
              <a:rPr lang="cs-CZ" altLang="cs-CZ" sz="2000">
                <a:solidFill>
                  <a:schemeClr val="accent2"/>
                </a:solidFill>
              </a:rPr>
              <a:t>*</a:t>
            </a:r>
            <a:r>
              <a:rPr lang="cs-CZ" altLang="cs-CZ" sz="2000"/>
              <a:t>“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Stejně jako jazyk C Java nehlásí přetečení a podtečení!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dělení „</a:t>
            </a:r>
            <a:r>
              <a:rPr lang="cs-CZ" altLang="cs-CZ" sz="2000">
                <a:solidFill>
                  <a:schemeClr val="accent2"/>
                </a:solidFill>
              </a:rPr>
              <a:t>/</a:t>
            </a:r>
            <a:r>
              <a:rPr lang="cs-CZ" altLang="cs-CZ" sz="2000"/>
              <a:t>“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Jsou-li oba operandy celočíselné</a:t>
            </a:r>
          </a:p>
          <a:p>
            <a:pPr lvl="4">
              <a:lnSpc>
                <a:spcPct val="90000"/>
              </a:lnSpc>
            </a:pPr>
            <a:r>
              <a:rPr lang="cs-CZ" altLang="cs-CZ" sz="1800"/>
              <a:t>je dělení celočíselné,</a:t>
            </a:r>
          </a:p>
          <a:p>
            <a:pPr lvl="4">
              <a:lnSpc>
                <a:spcPct val="90000"/>
              </a:lnSpc>
            </a:pPr>
            <a:r>
              <a:rPr lang="cs-CZ" altLang="cs-CZ" sz="1800"/>
              <a:t>Java hlásí chybu při dělení nulou.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zbytek po celočíselném dělení (</a:t>
            </a:r>
            <a:r>
              <a:rPr lang="cs-CZ" altLang="cs-CZ" sz="2000">
                <a:hlinkClick r:id="rId2"/>
              </a:rPr>
              <a:t>modulus</a:t>
            </a:r>
            <a:r>
              <a:rPr lang="cs-CZ" altLang="cs-CZ" sz="2000"/>
              <a:t>) „</a:t>
            </a:r>
            <a:r>
              <a:rPr lang="cs-CZ" altLang="cs-CZ" sz="2000">
                <a:solidFill>
                  <a:schemeClr val="accent2"/>
                </a:solidFill>
              </a:rPr>
              <a:t>%</a:t>
            </a:r>
            <a:r>
              <a:rPr lang="cs-CZ" altLang="cs-CZ" sz="2000"/>
              <a:t>“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hlinkClick r:id="rId3" action="ppaction://hlinksldjump"/>
              </a:rPr>
              <a:t>ternární</a:t>
            </a:r>
            <a:endParaRPr lang="cs-CZ" altLang="cs-CZ" sz="2400"/>
          </a:p>
          <a:p>
            <a:pPr lvl="2">
              <a:lnSpc>
                <a:spcPct val="90000"/>
              </a:lnSpc>
            </a:pPr>
            <a:r>
              <a:rPr lang="cs-CZ" altLang="cs-CZ" sz="2000"/>
              <a:t>alternativa k příkazu </a:t>
            </a:r>
            <a:r>
              <a:rPr lang="cs-CZ" altLang="cs-CZ" sz="2000">
                <a:solidFill>
                  <a:schemeClr val="accent2"/>
                </a:solidFill>
              </a:rPr>
              <a:t>if</a:t>
            </a:r>
            <a:r>
              <a:rPr lang="cs-CZ" altLang="cs-CZ" sz="2000"/>
              <a:t> – </a:t>
            </a:r>
            <a:r>
              <a:rPr lang="cs-CZ" altLang="cs-CZ" sz="2000">
                <a:solidFill>
                  <a:schemeClr val="accent2"/>
                </a:solidFill>
              </a:rPr>
              <a:t>else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4AB9E0-E4E7-404F-B983-666FFD5B327D}" type="slidenum">
              <a:rPr lang="cs-CZ" altLang="cs-CZ"/>
              <a:pPr/>
              <a:t>27</a:t>
            </a:fld>
            <a:endParaRPr lang="cs-CZ" altLang="cs-CZ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Relační operátory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Vytvářejí se z nich booleovské výrazy pro řízení běhu programu.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Stejné jako v jazyce C: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rovnost „</a:t>
            </a:r>
            <a:r>
              <a:rPr lang="cs-CZ" altLang="cs-CZ" sz="2400">
                <a:solidFill>
                  <a:schemeClr val="accent2"/>
                </a:solidFill>
              </a:rPr>
              <a:t>==</a:t>
            </a:r>
            <a:r>
              <a:rPr lang="cs-CZ" altLang="cs-CZ" sz="2400"/>
              <a:t>“, nerovnost „</a:t>
            </a:r>
            <a:r>
              <a:rPr lang="cs-CZ" altLang="cs-CZ" sz="2400">
                <a:solidFill>
                  <a:schemeClr val="accent2"/>
                </a:solidFill>
              </a:rPr>
              <a:t>!=</a:t>
            </a:r>
            <a:r>
              <a:rPr lang="cs-CZ" altLang="cs-CZ" sz="2400"/>
              <a:t>“, negace „</a:t>
            </a:r>
            <a:r>
              <a:rPr lang="cs-CZ" altLang="cs-CZ" sz="2400">
                <a:solidFill>
                  <a:schemeClr val="accent2"/>
                </a:solidFill>
              </a:rPr>
              <a:t>!</a:t>
            </a:r>
            <a:r>
              <a:rPr lang="cs-CZ" altLang="cs-CZ" sz="2400"/>
              <a:t>“,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menší „</a:t>
            </a:r>
            <a:r>
              <a:rPr lang="cs-CZ" altLang="cs-CZ" sz="2400">
                <a:solidFill>
                  <a:schemeClr val="accent2"/>
                </a:solidFill>
              </a:rPr>
              <a:t>&lt;</a:t>
            </a:r>
            <a:r>
              <a:rPr lang="cs-CZ" altLang="cs-CZ" sz="2400"/>
              <a:t>“, menší nebo rovno „</a:t>
            </a:r>
            <a:r>
              <a:rPr lang="cs-CZ" altLang="cs-CZ" sz="2400">
                <a:solidFill>
                  <a:schemeClr val="accent2"/>
                </a:solidFill>
              </a:rPr>
              <a:t>&lt;=</a:t>
            </a:r>
            <a:r>
              <a:rPr lang="cs-CZ" altLang="cs-CZ" sz="2400"/>
              <a:t>“,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větší „</a:t>
            </a:r>
            <a:r>
              <a:rPr lang="cs-CZ" altLang="cs-CZ" sz="2400">
                <a:solidFill>
                  <a:schemeClr val="accent2"/>
                </a:solidFill>
              </a:rPr>
              <a:t>&gt;</a:t>
            </a:r>
            <a:r>
              <a:rPr lang="cs-CZ" altLang="cs-CZ" sz="2400"/>
              <a:t>“, větší nebo rovno „</a:t>
            </a:r>
            <a:r>
              <a:rPr lang="cs-CZ" altLang="cs-CZ" sz="2400">
                <a:solidFill>
                  <a:schemeClr val="accent2"/>
                </a:solidFill>
              </a:rPr>
              <a:t>&gt;=</a:t>
            </a:r>
            <a:r>
              <a:rPr lang="cs-CZ" altLang="cs-CZ" sz="2400"/>
              <a:t>“,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logický součin – AND „</a:t>
            </a:r>
            <a:r>
              <a:rPr lang="cs-CZ" altLang="cs-CZ" sz="2400">
                <a:solidFill>
                  <a:schemeClr val="accent2"/>
                </a:solidFill>
              </a:rPr>
              <a:t>&amp;&amp;</a:t>
            </a:r>
            <a:r>
              <a:rPr lang="cs-CZ" altLang="cs-CZ" sz="2400"/>
              <a:t>“, logický součet – OR „</a:t>
            </a:r>
            <a:r>
              <a:rPr lang="cs-CZ" altLang="cs-CZ" sz="2400">
                <a:solidFill>
                  <a:schemeClr val="accent2"/>
                </a:solidFill>
              </a:rPr>
              <a:t>||</a:t>
            </a:r>
            <a:r>
              <a:rPr lang="cs-CZ" altLang="cs-CZ" sz="2400"/>
              <a:t>“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Pro urychlení programu je vhodné dávat na první místo (doleva) ten výraz, jehož hodnota je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u operátoru </a:t>
            </a:r>
            <a:r>
              <a:rPr lang="cs-CZ" altLang="cs-CZ" sz="1800">
                <a:solidFill>
                  <a:schemeClr val="accent2"/>
                </a:solidFill>
              </a:rPr>
              <a:t>&amp;&amp;</a:t>
            </a:r>
            <a:r>
              <a:rPr lang="cs-CZ" altLang="cs-CZ" sz="1800"/>
              <a:t> nejpravděpodobnější nepravda (</a:t>
            </a:r>
            <a:r>
              <a:rPr lang="cs-CZ" altLang="cs-CZ" sz="1800">
                <a:solidFill>
                  <a:schemeClr val="accent2"/>
                </a:solidFill>
              </a:rPr>
              <a:t>false</a:t>
            </a:r>
            <a:r>
              <a:rPr lang="cs-CZ" altLang="cs-CZ" sz="1800"/>
              <a:t>),</a:t>
            </a:r>
          </a:p>
          <a:p>
            <a:pPr lvl="3">
              <a:lnSpc>
                <a:spcPct val="90000"/>
              </a:lnSpc>
            </a:pPr>
            <a:r>
              <a:rPr lang="cs-CZ" altLang="cs-CZ" sz="1800"/>
              <a:t>u operátoru </a:t>
            </a:r>
            <a:r>
              <a:rPr lang="cs-CZ" altLang="cs-CZ" sz="1800">
                <a:solidFill>
                  <a:schemeClr val="accent2"/>
                </a:solidFill>
              </a:rPr>
              <a:t>||</a:t>
            </a:r>
            <a:r>
              <a:rPr lang="cs-CZ" altLang="cs-CZ" sz="1800"/>
              <a:t> nejpravděpodobnější pravda (</a:t>
            </a:r>
            <a:r>
              <a:rPr lang="cs-CZ" altLang="cs-CZ" sz="1800">
                <a:solidFill>
                  <a:schemeClr val="accent2"/>
                </a:solidFill>
              </a:rPr>
              <a:t>true</a:t>
            </a:r>
            <a:r>
              <a:rPr lang="cs-CZ" altLang="cs-CZ" sz="1800"/>
              <a:t>).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Úplné vyhodnocování logických výrazů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logický součin „</a:t>
            </a:r>
            <a:r>
              <a:rPr lang="cs-CZ" altLang="cs-CZ" sz="2400">
                <a:solidFill>
                  <a:schemeClr val="accent2"/>
                </a:solidFill>
              </a:rPr>
              <a:t>&amp;</a:t>
            </a:r>
            <a:r>
              <a:rPr lang="cs-CZ" altLang="cs-CZ" sz="2400"/>
              <a:t>“, logický součet „</a:t>
            </a:r>
            <a:r>
              <a:rPr lang="cs-CZ" altLang="cs-CZ" sz="2400">
                <a:solidFill>
                  <a:schemeClr val="accent2"/>
                </a:solidFill>
              </a:rPr>
              <a:t>|</a:t>
            </a:r>
            <a:r>
              <a:rPr lang="cs-CZ" altLang="cs-CZ" sz="2400"/>
              <a:t>“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Využívá se v případě výrazů s vedlejšími účinky, které musí být vždy provedeny, například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if (i == 2 &amp; ++j == 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C0D13-CB78-4171-AAA0-12CC2F58A428}" type="slidenum">
              <a:rPr lang="cs-CZ" altLang="cs-CZ"/>
              <a:pPr/>
              <a:t>28</a:t>
            </a:fld>
            <a:endParaRPr lang="cs-CZ" altLang="cs-CZ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Bitové operace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Manipulují s jednotlivými bity čísla.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Stejně jako v jazyce C argumenty bitových operací nesmějí být proměnné typů </a:t>
            </a:r>
            <a:r>
              <a:rPr lang="cs-CZ" altLang="cs-CZ" sz="2400">
                <a:solidFill>
                  <a:schemeClr val="accent2"/>
                </a:solidFill>
              </a:rPr>
              <a:t>float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double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bitový součin „</a:t>
            </a:r>
            <a:r>
              <a:rPr lang="cs-CZ" altLang="cs-CZ" sz="2400">
                <a:solidFill>
                  <a:schemeClr val="accent2"/>
                </a:solidFill>
              </a:rPr>
              <a:t>&amp;</a:t>
            </a:r>
            <a:r>
              <a:rPr lang="cs-CZ" altLang="cs-CZ" sz="2400"/>
              <a:t>“, bitový součet „</a:t>
            </a:r>
            <a:r>
              <a:rPr lang="cs-CZ" altLang="cs-CZ" sz="2400">
                <a:solidFill>
                  <a:schemeClr val="accent2"/>
                </a:solidFill>
              </a:rPr>
              <a:t>|</a:t>
            </a:r>
            <a:r>
              <a:rPr lang="cs-CZ" altLang="cs-CZ" sz="2400"/>
              <a:t>“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Dle typu operandů Java pozná, zda jde o bitový součin nebo o </a:t>
            </a:r>
            <a:r>
              <a:rPr lang="cs-CZ" altLang="cs-CZ" sz="2000">
                <a:hlinkClick r:id="rId2" action="ppaction://hlinksldjump"/>
              </a:rPr>
              <a:t>úplné vyhodnocování logického výrazu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Bitový exklusivní součet – XOR „</a:t>
            </a:r>
            <a:r>
              <a:rPr lang="en-US" altLang="cs-CZ" sz="2400">
                <a:solidFill>
                  <a:schemeClr val="accent2"/>
                </a:solidFill>
              </a:rPr>
              <a:t>^</a:t>
            </a:r>
            <a:r>
              <a:rPr lang="cs-CZ" altLang="cs-CZ" sz="2400"/>
              <a:t>“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hlinkClick r:id="rId3"/>
              </a:rPr>
              <a:t>Znaménkový posun</a:t>
            </a:r>
            <a:r>
              <a:rPr lang="cs-CZ" altLang="cs-CZ" sz="2400"/>
              <a:t> doleva „</a:t>
            </a:r>
            <a:r>
              <a:rPr lang="cs-CZ" altLang="cs-CZ" sz="2400">
                <a:solidFill>
                  <a:schemeClr val="accent2"/>
                </a:solidFill>
              </a:rPr>
              <a:t>&lt;&lt;</a:t>
            </a:r>
            <a:r>
              <a:rPr lang="cs-CZ" altLang="cs-CZ" sz="2400"/>
              <a:t>“ a doprava „</a:t>
            </a:r>
            <a:r>
              <a:rPr lang="cs-CZ" altLang="cs-CZ" sz="2400">
                <a:solidFill>
                  <a:schemeClr val="accent2"/>
                </a:solidFill>
              </a:rPr>
              <a:t>&gt;&gt;</a:t>
            </a:r>
            <a:r>
              <a:rPr lang="cs-CZ" altLang="cs-CZ" sz="2400"/>
              <a:t>“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Při posunu doprava se zachovává znaménkový bit.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Znaménkový bitový posun doprava se používá se pro rychlé dělení mocninou čísla 2 se zachováním znaménka.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Na rozdíl od jazyka C je znaménkové chování v definici jazyka Java. </a:t>
            </a:r>
            <a:r>
              <a:rPr lang="cs-CZ" altLang="cs-CZ" sz="2000">
                <a:hlinkClick r:id="rId4"/>
              </a:rPr>
              <a:t>V jazyce C je implementačně závislé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hlinkClick r:id="rId5"/>
              </a:rPr>
              <a:t>Neznaménkový posun</a:t>
            </a:r>
            <a:r>
              <a:rPr lang="cs-CZ" altLang="cs-CZ" sz="2400"/>
              <a:t> doprava „</a:t>
            </a:r>
            <a:r>
              <a:rPr lang="cs-CZ" altLang="cs-CZ" sz="2400">
                <a:solidFill>
                  <a:schemeClr val="accent2"/>
                </a:solidFill>
              </a:rPr>
              <a:t>&gt;&gt;&gt;</a:t>
            </a:r>
            <a:r>
              <a:rPr lang="cs-CZ" altLang="cs-CZ" sz="2400"/>
              <a:t>“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Při posunu doprava se nezachovává znaménkový bit.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Správně funguje jen pro typy </a:t>
            </a:r>
            <a:r>
              <a:rPr lang="cs-CZ" altLang="cs-CZ" sz="2000">
                <a:solidFill>
                  <a:schemeClr val="accent2"/>
                </a:solidFill>
              </a:rPr>
              <a:t>int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long</a:t>
            </a:r>
            <a:r>
              <a:rPr lang="cs-CZ" altLang="cs-CZ" sz="20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Jedničkový doplněk – negace „</a:t>
            </a:r>
            <a:r>
              <a:rPr lang="en-US" altLang="cs-CZ" sz="2400">
                <a:solidFill>
                  <a:schemeClr val="accent2"/>
                </a:solidFill>
              </a:rPr>
              <a:t>~</a:t>
            </a:r>
            <a:r>
              <a:rPr lang="cs-CZ" altLang="cs-CZ" sz="2400"/>
              <a:t>“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unární operátor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40BD2-5017-4806-A039-50335B47D2F9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>
                <a:hlinkClick r:id="rId2"/>
              </a:rPr>
              <a:t>Precedence operátorů</a:t>
            </a:r>
            <a:endParaRPr lang="cs-CZ" altLang="cs-CZ" dirty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 definici jazyka Java tabulka priorit operátorů není, protože je definována gramatikou jazyka.</a:t>
            </a:r>
          </a:p>
          <a:p>
            <a:r>
              <a:rPr lang="cs-CZ" altLang="cs-CZ" dirty="0"/>
              <a:t>Různé zdroje uvádějí tabulky, které se v nepříliš podstatných detailech liší</a:t>
            </a:r>
            <a:r>
              <a:rPr lang="en-US" altLang="cs-CZ" dirty="0"/>
              <a:t>.</a:t>
            </a:r>
            <a:endParaRPr lang="cs-CZ" altLang="cs-CZ" dirty="0"/>
          </a:p>
          <a:p>
            <a:r>
              <a:rPr lang="cs-CZ" altLang="cs-CZ" dirty="0"/>
              <a:t>Z důvodu bezpečnosti a zvýšení srozumitelnosti kódu se doporučuje v hojné míře používat závorky.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BA8337-BDCA-4667-8831-C7E183ADEEE8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Historie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/>
              <a:t>1990 – společnost Sun Microsystems řešila technologii programování vestavěných systémů.</a:t>
            </a:r>
          </a:p>
          <a:p>
            <a:pPr lvl="1">
              <a:lnSpc>
                <a:spcPct val="90000"/>
              </a:lnSpc>
            </a:pPr>
            <a:r>
              <a:rPr lang="cs-CZ" altLang="cs-CZ"/>
              <a:t>Jazyk C++ měl dostatečné možnosti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je objektový (umožňuje modelování reality), ale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je příliš náročný na zdroje,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nemá management zdrojů (paměť, procesor),</a:t>
            </a:r>
          </a:p>
          <a:p>
            <a:pPr lvl="2">
              <a:lnSpc>
                <a:spcPct val="90000"/>
              </a:lnSpc>
            </a:pPr>
            <a:r>
              <a:rPr lang="cs-CZ" altLang="cs-CZ"/>
              <a:t>je závislý na platformě.</a:t>
            </a:r>
          </a:p>
          <a:p>
            <a:pPr>
              <a:lnSpc>
                <a:spcPct val="90000"/>
              </a:lnSpc>
            </a:pPr>
            <a:r>
              <a:rPr lang="cs-CZ" altLang="cs-CZ"/>
              <a:t>Od poloviny 90. let minulého století se jazyk začal jmenovat Java a soustředil se na webové aplikace.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C4622-5ED5-4997-9054-6C6E072AF67C}" type="slidenum">
              <a:rPr lang="cs-CZ" altLang="cs-CZ"/>
              <a:pPr/>
              <a:t>30</a:t>
            </a:fld>
            <a:endParaRPr lang="cs-CZ" altLang="cs-CZ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Terminálový vstup a výstup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/>
              <a:t>Ve skutečných programech jsou mnohem vhodnější </a:t>
            </a:r>
            <a:r>
              <a:rPr lang="cs-CZ" altLang="cs-CZ" dirty="0">
                <a:hlinkClick r:id="rId2"/>
              </a:rPr>
              <a:t>grafická uživatelská rozhraní</a:t>
            </a:r>
            <a:r>
              <a:rPr lang="cs-CZ" altLang="cs-CZ" dirty="0"/>
              <a:t>.</a:t>
            </a:r>
          </a:p>
          <a:p>
            <a:r>
              <a:rPr lang="cs-CZ" altLang="cs-CZ" dirty="0"/>
              <a:t>Program s terminálovým V/V není 100% přenositelný na všechny platformy, protože některé operační systémy vůbec terminálový V/V nemají.</a:t>
            </a:r>
          </a:p>
          <a:p>
            <a:r>
              <a:rPr lang="cs-CZ" altLang="cs-CZ" dirty="0"/>
              <a:t>Nebudeme používat třídu </a:t>
            </a:r>
            <a:r>
              <a:rPr lang="cs-CZ" altLang="cs-CZ" dirty="0" err="1">
                <a:solidFill>
                  <a:schemeClr val="accent2"/>
                </a:solidFill>
              </a:rPr>
              <a:t>java.io.Console</a:t>
            </a:r>
            <a:r>
              <a:rPr lang="cs-CZ" altLang="cs-CZ" dirty="0"/>
              <a:t>, protože neumí pracovat se soubory.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FDD6E-A0E0-4724-B918-2E94C2393A77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Metoda </a:t>
            </a:r>
            <a:r>
              <a:rPr lang="cs-CZ" altLang="cs-CZ">
                <a:solidFill>
                  <a:schemeClr val="accent2"/>
                </a:solidFill>
              </a:rPr>
              <a:t>System.out.print()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Převede proměnnou, která je jejím parametrem, na řetězec představující dekadickou hodnotu proměnné a ten vytiskne.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Parametrem může být i </a:t>
            </a:r>
            <a:r>
              <a:rPr lang="cs-CZ" altLang="cs-CZ" sz="1800">
                <a:hlinkClick r:id="rId2" action="ppaction://hlinksldjump"/>
              </a:rPr>
              <a:t>řetězcová konstanta</a:t>
            </a:r>
            <a:endParaRPr lang="cs-CZ" altLang="cs-CZ" sz="180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 = 4; j = 7;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System.out.print(i + " + " + j + " = " + (i + j) + "\n");</a:t>
            </a:r>
            <a:endParaRPr lang="cs-CZ" altLang="cs-CZ" sz="1600"/>
          </a:p>
          <a:p>
            <a:pPr lvl="2">
              <a:lnSpc>
                <a:spcPct val="80000"/>
              </a:lnSpc>
            </a:pPr>
            <a:r>
              <a:rPr lang="cs-CZ" altLang="cs-CZ" sz="1400"/>
              <a:t>Vypíše </a:t>
            </a:r>
            <a:r>
              <a:rPr lang="cs-CZ" altLang="cs-CZ" sz="1400">
                <a:solidFill>
                  <a:schemeClr val="accent2"/>
                </a:solidFill>
              </a:rPr>
              <a:t>i + j = 11</a:t>
            </a:r>
            <a:r>
              <a:rPr lang="cs-CZ" altLang="cs-CZ" sz="1400"/>
              <a:t> a odřádkuje.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Pokud by místo </a:t>
            </a:r>
            <a:r>
              <a:rPr lang="cs-CZ" altLang="cs-CZ" sz="1400">
                <a:solidFill>
                  <a:schemeClr val="accent2"/>
                </a:solidFill>
              </a:rPr>
              <a:t>"\n"</a:t>
            </a:r>
            <a:r>
              <a:rPr lang="cs-CZ" altLang="cs-CZ" sz="1400"/>
              <a:t> bylo </a:t>
            </a:r>
            <a:r>
              <a:rPr lang="cs-CZ" altLang="cs-CZ" sz="1400">
                <a:solidFill>
                  <a:schemeClr val="accent2"/>
                </a:solidFill>
              </a:rPr>
              <a:t>'\n'</a:t>
            </a:r>
            <a:r>
              <a:rPr lang="cs-CZ" altLang="cs-CZ" sz="1400"/>
              <a:t>, znak </a:t>
            </a:r>
            <a:r>
              <a:rPr lang="cs-CZ" altLang="cs-CZ" sz="1400">
                <a:solidFill>
                  <a:schemeClr val="accent2"/>
                </a:solidFill>
              </a:rPr>
              <a:t>'\n'</a:t>
            </a:r>
            <a:r>
              <a:rPr lang="cs-CZ" altLang="cs-CZ" sz="1400"/>
              <a:t> se konvertuje na řetězec </a:t>
            </a:r>
            <a:r>
              <a:rPr lang="cs-CZ" altLang="cs-CZ" sz="1400">
                <a:solidFill>
                  <a:schemeClr val="accent2"/>
                </a:solidFill>
              </a:rPr>
              <a:t>"\n"</a:t>
            </a:r>
            <a:r>
              <a:rPr lang="cs-CZ" altLang="cs-CZ" sz="1400"/>
              <a:t>, ale pouze, pokud je tam nějaký řetězec, viz poslední příklad.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System.out.println(i + " + " + j + " = " + i + j);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Vypíše </a:t>
            </a:r>
            <a:r>
              <a:rPr lang="cs-CZ" altLang="cs-CZ" sz="1400">
                <a:solidFill>
                  <a:schemeClr val="accent2"/>
                </a:solidFill>
              </a:rPr>
              <a:t>i + j = 47</a:t>
            </a:r>
            <a:r>
              <a:rPr lang="cs-CZ" altLang="cs-CZ" sz="1400"/>
              <a:t> a odřádkuje.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Metoda </a:t>
            </a:r>
            <a:r>
              <a:rPr lang="cs-CZ" altLang="cs-CZ" sz="1400">
                <a:solidFill>
                  <a:schemeClr val="accent2"/>
                </a:solidFill>
              </a:rPr>
              <a:t>println()</a:t>
            </a:r>
            <a:r>
              <a:rPr lang="cs-CZ" altLang="cs-CZ" sz="1400"/>
              <a:t> je pro odřádkování lepší než použití řetězce </a:t>
            </a:r>
            <a:r>
              <a:rPr lang="cs-CZ" altLang="cs-CZ" sz="1400">
                <a:solidFill>
                  <a:schemeClr val="accent2"/>
                </a:solidFill>
              </a:rPr>
              <a:t>"\n"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System.out.println("Pracovali na 100 %.");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Znak </a:t>
            </a:r>
            <a:r>
              <a:rPr lang="cs-CZ" altLang="cs-CZ" sz="1400">
                <a:solidFill>
                  <a:schemeClr val="accent2"/>
                </a:solidFill>
              </a:rPr>
              <a:t>%</a:t>
            </a:r>
            <a:r>
              <a:rPr lang="cs-CZ" altLang="cs-CZ" sz="1400"/>
              <a:t> není při výpisu nutné nijak zdvojovat.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System.out.println("Toto je \"backslash\": '\\'.");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Znak </a:t>
            </a:r>
            <a:r>
              <a:rPr lang="cs-CZ" altLang="cs-CZ" sz="1400">
                <a:solidFill>
                  <a:schemeClr val="accent2"/>
                </a:solidFill>
              </a:rPr>
              <a:t>\</a:t>
            </a:r>
            <a:r>
              <a:rPr lang="cs-CZ" altLang="cs-CZ" sz="1400"/>
              <a:t> se zdvojuje, uvozovky </a:t>
            </a:r>
            <a:r>
              <a:rPr lang="cs-CZ" altLang="cs-CZ" sz="1400">
                <a:solidFill>
                  <a:schemeClr val="accent2"/>
                </a:solidFill>
              </a:rPr>
              <a:t>"</a:t>
            </a:r>
            <a:r>
              <a:rPr lang="cs-CZ" altLang="cs-CZ" sz="1400"/>
              <a:t> musí předcházet znak </a:t>
            </a:r>
            <a:r>
              <a:rPr lang="cs-CZ" altLang="cs-CZ" sz="1400">
                <a:solidFill>
                  <a:schemeClr val="accent2"/>
                </a:solidFill>
              </a:rPr>
              <a:t>\</a:t>
            </a:r>
            <a:r>
              <a:rPr lang="cs-CZ" altLang="cs-CZ" sz="1400"/>
              <a:t>,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Apostrof </a:t>
            </a:r>
            <a:r>
              <a:rPr lang="cs-CZ" altLang="cs-CZ" sz="1400">
                <a:solidFill>
                  <a:schemeClr val="accent2"/>
                </a:solidFill>
              </a:rPr>
              <a:t>'</a:t>
            </a:r>
            <a:r>
              <a:rPr lang="cs-CZ" altLang="cs-CZ" sz="1400"/>
              <a:t> se tiskne jako normální znak.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System.out.print(i + '\n');</a:t>
            </a:r>
            <a:endParaRPr lang="cs-CZ" altLang="cs-CZ" sz="1600"/>
          </a:p>
          <a:p>
            <a:pPr lvl="2">
              <a:lnSpc>
                <a:spcPct val="80000"/>
              </a:lnSpc>
            </a:pPr>
            <a:r>
              <a:rPr lang="cs-CZ" altLang="cs-CZ" sz="1400"/>
              <a:t>Vypíše </a:t>
            </a:r>
            <a:r>
              <a:rPr lang="cs-CZ" altLang="cs-CZ" sz="1400">
                <a:solidFill>
                  <a:schemeClr val="accent2"/>
                </a:solidFill>
              </a:rPr>
              <a:t>14</a:t>
            </a:r>
            <a:r>
              <a:rPr lang="cs-CZ" altLang="cs-CZ" sz="1400"/>
              <a:t> a neodřádkuje, protože se sečetla hodnota </a:t>
            </a:r>
            <a:r>
              <a:rPr lang="cs-CZ" altLang="cs-CZ" sz="1400">
                <a:solidFill>
                  <a:schemeClr val="accent2"/>
                </a:solidFill>
              </a:rPr>
              <a:t>i</a:t>
            </a:r>
            <a:r>
              <a:rPr lang="cs-CZ" altLang="cs-CZ" sz="1400"/>
              <a:t>, což je </a:t>
            </a:r>
            <a:r>
              <a:rPr lang="cs-CZ" altLang="cs-CZ" sz="1400">
                <a:solidFill>
                  <a:schemeClr val="accent2"/>
                </a:solidFill>
              </a:rPr>
              <a:t>4</a:t>
            </a:r>
            <a:r>
              <a:rPr lang="cs-CZ" altLang="cs-CZ" sz="1400"/>
              <a:t>, s kódem znaku </a:t>
            </a:r>
            <a:r>
              <a:rPr lang="cs-CZ" altLang="cs-CZ" sz="1400">
                <a:solidFill>
                  <a:schemeClr val="accent2"/>
                </a:solidFill>
              </a:rPr>
              <a:t>'\n'</a:t>
            </a:r>
            <a:r>
              <a:rPr lang="cs-CZ" altLang="cs-CZ" sz="1400"/>
              <a:t>, což je </a:t>
            </a:r>
            <a:r>
              <a:rPr lang="cs-CZ" altLang="cs-CZ" sz="1400">
                <a:solidFill>
                  <a:schemeClr val="accent2"/>
                </a:solidFill>
              </a:rPr>
              <a:t>10</a:t>
            </a:r>
            <a:r>
              <a:rPr lang="cs-CZ" altLang="cs-CZ" sz="1400"/>
              <a:t>, a výsledek se převedl na řetězec.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char c = 'A';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System.out.println("Znak " + c + " má ASCII hodnotu " + (int) c);</a:t>
            </a:r>
            <a:endParaRPr lang="cs-CZ" altLang="cs-CZ" sz="1600"/>
          </a:p>
          <a:p>
            <a:pPr lvl="2">
              <a:lnSpc>
                <a:spcPct val="80000"/>
              </a:lnSpc>
            </a:pPr>
            <a:r>
              <a:rPr lang="cs-CZ" altLang="cs-CZ" sz="1400"/>
              <a:t>Chceme-li při tisku změnit typ proměnné, můžeme použít přetypování.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System.out.print("\b\b \n");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Dva znaky „návrat kurzoru“, mezera, nový řádek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Za posledním prvkem generovaným cyklem se umaže oddělovač.</a:t>
            </a:r>
          </a:p>
          <a:p>
            <a:pPr lvl="2">
              <a:lnSpc>
                <a:spcPct val="80000"/>
              </a:lnSpc>
            </a:pPr>
            <a:r>
              <a:rPr lang="cs-CZ" altLang="cs-CZ" sz="1400"/>
              <a:t>Nefunguje to při přesměrování výstupu do souboru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A9BF7-D69F-4CF9-886B-5B34928C3A92}" type="slidenum">
              <a:rPr lang="cs-CZ" altLang="cs-CZ"/>
              <a:pPr/>
              <a:t>32</a:t>
            </a:fld>
            <a:endParaRPr lang="cs-CZ" altLang="cs-CZ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solidFill>
                  <a:schemeClr val="tx1"/>
                </a:solidFill>
              </a:rPr>
              <a:t>Metoda </a:t>
            </a:r>
            <a:r>
              <a:rPr lang="cs-CZ" altLang="cs-CZ">
                <a:solidFill>
                  <a:schemeClr val="accent2"/>
                </a:solidFill>
              </a:rPr>
              <a:t>System.out.format()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Je součástí Javy od JDK 1.5 a je navázána na třídu </a:t>
            </a:r>
            <a:r>
              <a:rPr lang="cs-CZ" altLang="cs-CZ" sz="2400">
                <a:solidFill>
                  <a:schemeClr val="accent2"/>
                </a:solidFill>
                <a:hlinkClick r:id="rId2"/>
              </a:rPr>
              <a:t>java.util.Formatter</a:t>
            </a:r>
            <a:r>
              <a:rPr lang="cs-CZ" altLang="cs-CZ" sz="2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Pod odkazem je dokumentace z Java API s možnými parametry.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Přebírá všechny formátovací možnosti funkce </a:t>
            </a:r>
            <a:r>
              <a:rPr lang="cs-CZ" altLang="cs-CZ" sz="2400">
                <a:solidFill>
                  <a:schemeClr val="accent2"/>
                </a:solidFill>
              </a:rPr>
              <a:t>printf()</a:t>
            </a:r>
            <a:r>
              <a:rPr lang="cs-CZ" altLang="cs-CZ" sz="2400"/>
              <a:t> z jazyka C a v mnoha místech je velmi elegantně rozšiřuje.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Kromě ní existuje i metoda </a:t>
            </a:r>
            <a:r>
              <a:rPr lang="cs-CZ" altLang="cs-CZ" sz="2400">
                <a:solidFill>
                  <a:schemeClr val="accent2"/>
                </a:solidFill>
              </a:rPr>
              <a:t>System.out.printf()</a:t>
            </a:r>
            <a:r>
              <a:rPr lang="cs-CZ" altLang="cs-CZ" sz="2400"/>
              <a:t>, která se však nedá využít pro tvorbu GUI.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Ve třídě </a:t>
            </a:r>
            <a:r>
              <a:rPr lang="cs-CZ" altLang="cs-CZ" sz="2400">
                <a:solidFill>
                  <a:schemeClr val="accent2"/>
                </a:solidFill>
              </a:rPr>
              <a:t>String</a:t>
            </a:r>
            <a:r>
              <a:rPr lang="cs-CZ" altLang="cs-CZ" sz="2400"/>
              <a:t> existuje statická metoda </a:t>
            </a:r>
            <a:r>
              <a:rPr lang="cs-CZ" altLang="cs-CZ" sz="2400">
                <a:solidFill>
                  <a:schemeClr val="accent2"/>
                </a:solidFill>
                <a:hlinkClick r:id="rId3" action="ppaction://hlinksldjump"/>
              </a:rPr>
              <a:t>format()</a:t>
            </a:r>
            <a:r>
              <a:rPr lang="cs-CZ" altLang="cs-CZ" sz="2400"/>
              <a:t> vracející typ </a:t>
            </a:r>
            <a:r>
              <a:rPr lang="cs-CZ" altLang="cs-CZ" sz="2400">
                <a:solidFill>
                  <a:schemeClr val="accent2"/>
                </a:solidFill>
              </a:rPr>
              <a:t>String</a:t>
            </a:r>
            <a:r>
              <a:rPr lang="cs-CZ" altLang="cs-CZ" sz="2400"/>
              <a:t>, využitelná při tvorbě GUI, která má stejná pravidla jako metoda </a:t>
            </a:r>
            <a:r>
              <a:rPr lang="cs-CZ" altLang="cs-CZ" sz="2400">
                <a:solidFill>
                  <a:schemeClr val="accent2"/>
                </a:solidFill>
              </a:rPr>
              <a:t>System.out.format()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Prvním parametrem musí být formátovací řetězec a za ním musí být tolik parametrů, kolik je ve formátovací řetězci znaků </a:t>
            </a:r>
            <a:r>
              <a:rPr lang="cs-CZ" altLang="cs-CZ" sz="2400">
                <a:solidFill>
                  <a:schemeClr val="accent2"/>
                </a:solidFill>
              </a:rPr>
              <a:t>%</a:t>
            </a:r>
            <a:r>
              <a:rPr lang="cs-CZ" altLang="cs-CZ" sz="2400"/>
              <a:t>, které neuvádějí escape sekvenci </a:t>
            </a:r>
            <a:r>
              <a:rPr lang="cs-CZ" altLang="cs-CZ" sz="2400">
                <a:solidFill>
                  <a:schemeClr val="accent2"/>
                </a:solidFill>
              </a:rPr>
              <a:t>%n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hlinkClick r:id="rId4"/>
              </a:rPr>
              <a:t>Konec řádku</a:t>
            </a:r>
            <a:endParaRPr lang="cs-CZ" altLang="cs-CZ" sz="2400"/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\n</a:t>
            </a:r>
            <a:r>
              <a:rPr lang="cs-CZ" altLang="cs-CZ" sz="2000"/>
              <a:t> je v </a:t>
            </a:r>
            <a:r>
              <a:rPr lang="cs-CZ" altLang="cs-CZ" sz="2000">
                <a:hlinkClick r:id="rId5" action="ppaction://hlinksldjump"/>
              </a:rPr>
              <a:t>Unicode</a:t>
            </a:r>
            <a:r>
              <a:rPr lang="cs-CZ" altLang="cs-CZ" sz="2000"/>
              <a:t> znak </a:t>
            </a:r>
            <a:r>
              <a:rPr lang="cs-CZ" altLang="cs-CZ" sz="2000">
                <a:solidFill>
                  <a:schemeClr val="accent2"/>
                </a:solidFill>
              </a:rPr>
              <a:t>'\u000A'</a:t>
            </a:r>
            <a:r>
              <a:rPr lang="cs-CZ" altLang="cs-CZ" sz="2000"/>
              <a:t>, ale </a:t>
            </a:r>
            <a:r>
              <a:rPr lang="cs-CZ" altLang="cs-CZ" sz="2000">
                <a:hlinkClick r:id="rId6"/>
              </a:rPr>
              <a:t>používat pouze </a:t>
            </a:r>
            <a:r>
              <a:rPr lang="cs-CZ" altLang="cs-CZ" sz="2000">
                <a:solidFill>
                  <a:schemeClr val="accent2"/>
                </a:solidFill>
                <a:hlinkClick r:id="rId6"/>
              </a:rPr>
              <a:t>\n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%n</a:t>
            </a:r>
            <a:r>
              <a:rPr lang="cs-CZ" altLang="cs-CZ" sz="2000"/>
              <a:t> konec řádků závislý na platformě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hlinkClick r:id="rId7" action="ppaction://hlinksldjump"/>
              </a:rPr>
              <a:t>Zápis konce řádku do textového souboru</a:t>
            </a:r>
            <a:endParaRPr lang="cs-CZ" altLang="cs-CZ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153AB-5FF5-4796-9C3D-3EEB151B9DB2}" type="slidenum">
              <a:rPr lang="cs-CZ" altLang="cs-CZ"/>
              <a:pPr/>
              <a:t>33</a:t>
            </a:fld>
            <a:endParaRPr lang="cs-CZ" altLang="cs-CZ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>
                <a:solidFill>
                  <a:schemeClr val="tx1"/>
                </a:solidFill>
              </a:rPr>
              <a:t>Metoda </a:t>
            </a:r>
            <a:r>
              <a:rPr lang="cs-CZ" altLang="cs-CZ" sz="4000">
                <a:solidFill>
                  <a:schemeClr val="accent2"/>
                </a:solidFill>
              </a:rPr>
              <a:t>System.out.format()</a:t>
            </a:r>
            <a:r>
              <a:rPr lang="cs-CZ" altLang="cs-CZ" sz="4000">
                <a:solidFill>
                  <a:schemeClr val="tx1"/>
                </a:solidFill>
              </a:rPr>
              <a:t/>
            </a:r>
            <a:br>
              <a:rPr lang="cs-CZ" altLang="cs-CZ" sz="4000">
                <a:solidFill>
                  <a:schemeClr val="tx1"/>
                </a:solidFill>
              </a:rPr>
            </a:br>
            <a:r>
              <a:rPr lang="cs-CZ" altLang="cs-CZ" sz="4000">
                <a:solidFill>
                  <a:schemeClr val="tx1"/>
                </a:solidFill>
              </a:rPr>
              <a:t>příklady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/>
              <a:t>Základní příklad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System.out.format("i = %d, f = %f%n", i, f);</a:t>
            </a:r>
            <a:endParaRPr lang="cs-CZ" altLang="cs-CZ" sz="1400"/>
          </a:p>
          <a:p>
            <a:pPr lvl="2">
              <a:lnSpc>
                <a:spcPct val="80000"/>
              </a:lnSpc>
            </a:pPr>
            <a:r>
              <a:rPr lang="cs-CZ" altLang="cs-CZ" sz="1200"/>
              <a:t>Vypíše </a:t>
            </a:r>
            <a:r>
              <a:rPr lang="cs-CZ" altLang="cs-CZ" sz="1200">
                <a:solidFill>
                  <a:schemeClr val="accent2"/>
                </a:solidFill>
              </a:rPr>
              <a:t>i</a:t>
            </a:r>
            <a:r>
              <a:rPr lang="cs-CZ" altLang="cs-CZ" sz="1200"/>
              <a:t> dekadicky a </a:t>
            </a:r>
            <a:r>
              <a:rPr lang="cs-CZ" altLang="cs-CZ" sz="1200">
                <a:solidFill>
                  <a:schemeClr val="accent2"/>
                </a:solidFill>
              </a:rPr>
              <a:t>f</a:t>
            </a:r>
            <a:r>
              <a:rPr lang="cs-CZ" altLang="cs-CZ" sz="1200"/>
              <a:t> jako reálné číslo a odřádkuje.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Výpis celého čísla v desítkové soustavě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zarovnání doprava doplněním mezer zleva </a:t>
            </a:r>
            <a:r>
              <a:rPr lang="cs-CZ" altLang="cs-CZ" sz="1400">
                <a:solidFill>
                  <a:schemeClr val="accent2"/>
                </a:solidFill>
              </a:rPr>
              <a:t>"i = %7d"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zarovnání doleva doplněním mezer zprava </a:t>
            </a:r>
            <a:r>
              <a:rPr lang="cs-CZ" altLang="cs-CZ" sz="1400">
                <a:solidFill>
                  <a:schemeClr val="accent2"/>
                </a:solidFill>
              </a:rPr>
              <a:t>"i = %-7d"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zarovnání doprava a výpis i s kladným znaménkem </a:t>
            </a:r>
            <a:r>
              <a:rPr lang="cs-CZ" altLang="cs-CZ" sz="1400">
                <a:solidFill>
                  <a:schemeClr val="accent2"/>
                </a:solidFill>
              </a:rPr>
              <a:t>"i = %+7d"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zarovnání doprava doplněním nul </a:t>
            </a:r>
            <a:r>
              <a:rPr lang="cs-CZ" altLang="cs-CZ" sz="1400">
                <a:solidFill>
                  <a:schemeClr val="accent2"/>
                </a:solidFill>
              </a:rPr>
              <a:t>"i = %07d"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vypsání s oddělovačem řádů závislým na lokalitě </a:t>
            </a:r>
            <a:r>
              <a:rPr lang="cs-CZ" altLang="cs-CZ" sz="1400">
                <a:solidFill>
                  <a:schemeClr val="accent2"/>
                </a:solidFill>
              </a:rPr>
              <a:t>"i = %,7d"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 české lokalitě může být oddělovačem mezera ve formě znaku čtvrt čtverčíku, který není v každém fontu, a potom se může vytisknout nesmyslný znak.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Výpis celého čísla v jiných soustavách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výpis v osmičkové soustavě </a:t>
            </a:r>
            <a:r>
              <a:rPr lang="cs-CZ" altLang="cs-CZ" sz="1400">
                <a:solidFill>
                  <a:schemeClr val="accent2"/>
                </a:solidFill>
              </a:rPr>
              <a:t>"i = %o"</a:t>
            </a:r>
            <a:endParaRPr lang="cs-CZ" altLang="cs-CZ" sz="1400"/>
          </a:p>
          <a:p>
            <a:pPr lvl="1">
              <a:lnSpc>
                <a:spcPct val="80000"/>
              </a:lnSpc>
            </a:pPr>
            <a:r>
              <a:rPr lang="cs-CZ" altLang="cs-CZ" sz="1400"/>
              <a:t>výpis v šestnáctkové soustavě </a:t>
            </a:r>
            <a:r>
              <a:rPr lang="cs-CZ" altLang="cs-CZ" sz="1400">
                <a:solidFill>
                  <a:schemeClr val="accent2"/>
                </a:solidFill>
              </a:rPr>
              <a:t>"i = %x"</a:t>
            </a:r>
            <a:r>
              <a:rPr lang="cs-CZ" altLang="cs-CZ" sz="1400"/>
              <a:t> nebo </a:t>
            </a:r>
            <a:r>
              <a:rPr lang="cs-CZ" altLang="cs-CZ" sz="1400">
                <a:solidFill>
                  <a:schemeClr val="accent2"/>
                </a:solidFill>
              </a:rPr>
              <a:t>"i = %X"</a:t>
            </a:r>
            <a:endParaRPr lang="cs-CZ" altLang="cs-CZ" sz="1400"/>
          </a:p>
          <a:p>
            <a:pPr>
              <a:lnSpc>
                <a:spcPct val="80000"/>
              </a:lnSpc>
            </a:pPr>
            <a:r>
              <a:rPr lang="cs-CZ" altLang="cs-CZ" sz="1600"/>
              <a:t>Výpis znaku</a:t>
            </a:r>
          </a:p>
          <a:p>
            <a:pPr lvl="1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System.out.format("Znak %c má ASCII hodnotu %d%n", c, (int) c);</a:t>
            </a:r>
            <a:r>
              <a:rPr lang="cs-CZ" altLang="cs-CZ" sz="1400"/>
              <a:t> // přetypování je nutné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Výpis reálného čísla typu </a:t>
            </a:r>
            <a:r>
              <a:rPr lang="cs-CZ" altLang="cs-CZ" sz="1600">
                <a:solidFill>
                  <a:schemeClr val="accent2"/>
                </a:solidFill>
              </a:rPr>
              <a:t>float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double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běžným způsobem </a:t>
            </a:r>
            <a:r>
              <a:rPr lang="cs-CZ" altLang="cs-CZ" sz="1400">
                <a:solidFill>
                  <a:schemeClr val="accent2"/>
                </a:solidFill>
              </a:rPr>
              <a:t>"f = %f"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V české lokalitě je desetinným oddělovačem čárka.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běžným způsobem s desetinným oddělovačem tečka </a:t>
            </a:r>
            <a:r>
              <a:rPr lang="cs-CZ" altLang="cs-CZ" sz="1400">
                <a:solidFill>
                  <a:schemeClr val="accent2"/>
                </a:solidFill>
              </a:rPr>
              <a:t>"f = %g"</a:t>
            </a:r>
          </a:p>
          <a:p>
            <a:pPr lvl="2">
              <a:lnSpc>
                <a:spcPct val="80000"/>
              </a:lnSpc>
            </a:pPr>
            <a:r>
              <a:rPr lang="cs-CZ" altLang="cs-CZ" sz="1200"/>
              <a:t>Čísla s vysokým počtem míst budou zaokrouhlena nebo vypsána v semilogaritmickém tvaru.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v semilogaritmickém tvaru </a:t>
            </a:r>
            <a:r>
              <a:rPr lang="cs-CZ" altLang="cs-CZ" sz="1400">
                <a:solidFill>
                  <a:schemeClr val="accent2"/>
                </a:solidFill>
              </a:rPr>
              <a:t>"f = %e"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 určitým počtem míst celkem a za desetinným oddělovačem </a:t>
            </a:r>
            <a:r>
              <a:rPr lang="cs-CZ" altLang="cs-CZ" sz="1400">
                <a:solidFill>
                  <a:schemeClr val="accent2"/>
                </a:solidFill>
              </a:rPr>
              <a:t>"f = %7.2f"</a:t>
            </a:r>
          </a:p>
          <a:p>
            <a:pPr lvl="1">
              <a:lnSpc>
                <a:spcPct val="80000"/>
              </a:lnSpc>
            </a:pPr>
            <a:r>
              <a:rPr lang="cs-CZ" altLang="cs-CZ" sz="1400"/>
              <a:t>se zarovnáním a oddělovačem řádů </a:t>
            </a:r>
            <a:r>
              <a:rPr lang="cs-CZ" altLang="cs-CZ" sz="1400">
                <a:solidFill>
                  <a:schemeClr val="accent2"/>
                </a:solidFill>
              </a:rPr>
              <a:t>"f = %-,7.2f"</a:t>
            </a:r>
          </a:p>
          <a:p>
            <a:pPr>
              <a:lnSpc>
                <a:spcPct val="80000"/>
              </a:lnSpc>
            </a:pPr>
            <a:r>
              <a:rPr lang="cs-CZ" altLang="cs-CZ" sz="1600"/>
              <a:t>Výpis řetězce</a:t>
            </a:r>
            <a:endParaRPr lang="cs-CZ" altLang="cs-CZ" sz="16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1400"/>
              <a:t>velkými písmeny (funguje i pro akcentované znaky) </a:t>
            </a:r>
            <a:r>
              <a:rPr lang="cs-CZ" altLang="cs-CZ" sz="1400">
                <a:solidFill>
                  <a:schemeClr val="accent2"/>
                </a:solidFill>
              </a:rPr>
              <a:t>"s = %S"</a:t>
            </a:r>
            <a:r>
              <a:rPr lang="cs-CZ" altLang="cs-CZ" sz="1400"/>
              <a:t> (malými písmeny </a:t>
            </a:r>
            <a:r>
              <a:rPr lang="cs-CZ" altLang="cs-CZ" sz="1400">
                <a:solidFill>
                  <a:schemeClr val="accent2"/>
                </a:solidFill>
              </a:rPr>
              <a:t>"s = %s"</a:t>
            </a:r>
            <a:r>
              <a:rPr lang="cs-CZ" altLang="cs-CZ" sz="14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69B0D-6AD8-4519-BD35-1B94657D1961}" type="slidenum">
              <a:rPr lang="cs-CZ" altLang="cs-CZ"/>
              <a:pPr/>
              <a:t>34</a:t>
            </a:fld>
            <a:endParaRPr lang="cs-CZ" altLang="cs-CZ"/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Formátovaný vstup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Od JDK 1.5 lze používat třídu </a:t>
            </a:r>
            <a:r>
              <a:rPr lang="cs-CZ" altLang="cs-CZ" sz="1800">
                <a:hlinkClick r:id="rId2"/>
              </a:rPr>
              <a:t>java.util.Scanner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import java.util.Scanner;</a:t>
            </a:r>
            <a:r>
              <a:rPr lang="cs-CZ" altLang="cs-CZ" sz="1800"/>
              <a:t> // import třídy z knihovny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import java.util.Locale;</a:t>
            </a:r>
            <a:r>
              <a:rPr lang="cs-CZ" altLang="cs-CZ" sz="1800"/>
              <a:t> // import třídy z knihovny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// předchozí 2 řádky je možné nahradit příkazem </a:t>
            </a:r>
            <a:r>
              <a:rPr lang="cs-CZ" altLang="cs-CZ" sz="1800">
                <a:solidFill>
                  <a:schemeClr val="accent2"/>
                </a:solidFill>
              </a:rPr>
              <a:t>import java.util.*;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class Nacitani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Scanner sc = new Scanner(System.in);</a:t>
            </a:r>
            <a:r>
              <a:rPr lang="cs-CZ" altLang="cs-CZ" sz="1800"/>
              <a:t> // inicializace čtení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sc.useLocale(Locale.US);</a:t>
            </a:r>
            <a:r>
              <a:rPr lang="cs-CZ" altLang="cs-CZ" sz="1800"/>
              <a:t> // Desetinný oddělovač bude tečka.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int i = sc.nextInt();</a:t>
            </a:r>
            <a:r>
              <a:rPr lang="cs-CZ" altLang="cs-CZ" sz="1800"/>
              <a:t> // metoda pro čtení celého čísla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double d = sc.nextDouble();</a:t>
            </a:r>
            <a:r>
              <a:rPr lang="cs-CZ" altLang="cs-CZ" sz="1800"/>
              <a:t> // metoda pro čtení reálného čísla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char c = sc.nextLine().charAt(0);</a:t>
            </a:r>
            <a:r>
              <a:rPr lang="cs-CZ" altLang="cs-CZ" sz="1800"/>
              <a:t> // </a:t>
            </a:r>
            <a:r>
              <a:rPr lang="cs-CZ" altLang="cs-CZ" sz="1800">
                <a:hlinkClick r:id="rId3" action="ppaction://hlinksldjump"/>
              </a:rPr>
              <a:t>Zde dojde k běhové chybě.</a:t>
            </a: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/* Musíme přečíst celou řádku a vyseparovat první znak.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String s1 = sc.next();</a:t>
            </a:r>
            <a:r>
              <a:rPr lang="cs-CZ" altLang="cs-CZ" sz="1800"/>
              <a:t> // načtení řetězce do prvního bílého znaku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/* Pokud řetězec začíná na bílé znaky, tak jsou zahozeny.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  String s2 = sc.nextLine();</a:t>
            </a:r>
            <a:r>
              <a:rPr lang="cs-CZ" altLang="cs-CZ" sz="1800"/>
              <a:t> // načtení celého řádku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/>
              <a:t>      /* Znak(y) konce řádku jsou přečteny ale zahozeny.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Proč jsme nemuseli nic importovat při použití metody </a:t>
            </a:r>
            <a:r>
              <a:rPr lang="cs-CZ" altLang="cs-CZ" sz="1800">
                <a:solidFill>
                  <a:schemeClr val="accent2"/>
                </a:solidFill>
              </a:rPr>
              <a:t>System.out.format</a:t>
            </a:r>
            <a:r>
              <a:rPr lang="cs-CZ" altLang="cs-CZ" sz="1800"/>
              <a:t>?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Protože patří do balíku </a:t>
            </a:r>
            <a:r>
              <a:rPr lang="cs-CZ" altLang="cs-CZ" sz="1600">
                <a:hlinkClick r:id="rId4"/>
              </a:rPr>
              <a:t>java.lang</a:t>
            </a:r>
            <a:r>
              <a:rPr lang="cs-CZ" altLang="cs-CZ" sz="1600"/>
              <a:t>, který je importován vždy implicitně.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4E769-FF4B-4190-9E2F-607DC82E879C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Problém vyprázdnění vstupu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 každém čtení pomocí metod </a:t>
            </a:r>
            <a:r>
              <a:rPr lang="cs-CZ" altLang="cs-CZ">
                <a:solidFill>
                  <a:schemeClr val="accent2"/>
                </a:solidFill>
              </a:rPr>
              <a:t>nextInt()</a:t>
            </a:r>
            <a:r>
              <a:rPr lang="cs-CZ" altLang="cs-CZ"/>
              <a:t>, </a:t>
            </a:r>
            <a:r>
              <a:rPr lang="cs-CZ" altLang="cs-CZ">
                <a:solidFill>
                  <a:schemeClr val="accent2"/>
                </a:solidFill>
              </a:rPr>
              <a:t>nextDouble()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next()</a:t>
            </a:r>
            <a:r>
              <a:rPr lang="cs-CZ" altLang="cs-CZ"/>
              <a:t> je třeba pomocí volání metody </a:t>
            </a:r>
            <a:r>
              <a:rPr lang="cs-CZ" altLang="cs-CZ">
                <a:solidFill>
                  <a:schemeClr val="accent2"/>
                </a:solidFill>
              </a:rPr>
              <a:t>nextLine()</a:t>
            </a:r>
            <a:r>
              <a:rPr lang="cs-CZ" altLang="cs-CZ"/>
              <a:t> vyprázdnit buffer klávesnice příkazem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sc.nextLine();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8CCEB-16B3-48D8-BC56-A300B71DEA80}" type="slidenum">
              <a:rPr lang="cs-CZ" altLang="cs-CZ"/>
              <a:pPr/>
              <a:t>36</a:t>
            </a:fld>
            <a:endParaRPr lang="cs-CZ" altLang="cs-CZ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Řídící struktury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Budou probrány pouze odlišnosti od jazyka C.</a:t>
            </a:r>
          </a:p>
          <a:p>
            <a:r>
              <a:rPr lang="cs-CZ" altLang="cs-CZ"/>
              <a:t>Zásady formátování jsou stejné jako u jazyka 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C4FD14-46E5-4F70-9D8D-A2A009E15A25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Podmínka: příkaz </a:t>
            </a:r>
            <a:r>
              <a:rPr lang="cs-CZ" altLang="cs-CZ">
                <a:solidFill>
                  <a:schemeClr val="accent2"/>
                </a:solidFill>
              </a:rPr>
              <a:t>if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else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 závorce za </a:t>
            </a:r>
            <a:r>
              <a:rPr lang="cs-CZ" altLang="cs-CZ" dirty="0" err="1">
                <a:solidFill>
                  <a:schemeClr val="accent2"/>
                </a:solidFill>
              </a:rPr>
              <a:t>if</a:t>
            </a:r>
            <a:r>
              <a:rPr lang="cs-CZ" altLang="cs-CZ" dirty="0"/>
              <a:t> musí být výraz s výslednou hodnotou typu </a:t>
            </a:r>
            <a:r>
              <a:rPr lang="cs-CZ" altLang="cs-CZ" dirty="0" err="1">
                <a:solidFill>
                  <a:schemeClr val="accent2"/>
                </a:solidFill>
              </a:rPr>
              <a:t>boolean</a:t>
            </a:r>
            <a:r>
              <a:rPr lang="cs-CZ" altLang="cs-CZ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 tohoto důvodu není možné napsat častou </a:t>
            </a:r>
            <a:r>
              <a:rPr lang="cs-CZ" altLang="cs-CZ" dirty="0" err="1"/>
              <a:t>céčkovskou</a:t>
            </a:r>
            <a:r>
              <a:rPr lang="cs-CZ" altLang="cs-CZ" dirty="0"/>
              <a:t> chybu se zapomenutými závorkami kolem přiřazení.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 err="1">
                <a:solidFill>
                  <a:schemeClr val="accent2"/>
                </a:solidFill>
              </a:rPr>
              <a:t>if</a:t>
            </a:r>
            <a:r>
              <a:rPr lang="cs-CZ" altLang="cs-CZ" dirty="0">
                <a:solidFill>
                  <a:schemeClr val="accent2"/>
                </a:solidFill>
              </a:rPr>
              <a:t> (c = </a:t>
            </a:r>
            <a:r>
              <a:rPr lang="cs-CZ" altLang="cs-CZ" dirty="0" err="1">
                <a:solidFill>
                  <a:schemeClr val="accent2"/>
                </a:solidFill>
              </a:rPr>
              <a:t>ctiZnak</a:t>
            </a:r>
            <a:r>
              <a:rPr lang="cs-CZ" altLang="cs-CZ" dirty="0">
                <a:solidFill>
                  <a:schemeClr val="accent2"/>
                </a:solidFill>
              </a:rPr>
              <a:t>() != 'A')</a:t>
            </a:r>
            <a:r>
              <a:rPr lang="cs-CZ" altLang="cs-CZ" dirty="0"/>
              <a:t> // syntaktická chyba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 err="1">
                <a:solidFill>
                  <a:schemeClr val="accent2"/>
                </a:solidFill>
              </a:rPr>
              <a:t>if</a:t>
            </a:r>
            <a:r>
              <a:rPr lang="cs-CZ" altLang="cs-CZ" dirty="0">
                <a:solidFill>
                  <a:schemeClr val="accent2"/>
                </a:solidFill>
              </a:rPr>
              <a:t> ((c = </a:t>
            </a:r>
            <a:r>
              <a:rPr lang="cs-CZ" altLang="cs-CZ" dirty="0" err="1">
                <a:solidFill>
                  <a:schemeClr val="accent2"/>
                </a:solidFill>
              </a:rPr>
              <a:t>ctiZnak</a:t>
            </a:r>
            <a:r>
              <a:rPr lang="cs-CZ" altLang="cs-CZ" dirty="0">
                <a:solidFill>
                  <a:schemeClr val="accent2"/>
                </a:solidFill>
              </a:rPr>
              <a:t>()) != 'A')</a:t>
            </a:r>
            <a:r>
              <a:rPr lang="cs-CZ" altLang="cs-CZ" dirty="0"/>
              <a:t> // správně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Podmíněný výraz – ternární operátor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Umožňuje psát kratší programy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 err="1">
                <a:solidFill>
                  <a:schemeClr val="accent2"/>
                </a:solidFill>
              </a:rPr>
              <a:t>for</a:t>
            </a:r>
            <a:r>
              <a:rPr lang="cs-CZ" altLang="cs-CZ" dirty="0">
                <a:solidFill>
                  <a:schemeClr val="accent2"/>
                </a:solidFill>
              </a:rPr>
              <a:t> (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 i = 1; i &lt;= 100; i++)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</a:t>
            </a:r>
            <a:r>
              <a:rPr lang="cs-CZ" altLang="cs-CZ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dirty="0">
                <a:solidFill>
                  <a:schemeClr val="accent2"/>
                </a:solidFill>
              </a:rPr>
              <a:t>(i + ((i % 10 == 0) ? "\n" : " "));</a:t>
            </a:r>
          </a:p>
          <a:p>
            <a:pPr lvl="2">
              <a:lnSpc>
                <a:spcPct val="90000"/>
              </a:lnSpc>
            </a:pPr>
            <a:r>
              <a:rPr lang="cs-CZ" altLang="cs-CZ" dirty="0"/>
              <a:t>Za každým desátým číslem bude odřádkováno.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A97B74-F597-4716-B0D8-5D89D6E6AA61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Skoky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Java nezná příkaz </a:t>
            </a:r>
            <a:r>
              <a:rPr lang="cs-CZ" altLang="cs-CZ">
                <a:solidFill>
                  <a:schemeClr val="accent2"/>
                </a:solidFill>
              </a:rPr>
              <a:t>goto</a:t>
            </a:r>
            <a:r>
              <a:rPr lang="cs-CZ" altLang="cs-CZ"/>
              <a:t>, i když je </a:t>
            </a:r>
            <a:r>
              <a:rPr lang="cs-CZ" altLang="cs-CZ">
                <a:solidFill>
                  <a:schemeClr val="accent2"/>
                </a:solidFill>
              </a:rPr>
              <a:t>goto</a:t>
            </a:r>
            <a:r>
              <a:rPr lang="cs-CZ" altLang="cs-CZ"/>
              <a:t> rezervované slovo.</a:t>
            </a:r>
          </a:p>
          <a:p>
            <a:r>
              <a:rPr lang="cs-CZ" altLang="cs-CZ"/>
              <a:t>Příkazy </a:t>
            </a:r>
            <a:r>
              <a:rPr lang="cs-CZ" altLang="cs-CZ">
                <a:solidFill>
                  <a:schemeClr val="accent2"/>
                </a:solidFill>
              </a:rPr>
              <a:t>break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continue</a:t>
            </a:r>
            <a:r>
              <a:rPr lang="cs-CZ" altLang="cs-CZ"/>
              <a:t> společně s aparátem pro zachycení výjimek jej dostatečně a hlavně bezpečněji nahrazují.</a:t>
            </a:r>
          </a:p>
          <a:p>
            <a:r>
              <a:rPr lang="cs-CZ" altLang="cs-CZ"/>
              <a:t>Příkazy </a:t>
            </a:r>
            <a:r>
              <a:rPr lang="cs-CZ" altLang="cs-CZ">
                <a:solidFill>
                  <a:schemeClr val="accent2"/>
                </a:solidFill>
              </a:rPr>
              <a:t>break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continue</a:t>
            </a:r>
            <a:r>
              <a:rPr lang="cs-CZ" altLang="cs-CZ"/>
              <a:t> mají verzi s návěštím a bez návěští.</a:t>
            </a:r>
          </a:p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break</a:t>
            </a:r>
            <a:r>
              <a:rPr lang="cs-CZ" altLang="cs-CZ"/>
              <a:t> (na rozdíl od </a:t>
            </a:r>
            <a:r>
              <a:rPr lang="cs-CZ" altLang="cs-CZ">
                <a:solidFill>
                  <a:schemeClr val="accent2"/>
                </a:solidFill>
              </a:rPr>
              <a:t>continue</a:t>
            </a:r>
            <a:r>
              <a:rPr lang="cs-CZ" altLang="cs-CZ"/>
              <a:t>) ukončuje také právě prováděný blok, ve kterém nemusí být žádný cyklus, nebo příkaz </a:t>
            </a:r>
            <a:r>
              <a:rPr lang="cs-CZ" altLang="cs-CZ">
                <a:solidFill>
                  <a:schemeClr val="accent2"/>
                </a:solidFill>
              </a:rPr>
              <a:t>switch</a:t>
            </a:r>
            <a:r>
              <a:rPr lang="cs-CZ" altLang="cs-CZ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B07244-7F64-4AA2-B25E-2A02B056F89A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while</a:t>
            </a:r>
            <a:r>
              <a:rPr lang="cs-CZ" altLang="cs-CZ"/>
              <a:t> a </a:t>
            </a:r>
            <a:r>
              <a:rPr lang="cs-CZ" altLang="cs-CZ">
                <a:solidFill>
                  <a:schemeClr val="accent2"/>
                </a:solidFill>
              </a:rPr>
              <a:t>do</a:t>
            </a:r>
            <a:r>
              <a:rPr lang="cs-CZ" altLang="cs-CZ"/>
              <a:t> – </a:t>
            </a:r>
            <a:r>
              <a:rPr lang="cs-CZ" altLang="cs-CZ">
                <a:solidFill>
                  <a:schemeClr val="accent2"/>
                </a:solidFill>
              </a:rPr>
              <a:t>while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600" dirty="0"/>
              <a:t>V závorce s ukončovací podmínkou musí být výraz s výslednou hodnotou typu </a:t>
            </a:r>
            <a:r>
              <a:rPr lang="cs-CZ" altLang="cs-CZ" sz="1600" dirty="0" err="1">
                <a:solidFill>
                  <a:schemeClr val="accent2"/>
                </a:solidFill>
              </a:rPr>
              <a:t>boolean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(1)</a:t>
            </a:r>
            <a:r>
              <a:rPr lang="cs-CZ" altLang="cs-CZ" sz="1400" dirty="0"/>
              <a:t> // syntaktická chyba</a:t>
            </a:r>
          </a:p>
          <a:p>
            <a:pPr>
              <a:lnSpc>
                <a:spcPct val="80000"/>
              </a:lnSpc>
            </a:pPr>
            <a:endParaRPr lang="cs-CZ" altLang="cs-CZ" sz="16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Cyklus s ukončující podmínkou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public static 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String</a:t>
            </a:r>
            <a:r>
              <a:rPr lang="cs-CZ" altLang="cs-CZ" sz="1400" dirty="0">
                <a:solidFill>
                  <a:schemeClr val="accent2"/>
                </a:solidFill>
              </a:rPr>
              <a:t>[] </a:t>
            </a:r>
            <a:r>
              <a:rPr lang="cs-CZ" altLang="cs-CZ" sz="1400" dirty="0" err="1">
                <a:solidFill>
                  <a:schemeClr val="accent2"/>
                </a:solidFill>
              </a:rPr>
              <a:t>args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Scanner </a:t>
            </a:r>
            <a:r>
              <a:rPr lang="cs-CZ" altLang="cs-CZ" sz="1400" dirty="0" err="1">
                <a:solidFill>
                  <a:schemeClr val="accent2"/>
                </a:solidFill>
              </a:rPr>
              <a:t>sc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new</a:t>
            </a:r>
            <a:r>
              <a:rPr lang="cs-CZ" altLang="cs-CZ" sz="1400" dirty="0">
                <a:solidFill>
                  <a:schemeClr val="accent2"/>
                </a:solidFill>
              </a:rPr>
              <a:t> Scanner(System.in);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c;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((c = </a:t>
            </a:r>
            <a:r>
              <a:rPr lang="cs-CZ" altLang="cs-CZ" sz="1400" dirty="0" err="1">
                <a:solidFill>
                  <a:schemeClr val="accent2"/>
                </a:solidFill>
              </a:rPr>
              <a:t>sc.nextLine</a:t>
            </a:r>
            <a:r>
              <a:rPr lang="cs-CZ" altLang="cs-CZ" sz="1400" dirty="0">
                <a:solidFill>
                  <a:schemeClr val="accent2"/>
                </a:solidFill>
              </a:rPr>
              <a:t>().</a:t>
            </a:r>
            <a:r>
              <a:rPr lang="cs-CZ" altLang="cs-CZ" sz="1400" dirty="0" err="1">
                <a:solidFill>
                  <a:schemeClr val="accent2"/>
                </a:solidFill>
              </a:rPr>
              <a:t>charAt</a:t>
            </a:r>
            <a:r>
              <a:rPr lang="cs-CZ" altLang="cs-CZ" sz="1400" dirty="0">
                <a:solidFill>
                  <a:schemeClr val="accent2"/>
                </a:solidFill>
              </a:rPr>
              <a:t>(0)) != 'z') {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(c &gt;= 'a')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/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1400" dirty="0">
                <a:solidFill>
                  <a:schemeClr val="accent2"/>
                </a:solidFill>
              </a:rPr>
              <a:t>(c);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/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400" dirty="0">
                <a:solidFill>
                  <a:schemeClr val="accent2"/>
                </a:solidFill>
              </a:rPr>
              <a:t>("\</a:t>
            </a:r>
            <a:r>
              <a:rPr lang="cs-CZ" altLang="cs-CZ" sz="1400" dirty="0" err="1">
                <a:solidFill>
                  <a:schemeClr val="accent2"/>
                </a:solidFill>
              </a:rPr>
              <a:t>nCteni</a:t>
            </a:r>
            <a:r>
              <a:rPr lang="cs-CZ" altLang="cs-CZ" sz="1400" dirty="0">
                <a:solidFill>
                  <a:schemeClr val="accent2"/>
                </a:solidFill>
              </a:rPr>
              <a:t> znaku bylo </a:t>
            </a:r>
            <a:r>
              <a:rPr lang="cs-CZ" altLang="cs-CZ" sz="1400" dirty="0" err="1">
                <a:solidFill>
                  <a:schemeClr val="accent2"/>
                </a:solidFill>
              </a:rPr>
              <a:t>ukonceno</a:t>
            </a:r>
            <a:r>
              <a:rPr lang="cs-CZ" altLang="cs-CZ" sz="1400" dirty="0">
                <a:solidFill>
                  <a:schemeClr val="accent2"/>
                </a:solidFill>
              </a:rPr>
              <a:t>.");</a:t>
            </a:r>
            <a:endParaRPr lang="cs-CZ" altLang="cs-CZ" sz="14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1600" dirty="0"/>
              <a:t>Nekonečný cyklus ukončený skokem bez návěští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public static </a:t>
            </a:r>
            <a:r>
              <a:rPr lang="cs-CZ" altLang="cs-CZ" sz="1400" dirty="0" err="1">
                <a:solidFill>
                  <a:schemeClr val="accent2"/>
                </a:solidFill>
              </a:rPr>
              <a:t>void</a:t>
            </a:r>
            <a:r>
              <a:rPr lang="cs-CZ" altLang="cs-CZ" sz="1400" dirty="0">
                <a:solidFill>
                  <a:schemeClr val="accent2"/>
                </a:solidFill>
              </a:rPr>
              <a:t> </a:t>
            </a:r>
            <a:r>
              <a:rPr lang="cs-CZ" altLang="cs-CZ" sz="1400" dirty="0" err="1">
                <a:solidFill>
                  <a:schemeClr val="accent2"/>
                </a:solidFill>
              </a:rPr>
              <a:t>main</a:t>
            </a:r>
            <a:r>
              <a:rPr lang="cs-CZ" altLang="cs-CZ" sz="1400" dirty="0">
                <a:solidFill>
                  <a:schemeClr val="accent2"/>
                </a:solidFill>
              </a:rPr>
              <a:t>(</a:t>
            </a:r>
            <a:r>
              <a:rPr lang="cs-CZ" altLang="cs-CZ" sz="1400" dirty="0" err="1">
                <a:solidFill>
                  <a:schemeClr val="accent2"/>
                </a:solidFill>
              </a:rPr>
              <a:t>String</a:t>
            </a:r>
            <a:r>
              <a:rPr lang="cs-CZ" altLang="cs-CZ" sz="1400" dirty="0">
                <a:solidFill>
                  <a:schemeClr val="accent2"/>
                </a:solidFill>
              </a:rPr>
              <a:t>[] </a:t>
            </a:r>
            <a:r>
              <a:rPr lang="cs-CZ" altLang="cs-CZ" sz="1400" dirty="0" err="1">
                <a:solidFill>
                  <a:schemeClr val="accent2"/>
                </a:solidFill>
              </a:rPr>
              <a:t>args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Scanner </a:t>
            </a:r>
            <a:r>
              <a:rPr lang="cs-CZ" altLang="cs-CZ" sz="1400" dirty="0" err="1">
                <a:solidFill>
                  <a:schemeClr val="accent2"/>
                </a:solidFill>
              </a:rPr>
              <a:t>sc</a:t>
            </a:r>
            <a:r>
              <a:rPr lang="cs-CZ" altLang="cs-CZ" sz="1400" dirty="0">
                <a:solidFill>
                  <a:schemeClr val="accent2"/>
                </a:solidFill>
              </a:rPr>
              <a:t> = </a:t>
            </a:r>
            <a:r>
              <a:rPr lang="cs-CZ" altLang="cs-CZ" sz="1400" dirty="0" err="1">
                <a:solidFill>
                  <a:schemeClr val="accent2"/>
                </a:solidFill>
              </a:rPr>
              <a:t>new</a:t>
            </a:r>
            <a:r>
              <a:rPr lang="cs-CZ" altLang="cs-CZ" sz="1400" dirty="0">
                <a:solidFill>
                  <a:schemeClr val="accent2"/>
                </a:solidFill>
              </a:rPr>
              <a:t> Scanner(System.in);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char</a:t>
            </a:r>
            <a:r>
              <a:rPr lang="cs-CZ" altLang="cs-CZ" sz="1400" dirty="0">
                <a:solidFill>
                  <a:schemeClr val="accent2"/>
                </a:solidFill>
              </a:rPr>
              <a:t> c;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while</a:t>
            </a:r>
            <a:r>
              <a:rPr lang="cs-CZ" altLang="cs-CZ" sz="1400" dirty="0">
                <a:solidFill>
                  <a:schemeClr val="accent2"/>
                </a:solidFill>
              </a:rPr>
              <a:t> (</a:t>
            </a:r>
            <a:r>
              <a:rPr lang="cs-CZ" altLang="cs-CZ" sz="1400" dirty="0" err="1">
                <a:solidFill>
                  <a:schemeClr val="accent2"/>
                </a:solidFill>
              </a:rPr>
              <a:t>true</a:t>
            </a:r>
            <a:r>
              <a:rPr lang="cs-CZ" altLang="cs-CZ" sz="1400" dirty="0">
                <a:solidFill>
                  <a:schemeClr val="accent2"/>
                </a:solidFill>
              </a:rPr>
              <a:t>) {</a:t>
            </a:r>
            <a:r>
              <a:rPr lang="cs-CZ" altLang="cs-CZ" sz="1400" dirty="0"/>
              <a:t> // nekonečná smyčka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((c = </a:t>
            </a:r>
            <a:r>
              <a:rPr lang="cs-CZ" altLang="cs-CZ" sz="1400" dirty="0" err="1">
                <a:solidFill>
                  <a:schemeClr val="accent2"/>
                </a:solidFill>
              </a:rPr>
              <a:t>sc.nextLine</a:t>
            </a:r>
            <a:r>
              <a:rPr lang="cs-CZ" altLang="cs-CZ" sz="1400" dirty="0">
                <a:solidFill>
                  <a:schemeClr val="accent2"/>
                </a:solidFill>
              </a:rPr>
              <a:t>().</a:t>
            </a:r>
            <a:r>
              <a:rPr lang="cs-CZ" altLang="cs-CZ" sz="1400" dirty="0" err="1">
                <a:solidFill>
                  <a:schemeClr val="accent2"/>
                </a:solidFill>
              </a:rPr>
              <a:t>charAt</a:t>
            </a:r>
            <a:r>
              <a:rPr lang="cs-CZ" altLang="cs-CZ" sz="1400" dirty="0">
                <a:solidFill>
                  <a:schemeClr val="accent2"/>
                </a:solidFill>
              </a:rPr>
              <a:t>(0)) &lt; 'a')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continue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// zahození velkých písmen atd.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if</a:t>
            </a:r>
            <a:r>
              <a:rPr lang="cs-CZ" altLang="cs-CZ" sz="1400" dirty="0">
                <a:solidFill>
                  <a:schemeClr val="accent2"/>
                </a:solidFill>
              </a:rPr>
              <a:t> (c == 'z')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  </a:t>
            </a:r>
            <a:r>
              <a:rPr lang="cs-CZ" altLang="cs-CZ" sz="1400" dirty="0" err="1">
                <a:solidFill>
                  <a:schemeClr val="accent2"/>
                </a:solidFill>
              </a:rPr>
              <a:t>break</a:t>
            </a:r>
            <a:r>
              <a:rPr lang="cs-CZ" altLang="cs-CZ" sz="1400" dirty="0">
                <a:solidFill>
                  <a:schemeClr val="accent2"/>
                </a:solidFill>
              </a:rPr>
              <a:t>;</a:t>
            </a:r>
            <a:r>
              <a:rPr lang="cs-CZ" altLang="cs-CZ" sz="1400" dirty="0"/>
              <a:t> // zastavení po načtení znaku </a:t>
            </a:r>
            <a:r>
              <a:rPr lang="cs-CZ" altLang="cs-CZ" sz="1400" dirty="0">
                <a:solidFill>
                  <a:schemeClr val="accent2"/>
                </a:solidFill>
              </a:rPr>
              <a:t>'z'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 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1400" dirty="0">
                <a:solidFill>
                  <a:schemeClr val="accent2"/>
                </a:solidFill>
              </a:rPr>
              <a:t>(c);</a:t>
            </a:r>
            <a:r>
              <a:rPr lang="cs-CZ" altLang="cs-CZ" sz="1400" dirty="0"/>
              <a:t> // tisk znaku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  </a:t>
            </a:r>
            <a:r>
              <a:rPr lang="cs-CZ" altLang="cs-CZ" sz="14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400" dirty="0">
                <a:solidFill>
                  <a:schemeClr val="accent2"/>
                </a:solidFill>
              </a:rPr>
              <a:t>("\</a:t>
            </a:r>
            <a:r>
              <a:rPr lang="cs-CZ" altLang="cs-CZ" sz="1400" dirty="0" err="1">
                <a:solidFill>
                  <a:schemeClr val="accent2"/>
                </a:solidFill>
              </a:rPr>
              <a:t>nCteni</a:t>
            </a:r>
            <a:r>
              <a:rPr lang="cs-CZ" altLang="cs-CZ" sz="1400" dirty="0">
                <a:solidFill>
                  <a:schemeClr val="accent2"/>
                </a:solidFill>
              </a:rPr>
              <a:t> znaku bylo </a:t>
            </a:r>
            <a:r>
              <a:rPr lang="cs-CZ" altLang="cs-CZ" sz="1400" dirty="0" err="1">
                <a:solidFill>
                  <a:schemeClr val="accent2"/>
                </a:solidFill>
              </a:rPr>
              <a:t>ukonceno</a:t>
            </a:r>
            <a:r>
              <a:rPr lang="cs-CZ" altLang="cs-CZ" sz="1400" dirty="0">
                <a:solidFill>
                  <a:schemeClr val="accent2"/>
                </a:solidFill>
              </a:rPr>
              <a:t>.");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4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AD65D-77E7-4C02-9773-7D4C7ACC9F5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Charakteristika jazyka Java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 err="1"/>
              <a:t>objektovost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Objektově orientované programování, dále jen OOP, umožňuje modelovat reálný svět, ale programování objektů je obvykle složité.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Java umožňuje programovat objekty čitelnějším a bezpečnějším způsobem než jazyky původně procedurální, jako je C++.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OOP zvyšuje flexibilitu, modularitu a možnost znovupoužití kódu.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robustnost, </a:t>
            </a:r>
            <a:r>
              <a:rPr lang="cs-CZ" altLang="cs-CZ" sz="1800" dirty="0">
                <a:hlinkClick r:id="rId2"/>
              </a:rPr>
              <a:t>ale …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Chybí pointery, které můžou způsobit přepsání paměti a únik paměti.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Java má mechanismus pro zachytávání chyb.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podpora distribuovaných výpočtů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Různé části programu mohou být vykonávány na různých počítačích.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podpora </a:t>
            </a:r>
            <a:r>
              <a:rPr lang="cs-CZ" altLang="cs-CZ" sz="1800" dirty="0" err="1"/>
              <a:t>vícevláknových</a:t>
            </a:r>
            <a:r>
              <a:rPr lang="cs-CZ" altLang="cs-CZ" sz="1800" dirty="0"/>
              <a:t> aplikací (</a:t>
            </a:r>
            <a:r>
              <a:rPr lang="cs-CZ" altLang="cs-CZ" sz="1800" dirty="0" err="1"/>
              <a:t>multithreading</a:t>
            </a:r>
            <a:r>
              <a:rPr lang="cs-CZ" altLang="cs-CZ" sz="1800" dirty="0"/>
              <a:t>)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Nutné pro práci s multimédii a sítěmi.</a:t>
            </a:r>
          </a:p>
          <a:p>
            <a:pPr>
              <a:lnSpc>
                <a:spcPct val="80000"/>
              </a:lnSpc>
            </a:pPr>
            <a:r>
              <a:rPr lang="cs-CZ" altLang="cs-CZ" sz="1800" dirty="0" err="1"/>
              <a:t>interpretovanost</a:t>
            </a:r>
            <a:endParaRPr lang="cs-CZ" altLang="cs-CZ" sz="1800" dirty="0"/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Aplikace napsané v Javě jsou šířeny jako </a:t>
            </a:r>
            <a:r>
              <a:rPr lang="cs-CZ" altLang="cs-CZ" sz="1600" dirty="0" err="1"/>
              <a:t>bytecode</a:t>
            </a:r>
            <a:r>
              <a:rPr lang="cs-CZ" altLang="cs-CZ" sz="1600" dirty="0"/>
              <a:t> (druh </a:t>
            </a:r>
            <a:r>
              <a:rPr lang="cs-CZ" altLang="cs-CZ" sz="1600" dirty="0" err="1"/>
              <a:t>mezijazyka</a:t>
            </a:r>
            <a:r>
              <a:rPr lang="cs-CZ" altLang="cs-CZ" sz="1600" dirty="0"/>
              <a:t>) interpretovaný pomocí virtuálního stroje dostupného na mnoha platformách.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nezávislost na platformě, portabilita (</a:t>
            </a:r>
            <a:r>
              <a:rPr lang="cs-CZ" altLang="cs-CZ" sz="1600" dirty="0" err="1"/>
              <a:t>architecture</a:t>
            </a:r>
            <a:r>
              <a:rPr lang="cs-CZ" altLang="cs-CZ" sz="1600" dirty="0"/>
              <a:t> neutrality)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nižší rychlost, ale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u GUI aplikací (kvůli kterým Java vznikla především) to nevadí a</a:t>
            </a:r>
          </a:p>
          <a:p>
            <a:pPr lvl="2">
              <a:lnSpc>
                <a:spcPct val="80000"/>
              </a:lnSpc>
            </a:pPr>
            <a:r>
              <a:rPr lang="cs-CZ" altLang="cs-CZ" sz="1400" dirty="0"/>
              <a:t>interpret Javy se vyvíjí (JIT </a:t>
            </a:r>
            <a:r>
              <a:rPr lang="cs-CZ" altLang="cs-CZ" sz="1400" dirty="0" err="1"/>
              <a:t>compilation</a:t>
            </a:r>
            <a:r>
              <a:rPr lang="cs-CZ" altLang="cs-CZ" sz="1400" dirty="0"/>
              <a:t>, </a:t>
            </a:r>
            <a:r>
              <a:rPr lang="cs-CZ" altLang="cs-CZ" sz="1400" dirty="0" err="1"/>
              <a:t>HotSpot</a:t>
            </a:r>
            <a:r>
              <a:rPr lang="cs-CZ" altLang="cs-CZ" sz="1400" dirty="0"/>
              <a:t>)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bezpečnost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Interpret kontroluje, zda program není škodlivý nebo nebezpečně napsaný.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dynamičnost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Nová část (třída - </a:t>
            </a:r>
            <a:r>
              <a:rPr lang="cs-CZ" altLang="cs-CZ" sz="1600" dirty="0" err="1"/>
              <a:t>class</a:t>
            </a:r>
            <a:r>
              <a:rPr lang="cs-CZ" altLang="cs-CZ" sz="1600" dirty="0"/>
              <a:t>) programu může být přidána bez nutnosti rekompilace.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544466-74EE-4E10-BCEB-C898283B10B0}" type="slidenum">
              <a:rPr lang="cs-CZ" altLang="cs-CZ"/>
              <a:pPr/>
              <a:t>40</a:t>
            </a:fld>
            <a:endParaRPr lang="cs-CZ" altLang="cs-CZ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for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V Javě se velmi často deklaruje řídící proměnná cyklu přímo v hlavičce cyklu.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for</a:t>
            </a:r>
            <a:r>
              <a:rPr lang="cs-CZ" altLang="cs-CZ" sz="2000" dirty="0">
                <a:solidFill>
                  <a:schemeClr val="accent2"/>
                </a:solidFill>
              </a:rPr>
              <a:t>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i = 1; i &lt;= 10; i++)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</a:t>
            </a:r>
            <a:r>
              <a:rPr lang="cs-CZ" altLang="cs-CZ" sz="2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2000" dirty="0">
                <a:solidFill>
                  <a:schemeClr val="accent2"/>
                </a:solidFill>
              </a:rPr>
              <a:t>(i);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V jazyce C je to dovoleno počínaje normou C99, ale ne všechny nové překladače to dovolují, takže se to nedoporučuje.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Java nezná operátor čárka, pokud není v inicializační nebo v iterační části </a:t>
            </a:r>
            <a:r>
              <a:rPr lang="cs-CZ" altLang="cs-CZ" sz="2400" dirty="0" err="1">
                <a:solidFill>
                  <a:schemeClr val="accent2"/>
                </a:solidFill>
              </a:rPr>
              <a:t>for</a:t>
            </a:r>
            <a:r>
              <a:rPr lang="cs-CZ" altLang="cs-CZ" sz="2400" dirty="0"/>
              <a:t> cyklu.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Správné použití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i,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(i = 1,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 = 1; i &lt;= 5; i++)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 *= i;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Nesprávné použití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1,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 = 1; i &lt;= 5; i++)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 *= i;    </a:t>
            </a:r>
            <a:endParaRPr lang="cs-CZ" altLang="cs-CZ" sz="1800" dirty="0"/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Proměnná 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/>
              <a:t> má oblast platnosti pouze v cyklu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800" dirty="0"/>
              <a:t>Například po následném příkazu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faktorial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  <a:r>
              <a:rPr lang="cs-CZ" altLang="cs-CZ" sz="1800" dirty="0"/>
              <a:t> nastane chyba překladu.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Má ještě jednu variantu zvanou „</a:t>
            </a:r>
            <a:r>
              <a:rPr lang="cs-CZ" altLang="cs-CZ" sz="2400" dirty="0" err="1"/>
              <a:t>for-each</a:t>
            </a:r>
            <a:r>
              <a:rPr lang="cs-CZ" altLang="cs-CZ" sz="2400" dirty="0"/>
              <a:t>“, která se užívá při práci s </a:t>
            </a:r>
            <a:r>
              <a:rPr lang="cs-CZ" altLang="cs-CZ" sz="2400" dirty="0">
                <a:hlinkClick r:id="rId2" action="ppaction://hlinksldjump"/>
              </a:rPr>
              <a:t>poli</a:t>
            </a:r>
            <a:r>
              <a:rPr lang="cs-CZ" altLang="cs-CZ" sz="2400" dirty="0"/>
              <a:t>, typem </a:t>
            </a:r>
            <a:r>
              <a:rPr lang="cs-CZ" altLang="cs-CZ" sz="2400" dirty="0" err="1">
                <a:hlinkClick r:id="rId3" action="ppaction://hlinksldjump"/>
              </a:rPr>
              <a:t>enum</a:t>
            </a:r>
            <a:r>
              <a:rPr lang="cs-CZ" altLang="cs-CZ" sz="2400" dirty="0"/>
              <a:t> a </a:t>
            </a:r>
            <a:r>
              <a:rPr lang="cs-CZ" altLang="cs-CZ" sz="2400" dirty="0">
                <a:hlinkClick r:id="rId4"/>
              </a:rPr>
              <a:t>kontejnerem objektů</a:t>
            </a:r>
            <a:r>
              <a:rPr lang="cs-CZ" altLang="cs-CZ" sz="24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B1BAA-3994-4093-9C28-88063691C279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Příkaz </a:t>
            </a:r>
            <a:r>
              <a:rPr lang="cs-CZ" altLang="cs-CZ" sz="4000">
                <a:solidFill>
                  <a:schemeClr val="accent2"/>
                </a:solidFill>
              </a:rPr>
              <a:t>for</a:t>
            </a:r>
            <a:r>
              <a:rPr lang="cs-CZ" altLang="cs-CZ" sz="4000"/>
              <a:t> s příkazem </a:t>
            </a:r>
            <a:r>
              <a:rPr lang="cs-CZ" altLang="cs-CZ" sz="4000">
                <a:solidFill>
                  <a:schemeClr val="accent2"/>
                </a:solidFill>
              </a:rPr>
              <a:t>continue</a:t>
            </a:r>
            <a:r>
              <a:rPr lang="cs-CZ" altLang="cs-CZ" sz="4000"/>
              <a:t> s návěštím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Výpis indexů matice pod hlavní diagonálou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 err="1">
                <a:solidFill>
                  <a:schemeClr val="accent2"/>
                </a:solidFill>
              </a:rPr>
              <a:t>navesti</a:t>
            </a:r>
            <a:r>
              <a:rPr lang="cs-CZ" altLang="cs-CZ" sz="2800" dirty="0">
                <a:solidFill>
                  <a:schemeClr val="accent2"/>
                </a:solidFill>
              </a:rPr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 err="1">
                <a:solidFill>
                  <a:schemeClr val="accent2"/>
                </a:solidFill>
              </a:rPr>
              <a:t>for</a:t>
            </a:r>
            <a:r>
              <a:rPr lang="cs-CZ" altLang="cs-CZ" sz="2800" dirty="0">
                <a:solidFill>
                  <a:schemeClr val="accent2"/>
                </a:solidFill>
              </a:rPr>
              <a:t> (</a:t>
            </a:r>
            <a:r>
              <a:rPr lang="cs-CZ" altLang="cs-CZ" sz="2800" dirty="0" err="1">
                <a:solidFill>
                  <a:schemeClr val="accent2"/>
                </a:solidFill>
              </a:rPr>
              <a:t>int</a:t>
            </a:r>
            <a:r>
              <a:rPr lang="cs-CZ" altLang="cs-CZ" sz="2800" dirty="0">
                <a:solidFill>
                  <a:schemeClr val="accent2"/>
                </a:solidFill>
              </a:rPr>
              <a:t> n = 0; n &lt; 4; n++)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</a:t>
            </a:r>
            <a:r>
              <a:rPr lang="cs-CZ" altLang="cs-CZ" sz="2800" dirty="0" err="1">
                <a:solidFill>
                  <a:schemeClr val="accent2"/>
                </a:solidFill>
              </a:rPr>
              <a:t>for</a:t>
            </a:r>
            <a:r>
              <a:rPr lang="cs-CZ" altLang="cs-CZ" sz="2800" dirty="0">
                <a:solidFill>
                  <a:schemeClr val="accent2"/>
                </a:solidFill>
              </a:rPr>
              <a:t> (</a:t>
            </a:r>
            <a:r>
              <a:rPr lang="cs-CZ" altLang="cs-CZ" sz="2800" dirty="0" err="1">
                <a:solidFill>
                  <a:schemeClr val="accent2"/>
                </a:solidFill>
              </a:rPr>
              <a:t>int</a:t>
            </a:r>
            <a:r>
              <a:rPr lang="cs-CZ" altLang="cs-CZ" sz="2800" dirty="0">
                <a:solidFill>
                  <a:schemeClr val="accent2"/>
                </a:solidFill>
              </a:rPr>
              <a:t> m = 0; m &lt; 4; m++)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  </a:t>
            </a:r>
            <a:r>
              <a:rPr lang="cs-CZ" altLang="cs-CZ" sz="2800" dirty="0" err="1">
                <a:solidFill>
                  <a:schemeClr val="accent2"/>
                </a:solidFill>
              </a:rPr>
              <a:t>if</a:t>
            </a:r>
            <a:r>
              <a:rPr lang="cs-CZ" altLang="cs-CZ" sz="2800" dirty="0">
                <a:solidFill>
                  <a:schemeClr val="accent2"/>
                </a:solidFill>
              </a:rPr>
              <a:t> (m == n)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    </a:t>
            </a:r>
            <a:r>
              <a:rPr lang="cs-CZ" altLang="cs-CZ" sz="2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2800" dirty="0">
                <a:solidFill>
                  <a:schemeClr val="accent2"/>
                </a:solidFill>
              </a:rPr>
              <a:t>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    </a:t>
            </a:r>
            <a:r>
              <a:rPr lang="cs-CZ" altLang="cs-CZ" sz="2800" dirty="0" err="1">
                <a:solidFill>
                  <a:schemeClr val="accent2"/>
                </a:solidFill>
              </a:rPr>
              <a:t>continue</a:t>
            </a:r>
            <a:r>
              <a:rPr lang="cs-CZ" altLang="cs-CZ" sz="2800" dirty="0">
                <a:solidFill>
                  <a:schemeClr val="accent2"/>
                </a:solidFill>
              </a:rPr>
              <a:t> </a:t>
            </a:r>
            <a:r>
              <a:rPr lang="cs-CZ" altLang="cs-CZ" sz="2800" dirty="0" err="1">
                <a:solidFill>
                  <a:schemeClr val="accent2"/>
                </a:solidFill>
              </a:rPr>
              <a:t>navesti</a:t>
            </a:r>
            <a:r>
              <a:rPr lang="cs-CZ" altLang="cs-CZ" sz="28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  </a:t>
            </a:r>
            <a:r>
              <a:rPr lang="cs-CZ" altLang="cs-CZ" sz="28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2800" dirty="0">
                <a:solidFill>
                  <a:schemeClr val="accent2"/>
                </a:solidFill>
              </a:rPr>
              <a:t>(m + "-" + n + " ");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9A77B5-46A5-4E9A-B314-107DE8ED1087}" type="slidenum">
              <a:rPr lang="cs-CZ" altLang="cs-CZ"/>
              <a:pPr/>
              <a:t>42</a:t>
            </a:fld>
            <a:endParaRPr lang="cs-CZ" altLang="cs-CZ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Příkaz </a:t>
            </a:r>
            <a:r>
              <a:rPr lang="cs-CZ" altLang="cs-CZ" sz="4000">
                <a:solidFill>
                  <a:schemeClr val="accent2"/>
                </a:solidFill>
              </a:rPr>
              <a:t>for</a:t>
            </a:r>
            <a:r>
              <a:rPr lang="cs-CZ" altLang="cs-CZ" sz="4000"/>
              <a:t> s příkazem </a:t>
            </a:r>
            <a:r>
              <a:rPr lang="cs-CZ" altLang="cs-CZ" sz="4000">
                <a:solidFill>
                  <a:schemeClr val="accent2"/>
                </a:solidFill>
              </a:rPr>
              <a:t>break</a:t>
            </a:r>
            <a:r>
              <a:rPr lang="cs-CZ" altLang="cs-CZ" sz="4000"/>
              <a:t> s návěštím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Výskok z vnořených (zahnízděných) cyklů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boolean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jeChyba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false</a:t>
            </a:r>
            <a:r>
              <a:rPr lang="cs-CZ" altLang="cs-CZ" sz="18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chyba: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0; i &lt; 10;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j = 0; j &lt; 10; j++)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k = 0; k &lt; 10; k++)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  </a:t>
            </a: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(x[k] == 0) </a:t>
            </a:r>
            <a:r>
              <a:rPr lang="en-US" altLang="cs-CZ" sz="1800" dirty="0">
                <a:solidFill>
                  <a:schemeClr val="accent2"/>
                </a:solidFill>
              </a:rPr>
              <a:t>{</a:t>
            </a:r>
            <a:endParaRPr lang="cs-CZ" altLang="cs-CZ" sz="18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    </a:t>
            </a:r>
            <a:r>
              <a:rPr lang="cs-CZ" altLang="cs-CZ" sz="1800" dirty="0" err="1">
                <a:solidFill>
                  <a:schemeClr val="accent2"/>
                </a:solidFill>
              </a:rPr>
              <a:t>jeChyba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true</a:t>
            </a:r>
            <a:r>
              <a:rPr lang="cs-CZ" altLang="cs-CZ" sz="1800" dirty="0">
                <a:solidFill>
                  <a:schemeClr val="accent2"/>
                </a:solidFill>
              </a:rPr>
              <a:t>;</a:t>
            </a:r>
            <a:endParaRPr lang="en-US" altLang="cs-CZ" sz="18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    </a:t>
            </a:r>
            <a:r>
              <a:rPr lang="cs-CZ" altLang="cs-CZ" sz="1800" dirty="0" err="1">
                <a:solidFill>
                  <a:schemeClr val="accent2"/>
                </a:solidFill>
              </a:rPr>
              <a:t>break</a:t>
            </a:r>
            <a:r>
              <a:rPr lang="cs-CZ" altLang="cs-CZ" sz="1800" dirty="0">
                <a:solidFill>
                  <a:schemeClr val="accent2"/>
                </a:solidFill>
              </a:rPr>
              <a:t> chyba;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cs-CZ" sz="1800" dirty="0">
                <a:solidFill>
                  <a:schemeClr val="accent2"/>
                </a:solidFill>
              </a:rPr>
              <a:t>        </a:t>
            </a: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  a[i][j][k] = a[i][j][k] + b[j] / x[k];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("Bez chyby.");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if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jeChyba</a:t>
            </a:r>
            <a:r>
              <a:rPr lang="cs-CZ" altLang="cs-CZ" sz="1800" dirty="0">
                <a:solidFill>
                  <a:schemeClr val="accent2"/>
                </a:solidFill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("</a:t>
            </a:r>
            <a:r>
              <a:rPr lang="cs-CZ" altLang="cs-CZ" sz="1800" dirty="0" err="1">
                <a:solidFill>
                  <a:schemeClr val="accent2"/>
                </a:solidFill>
              </a:rPr>
              <a:t>Nulovy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delitel</a:t>
            </a:r>
            <a:r>
              <a:rPr lang="cs-CZ" altLang="cs-CZ" sz="1800" dirty="0">
                <a:solidFill>
                  <a:schemeClr val="accent2"/>
                </a:solidFill>
              </a:rPr>
              <a:t>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E9EED-4B91-4649-BCD6-869A7B85CB9E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switch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Počet větví je neomezen.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Dle </a:t>
            </a:r>
            <a:r>
              <a:rPr lang="en-US" altLang="cs-CZ" sz="2400" dirty="0"/>
              <a:t>ANSI C </a:t>
            </a:r>
            <a:r>
              <a:rPr lang="cs-CZ" altLang="cs-CZ" sz="2400" dirty="0"/>
              <a:t>jich musí být alespoň</a:t>
            </a:r>
            <a:r>
              <a:rPr lang="en-US" altLang="cs-CZ" sz="2400" dirty="0"/>
              <a:t> 257</a:t>
            </a:r>
            <a:r>
              <a:rPr lang="cs-CZ" alt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Výraz, podle kterého se rozhoduje, musí být </a:t>
            </a:r>
            <a:r>
              <a:rPr lang="cs-CZ" altLang="cs-CZ" sz="2800" dirty="0" smtClean="0"/>
              <a:t>typu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 err="1" smtClean="0">
                <a:solidFill>
                  <a:schemeClr val="accent2"/>
                </a:solidFill>
              </a:rPr>
              <a:t>char</a:t>
            </a:r>
            <a:r>
              <a:rPr lang="cs-CZ" altLang="cs-CZ" sz="2400" dirty="0"/>
              <a:t>, </a:t>
            </a:r>
            <a:r>
              <a:rPr lang="cs-CZ" altLang="cs-CZ" sz="2400" dirty="0">
                <a:solidFill>
                  <a:schemeClr val="accent2"/>
                </a:solidFill>
              </a:rPr>
              <a:t>byte</a:t>
            </a:r>
            <a:r>
              <a:rPr lang="cs-CZ" altLang="cs-CZ" sz="2400" dirty="0"/>
              <a:t>, </a:t>
            </a:r>
            <a:r>
              <a:rPr lang="cs-CZ" altLang="cs-CZ" sz="2400" dirty="0" err="1">
                <a:solidFill>
                  <a:schemeClr val="accent2"/>
                </a:solidFill>
              </a:rPr>
              <a:t>short</a:t>
            </a:r>
            <a:r>
              <a:rPr lang="cs-CZ" altLang="cs-CZ" sz="2400" dirty="0"/>
              <a:t> nebo </a:t>
            </a:r>
            <a:r>
              <a:rPr lang="cs-CZ" altLang="cs-CZ" sz="2400" dirty="0" err="1" smtClean="0">
                <a:solidFill>
                  <a:schemeClr val="accent2"/>
                </a:solidFill>
              </a:rPr>
              <a:t>int</a:t>
            </a:r>
            <a:endParaRPr lang="cs-CZ" altLang="cs-CZ" sz="2400" dirty="0"/>
          </a:p>
          <a:p>
            <a:pPr lvl="2">
              <a:lnSpc>
                <a:spcPct val="90000"/>
              </a:lnSpc>
            </a:pPr>
            <a:r>
              <a:rPr lang="cs-CZ" altLang="cs-CZ" sz="2000" dirty="0" smtClean="0"/>
              <a:t>Nesmí být typu </a:t>
            </a:r>
            <a:r>
              <a:rPr lang="cs-CZ" altLang="cs-CZ" sz="2000" dirty="0" smtClean="0">
                <a:solidFill>
                  <a:schemeClr val="accent2"/>
                </a:solidFill>
              </a:rPr>
              <a:t>long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>
                <a:solidFill>
                  <a:schemeClr val="accent2"/>
                </a:solidFill>
              </a:rPr>
              <a:t>float</a:t>
            </a:r>
            <a:r>
              <a:rPr lang="cs-CZ" altLang="cs-CZ" sz="2000" dirty="0" smtClean="0"/>
              <a:t>, nebo </a:t>
            </a:r>
            <a:r>
              <a:rPr lang="cs-CZ" altLang="cs-CZ" sz="2000" dirty="0" smtClean="0">
                <a:solidFill>
                  <a:schemeClr val="accent2"/>
                </a:solidFill>
              </a:rPr>
              <a:t>double</a:t>
            </a:r>
            <a:r>
              <a:rPr lang="cs-CZ" altLang="cs-CZ" sz="2000" dirty="0" smtClean="0"/>
              <a:t>.</a:t>
            </a:r>
          </a:p>
          <a:p>
            <a:pPr lvl="1"/>
            <a:r>
              <a:rPr lang="cs-CZ" altLang="cs-CZ" sz="2400" dirty="0" err="1" smtClean="0">
                <a:solidFill>
                  <a:schemeClr val="accent2"/>
                </a:solidFill>
                <a:hlinkClick r:id="rId2" action="ppaction://hlinksldjump"/>
              </a:rPr>
              <a:t>enum</a:t>
            </a:r>
            <a:endParaRPr lang="cs-CZ" altLang="cs-CZ" sz="2400" dirty="0"/>
          </a:p>
          <a:p>
            <a:pPr lvl="1"/>
            <a:r>
              <a:rPr lang="cs-CZ" altLang="cs-CZ" sz="2400" dirty="0" err="1">
                <a:solidFill>
                  <a:schemeClr val="accent2"/>
                </a:solidFill>
              </a:rPr>
              <a:t>String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2"/>
            <a:r>
              <a:rPr lang="cs-CZ" altLang="cs-CZ" sz="2000" dirty="0">
                <a:hlinkClick r:id="rId3"/>
              </a:rPr>
              <a:t>Od </a:t>
            </a:r>
            <a:r>
              <a:rPr lang="cs-CZ" altLang="cs-CZ" sz="2000" dirty="0" err="1">
                <a:hlinkClick r:id="rId3"/>
              </a:rPr>
              <a:t>JavaSE</a:t>
            </a:r>
            <a:r>
              <a:rPr lang="cs-CZ" altLang="cs-CZ" sz="2000" dirty="0">
                <a:hlinkClick r:id="rId3"/>
              </a:rPr>
              <a:t> </a:t>
            </a:r>
            <a:r>
              <a:rPr lang="cs-CZ" altLang="cs-CZ" sz="2000" dirty="0" smtClean="0">
                <a:hlinkClick r:id="rId3"/>
              </a:rPr>
              <a:t>7</a:t>
            </a:r>
            <a:endParaRPr lang="cs-CZ" altLang="cs-CZ" sz="20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Větve končí příkazem </a:t>
            </a:r>
            <a:r>
              <a:rPr lang="cs-CZ" altLang="cs-CZ" sz="2800" dirty="0" err="1">
                <a:solidFill>
                  <a:schemeClr val="accent2"/>
                </a:solidFill>
              </a:rPr>
              <a:t>break</a:t>
            </a:r>
            <a:r>
              <a:rPr lang="cs-CZ" altLang="cs-CZ" sz="2800" dirty="0"/>
              <a:t> nebo dojde k vykonání příkazů v další větvi.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>
                <a:hlinkClick r:id="rId4" action="ppaction://hlinksldjump"/>
              </a:rPr>
              <a:t>Viz anotace </a:t>
            </a:r>
            <a:r>
              <a:rPr lang="cs-CZ" altLang="cs-CZ" sz="2400" dirty="0">
                <a:solidFill>
                  <a:schemeClr val="accent2"/>
                </a:solidFill>
                <a:hlinkClick r:id="rId4" action="ppaction://hlinksldjump"/>
              </a:rPr>
              <a:t>@</a:t>
            </a:r>
            <a:r>
              <a:rPr lang="cs-CZ" altLang="cs-CZ" sz="2400" dirty="0" err="1">
                <a:solidFill>
                  <a:schemeClr val="accent2"/>
                </a:solidFill>
                <a:hlinkClick r:id="rId4" action="ppaction://hlinksldjump"/>
              </a:rPr>
              <a:t>SupressWarnings</a:t>
            </a:r>
            <a:r>
              <a:rPr lang="cs-CZ" altLang="cs-CZ" sz="2400" dirty="0">
                <a:solidFill>
                  <a:schemeClr val="accent2"/>
                </a:solidFill>
                <a:hlinkClick r:id="rId4" action="ppaction://hlinksldjump"/>
              </a:rPr>
              <a:t>("</a:t>
            </a:r>
            <a:r>
              <a:rPr lang="cs-CZ" altLang="cs-CZ" sz="2400" dirty="0" err="1">
                <a:solidFill>
                  <a:schemeClr val="accent2"/>
                </a:solidFill>
                <a:hlinkClick r:id="rId4" action="ppaction://hlinksldjump"/>
              </a:rPr>
              <a:t>fallthrough</a:t>
            </a:r>
            <a:r>
              <a:rPr lang="cs-CZ" altLang="cs-CZ" sz="2400" dirty="0">
                <a:solidFill>
                  <a:schemeClr val="accent2"/>
                </a:solidFill>
                <a:hlinkClick r:id="rId4" action="ppaction://hlinksldjump"/>
              </a:rPr>
              <a:t>")</a:t>
            </a:r>
            <a:r>
              <a:rPr lang="cs-CZ" altLang="cs-CZ" sz="2400" dirty="0">
                <a:hlinkClick r:id="rId4" action="ppaction://hlinksldjump"/>
              </a:rPr>
              <a:t>.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Příkaz </a:t>
            </a:r>
            <a:r>
              <a:rPr lang="cs-CZ" altLang="cs-CZ" sz="2800" dirty="0" err="1">
                <a:solidFill>
                  <a:schemeClr val="accent2"/>
                </a:solidFill>
              </a:rPr>
              <a:t>continue</a:t>
            </a:r>
            <a:r>
              <a:rPr lang="cs-CZ" altLang="cs-CZ" sz="2800" dirty="0"/>
              <a:t> s příkazem </a:t>
            </a:r>
            <a:r>
              <a:rPr lang="cs-CZ" altLang="cs-CZ" sz="2800" dirty="0" err="1">
                <a:solidFill>
                  <a:schemeClr val="accent2"/>
                </a:solidFill>
              </a:rPr>
              <a:t>switch</a:t>
            </a:r>
            <a:r>
              <a:rPr lang="cs-CZ" altLang="cs-CZ" sz="2800" dirty="0"/>
              <a:t> nespolupracuje.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Pokud by byl příkaz </a:t>
            </a:r>
            <a:r>
              <a:rPr lang="cs-CZ" altLang="cs-CZ" sz="2400" dirty="0" err="1">
                <a:solidFill>
                  <a:schemeClr val="accent2"/>
                </a:solidFill>
              </a:rPr>
              <a:t>switch</a:t>
            </a:r>
            <a:r>
              <a:rPr lang="cs-CZ" altLang="cs-CZ" sz="2400" dirty="0"/>
              <a:t> vnořen do </a:t>
            </a:r>
            <a:r>
              <a:rPr lang="cs-CZ" altLang="cs-CZ" sz="2400" dirty="0" err="1">
                <a:solidFill>
                  <a:schemeClr val="accent2"/>
                </a:solidFill>
              </a:rPr>
              <a:t>while</a:t>
            </a:r>
            <a:r>
              <a:rPr lang="cs-CZ" altLang="cs-CZ" sz="2400" dirty="0"/>
              <a:t> cyklu, skočí příkaz </a:t>
            </a:r>
            <a:r>
              <a:rPr lang="cs-CZ" altLang="cs-CZ" sz="2400" dirty="0" err="1">
                <a:solidFill>
                  <a:schemeClr val="accent2"/>
                </a:solidFill>
              </a:rPr>
              <a:t>continue</a:t>
            </a:r>
            <a:r>
              <a:rPr lang="cs-CZ" altLang="cs-CZ" sz="2400" dirty="0"/>
              <a:t> na konec tohoto </a:t>
            </a:r>
            <a:r>
              <a:rPr lang="cs-CZ" altLang="cs-CZ" sz="2400" dirty="0" err="1">
                <a:solidFill>
                  <a:schemeClr val="accent2"/>
                </a:solidFill>
              </a:rPr>
              <a:t>while</a:t>
            </a:r>
            <a:r>
              <a:rPr lang="cs-CZ" altLang="cs-CZ" sz="2400" dirty="0"/>
              <a:t> cyklu a potom se bude </a:t>
            </a:r>
            <a:r>
              <a:rPr lang="cs-CZ" altLang="cs-CZ" sz="2400" dirty="0" err="1">
                <a:solidFill>
                  <a:schemeClr val="accent2"/>
                </a:solidFill>
              </a:rPr>
              <a:t>while</a:t>
            </a:r>
            <a:r>
              <a:rPr lang="cs-CZ" altLang="cs-CZ" sz="2400" dirty="0"/>
              <a:t> cyklus opakovat, ale je to nepřehledné.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11E31E-F915-4425-AFA0-111CEADBC473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return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r>
              <a:rPr lang="cs-CZ" altLang="cs-CZ"/>
              <a:t>Příkaz </a:t>
            </a:r>
            <a:r>
              <a:rPr lang="cs-CZ" altLang="cs-CZ">
                <a:solidFill>
                  <a:schemeClr val="accent2"/>
                </a:solidFill>
              </a:rPr>
              <a:t>return</a:t>
            </a:r>
            <a:r>
              <a:rPr lang="cs-CZ" altLang="cs-CZ"/>
              <a:t> ukončí provádění metody (funkce), která jej obsahuje.</a:t>
            </a:r>
          </a:p>
          <a:p>
            <a:r>
              <a:rPr lang="cs-CZ" altLang="cs-CZ"/>
              <a:t>V metodě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  <a:r>
              <a:rPr lang="cs-CZ" altLang="cs-CZ"/>
              <a:t> ukončí příkaz </a:t>
            </a:r>
            <a:r>
              <a:rPr lang="cs-CZ" altLang="cs-CZ">
                <a:solidFill>
                  <a:schemeClr val="accent2"/>
                </a:solidFill>
              </a:rPr>
              <a:t>return</a:t>
            </a:r>
            <a:r>
              <a:rPr lang="cs-CZ" altLang="cs-CZ"/>
              <a:t> celý program.</a:t>
            </a:r>
          </a:p>
          <a:p>
            <a:r>
              <a:rPr lang="cs-CZ" altLang="cs-CZ"/>
              <a:t>Často se pomocí </a:t>
            </a:r>
            <a:r>
              <a:rPr lang="cs-CZ" altLang="cs-CZ">
                <a:solidFill>
                  <a:schemeClr val="accent2"/>
                </a:solidFill>
              </a:rPr>
              <a:t>return</a:t>
            </a:r>
            <a:r>
              <a:rPr lang="cs-CZ" altLang="cs-CZ"/>
              <a:t> vrací nějaká hodnota, jejíž typ záleží na typu metody.</a:t>
            </a:r>
          </a:p>
          <a:p>
            <a:r>
              <a:rPr lang="cs-CZ" altLang="cs-CZ"/>
              <a:t>Metoda 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System.exit()</a:t>
            </a:r>
            <a:r>
              <a:rPr lang="cs-CZ" altLang="cs-CZ"/>
              <a:t> ukončí bezprostředně program bez návratu do funkce volající.</a:t>
            </a:r>
          </a:p>
          <a:p>
            <a:pPr lvl="1"/>
            <a:r>
              <a:rPr lang="cs-CZ" altLang="cs-CZ"/>
              <a:t>Používá se jen v aplikacích, nikoliv v apletech.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EC0E0-97AF-432C-9C37-7B8024245E84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Metody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Metoda je v OOP termín pro podprogram neboli funkci.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Metody v Javě se dělí na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metody třídy neboli statické metody a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metody instance.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Zatím se budeme věnovat pouze společným znakům obou podskupin metod.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Tyto společné znaky budou vysvětlovány na statických metodách, aby bylo možné ověřit popisované skutečnosti bez nutnosti použití objektů.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BDEBE4-429B-43A9-9195-6BD0DF88D5AF}" type="slidenum">
              <a:rPr lang="cs-CZ" altLang="cs-CZ"/>
              <a:pPr/>
              <a:t>46</a:t>
            </a:fld>
            <a:endParaRPr lang="cs-CZ" altLang="cs-CZ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Oblast řešená metodou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r>
              <a:rPr lang="cs-CZ" altLang="cs-CZ" sz="2800"/>
              <a:t>Překladač neomezuje délku názvu metody a délku jejího kódu.</a:t>
            </a:r>
          </a:p>
          <a:p>
            <a:r>
              <a:rPr lang="cs-CZ" altLang="cs-CZ" sz="2800"/>
              <a:t>Je však vhodné psát takové metody, které provádějí pouze jednu činnost dobře vystiženou názvem metody.</a:t>
            </a:r>
          </a:p>
          <a:p>
            <a:r>
              <a:rPr lang="cs-CZ" altLang="cs-CZ" sz="2800"/>
              <a:t>Délka těla metody by neměla přesáhnout cca 20 řádek.</a:t>
            </a:r>
          </a:p>
          <a:p>
            <a:r>
              <a:rPr lang="cs-CZ" altLang="cs-CZ" sz="2800"/>
              <a:t>Jméno metody by mělo být krátké a výstižné, viz </a:t>
            </a:r>
            <a:r>
              <a:rPr lang="cs-CZ" altLang="cs-CZ" sz="2800">
                <a:hlinkClick r:id="rId2" action="ppaction://hlinksldjump"/>
              </a:rPr>
              <a:t>identifikátory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Pokud nejsme schopni přiřadit metodě rozumné krátké jméno, je to pravděpodobně tím, že se snažíme, aby prováděla více než jednu činnost. To svědčí o špatné dekompozici problému.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1E9F1-6A0F-4C82-9620-62EE89FDD5DB}" type="slidenum">
              <a:rPr lang="cs-CZ" altLang="cs-CZ"/>
              <a:pPr/>
              <a:t>47</a:t>
            </a:fld>
            <a:endParaRPr lang="cs-CZ" altLang="cs-CZ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Deklarace metody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Deklarace metody zahrnuje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hlavičku metody, tj. jméno metody,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Není ukončena středníkem.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Levá složená závorka je na téže řádce a je oddělena jednou mezerou.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typ návratové hodnoty,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Nemůže být vynechán.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případně i typy a jména formálních parametrů,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tělo, ve kterém je uložen kód metody.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V Javě nevadí, je-li deklarace metody až za místem volání metody. Není tedy nutné uvádět funkční prototypy.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Každá metoda musí patřit do nějaké třídy.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Podle jména této třídy se musí jmenovat i soubor, ve kterém je uložena.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AF7A0-1181-4B9A-8723-3CB94E767FF1}" type="slidenum">
              <a:rPr lang="cs-CZ" altLang="cs-CZ"/>
              <a:pPr/>
              <a:t>48</a:t>
            </a:fld>
            <a:endParaRPr lang="cs-CZ" altLang="cs-CZ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Příklad metody s parametry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deklarace statické metody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static int max(int a, int b) {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if (a &gt; b)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return (a);</a:t>
            </a:r>
            <a:r>
              <a:rPr lang="cs-CZ" altLang="cs-CZ"/>
              <a:t> // možno také </a:t>
            </a:r>
            <a:r>
              <a:rPr lang="cs-CZ" altLang="cs-CZ">
                <a:solidFill>
                  <a:schemeClr val="accent2"/>
                </a:solidFill>
              </a:rPr>
              <a:t>return a;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else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return (b);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}</a:t>
            </a:r>
          </a:p>
          <a:p>
            <a:r>
              <a:rPr lang="cs-CZ" altLang="cs-CZ"/>
              <a:t>volání statické metody uvnitř jedné třídy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x = max(10 * i, j - 15);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615C6E-5D8E-45BA-9B85-A8AE62D3FA5F}" type="slidenum">
              <a:rPr lang="cs-CZ" altLang="cs-CZ"/>
              <a:pPr/>
              <a:t>49</a:t>
            </a:fld>
            <a:endParaRPr lang="cs-CZ" altLang="cs-CZ"/>
          </a:p>
        </p:txBody>
      </p:sp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Metoda bez parametrů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příklad metody, která přečte dvě celá čísla z klávesnice a vrátí jejich součet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static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nactiASecti</a:t>
            </a:r>
            <a:r>
              <a:rPr lang="cs-CZ" altLang="cs-CZ" sz="2000" dirty="0">
                <a:solidFill>
                  <a:schemeClr val="accent2"/>
                </a:solidFill>
              </a:rPr>
              <a:t>()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Scanner </a:t>
            </a:r>
            <a:r>
              <a:rPr lang="cs-CZ" altLang="cs-CZ" sz="2000" dirty="0" err="1">
                <a:solidFill>
                  <a:schemeClr val="accent2"/>
                </a:solidFill>
              </a:rPr>
              <a:t>sc</a:t>
            </a:r>
            <a:r>
              <a:rPr lang="cs-CZ" altLang="cs-CZ" sz="2000" dirty="0">
                <a:solidFill>
                  <a:schemeClr val="accent2"/>
                </a:solidFill>
              </a:rPr>
              <a:t>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Scanner(System.in);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a, b;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a = </a:t>
            </a:r>
            <a:r>
              <a:rPr lang="cs-CZ" altLang="cs-CZ" sz="2000" dirty="0" err="1">
                <a:solidFill>
                  <a:schemeClr val="accent2"/>
                </a:solidFill>
              </a:rPr>
              <a:t>sc.nextInt</a:t>
            </a:r>
            <a:r>
              <a:rPr lang="cs-CZ" altLang="cs-CZ" sz="20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b = </a:t>
            </a:r>
            <a:r>
              <a:rPr lang="cs-CZ" altLang="cs-CZ" sz="2000" dirty="0" err="1">
                <a:solidFill>
                  <a:schemeClr val="accent2"/>
                </a:solidFill>
              </a:rPr>
              <a:t>sc.nextInt</a:t>
            </a:r>
            <a:r>
              <a:rPr lang="cs-CZ" altLang="cs-CZ" sz="20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return (a + b);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volání metody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j = </a:t>
            </a:r>
            <a:r>
              <a:rPr lang="cs-CZ" altLang="cs-CZ" sz="2000" dirty="0" err="1">
                <a:solidFill>
                  <a:schemeClr val="accent2"/>
                </a:solidFill>
              </a:rPr>
              <a:t>nactiASecti</a:t>
            </a:r>
            <a:r>
              <a:rPr lang="cs-CZ" altLang="cs-CZ" sz="2000" dirty="0">
                <a:solidFill>
                  <a:schemeClr val="accent2"/>
                </a:solidFill>
              </a:rPr>
              <a:t>();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Chybné volání metody </a:t>
            </a:r>
            <a:r>
              <a:rPr lang="cs-CZ" altLang="cs-CZ" sz="2400" dirty="0">
                <a:solidFill>
                  <a:schemeClr val="accent2"/>
                </a:solidFill>
              </a:rPr>
              <a:t>j = </a:t>
            </a:r>
            <a:r>
              <a:rPr lang="cs-CZ" altLang="cs-CZ" sz="2400" dirty="0" err="1">
                <a:solidFill>
                  <a:schemeClr val="accent2"/>
                </a:solidFill>
              </a:rPr>
              <a:t>nactiASecti</a:t>
            </a:r>
            <a:r>
              <a:rPr lang="cs-CZ" altLang="cs-CZ" sz="2400" dirty="0">
                <a:solidFill>
                  <a:schemeClr val="accent2"/>
                </a:solidFill>
              </a:rPr>
              <a:t>;</a:t>
            </a:r>
            <a:r>
              <a:rPr lang="cs-CZ" altLang="cs-CZ" sz="2400" dirty="0"/>
              <a:t> bez závorky je syntaktickou chybou.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Překladač vypíše chybu </a:t>
            </a:r>
            <a:r>
              <a:rPr lang="cs-CZ" altLang="cs-CZ" sz="2000" dirty="0" err="1">
                <a:solidFill>
                  <a:schemeClr val="accent2"/>
                </a:solidFill>
              </a:rPr>
              <a:t>Variable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nactiASecti</a:t>
            </a:r>
            <a:r>
              <a:rPr lang="cs-CZ" altLang="cs-CZ" sz="2000" dirty="0">
                <a:solidFill>
                  <a:schemeClr val="accent2"/>
                </a:solidFill>
              </a:rPr>
              <a:t> not </a:t>
            </a:r>
            <a:r>
              <a:rPr lang="cs-CZ" altLang="cs-CZ" sz="2000" dirty="0" err="1">
                <a:solidFill>
                  <a:schemeClr val="accent2"/>
                </a:solidFill>
              </a:rPr>
              <a:t>found</a:t>
            </a:r>
            <a:r>
              <a:rPr lang="cs-CZ" altLang="cs-CZ" sz="2000" dirty="0">
                <a:solidFill>
                  <a:schemeClr val="accent2"/>
                </a:solidFill>
              </a:rPr>
              <a:t> in </a:t>
            </a:r>
            <a:r>
              <a:rPr lang="cs-CZ" altLang="cs-CZ" sz="2000" dirty="0" err="1">
                <a:solidFill>
                  <a:schemeClr val="accent2"/>
                </a:solidFill>
              </a:rPr>
              <a:t>class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Není možné uvést místo neexistujících formálních parametrů klíčové slovo </a:t>
            </a:r>
            <a:r>
              <a:rPr lang="cs-CZ" altLang="cs-CZ" sz="2400" dirty="0" err="1">
                <a:solidFill>
                  <a:schemeClr val="accent2"/>
                </a:solidFill>
              </a:rPr>
              <a:t>void</a:t>
            </a:r>
            <a:r>
              <a:rPr lang="cs-CZ" altLang="cs-CZ" sz="2400" dirty="0"/>
              <a:t>, např.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static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nactiASecti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void</a:t>
            </a:r>
            <a:r>
              <a:rPr lang="cs-CZ" altLang="cs-CZ" sz="20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 Překladač hlásí chybu </a:t>
            </a:r>
            <a:r>
              <a:rPr lang="cs-CZ" altLang="cs-CZ" sz="2000" dirty="0">
                <a:solidFill>
                  <a:schemeClr val="accent2"/>
                </a:solidFill>
              </a:rPr>
              <a:t>&lt;</a:t>
            </a:r>
            <a:r>
              <a:rPr lang="cs-CZ" altLang="cs-CZ" sz="2000" dirty="0" err="1">
                <a:solidFill>
                  <a:schemeClr val="accent2"/>
                </a:solidFill>
              </a:rPr>
              <a:t>identifier</a:t>
            </a:r>
            <a:r>
              <a:rPr lang="cs-CZ" altLang="cs-CZ" sz="2000" dirty="0">
                <a:solidFill>
                  <a:schemeClr val="accent2"/>
                </a:solidFill>
              </a:rPr>
              <a:t>&gt; </a:t>
            </a:r>
            <a:r>
              <a:rPr lang="cs-CZ" altLang="cs-CZ" sz="2000" dirty="0" err="1">
                <a:solidFill>
                  <a:schemeClr val="accent2"/>
                </a:solidFill>
              </a:rPr>
              <a:t>expected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3A7E07-1549-43AB-BF7A-AEBBB9B94008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l-PL" altLang="cs-CZ"/>
              <a:t>Vznik programu v jazyce Java</a:t>
            </a:r>
            <a:endParaRPr lang="cs-CZ" altLang="cs-CZ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Zdrojový kód je textový soubor s příponou „.java“.</a:t>
            </a:r>
          </a:p>
          <a:p>
            <a:r>
              <a:rPr lang="cs-CZ" altLang="cs-CZ"/>
              <a:t>Překladač přeloží zdrojový kód do mezijazyka zvaného bytecode a uloží jej v souboru s příponou „.class“.</a:t>
            </a:r>
          </a:p>
          <a:p>
            <a:pPr lvl="1"/>
            <a:r>
              <a:rPr lang="cs-CZ" altLang="cs-CZ"/>
              <a:t>součást JDK (Java Development Kit)</a:t>
            </a:r>
          </a:p>
          <a:p>
            <a:r>
              <a:rPr lang="cs-CZ" altLang="cs-CZ"/>
              <a:t>Interpreter (Java Virtual Machine – JVM)</a:t>
            </a:r>
          </a:p>
          <a:p>
            <a:pPr lvl="1"/>
            <a:r>
              <a:rPr lang="cs-CZ" altLang="cs-CZ"/>
              <a:t>ověří, že bytecode je bezpečný a</a:t>
            </a:r>
          </a:p>
          <a:p>
            <a:pPr lvl="1"/>
            <a:r>
              <a:rPr lang="cs-CZ" altLang="cs-CZ"/>
              <a:t>spustí bytecode.</a:t>
            </a:r>
          </a:p>
          <a:p>
            <a:pPr lvl="1"/>
            <a:r>
              <a:rPr lang="cs-CZ" altLang="cs-CZ"/>
              <a:t>součást JRE (Java Runtime Environment)</a:t>
            </a:r>
          </a:p>
          <a:p>
            <a:pPr lvl="1"/>
            <a:r>
              <a:rPr lang="cs-CZ" altLang="cs-CZ"/>
              <a:t>JRE je podmnožinou JDK.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66A609-E8E5-4B01-86E9-D181359AD490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Metoda bez návratového typu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Jejím návratovým typem je </a:t>
            </a:r>
            <a:r>
              <a:rPr lang="cs-CZ" altLang="cs-CZ" sz="2400">
                <a:solidFill>
                  <a:schemeClr val="accent2"/>
                </a:solidFill>
              </a:rPr>
              <a:t>void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Příkaz </a:t>
            </a:r>
            <a:r>
              <a:rPr lang="cs-CZ" altLang="cs-CZ" sz="2400">
                <a:solidFill>
                  <a:schemeClr val="accent2"/>
                </a:solidFill>
              </a:rPr>
              <a:t>return</a:t>
            </a:r>
            <a:r>
              <a:rPr lang="cs-CZ" altLang="cs-CZ" sz="2400"/>
              <a:t> se v ní používá pouze pro nucené ukončení metody před dosažením jejího konce po nějaké podmínce.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procedura s parametry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static void tiskPenez(int koruny)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System.out.println("Cena: " + koruny + " Kc");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volání metody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tiskPenez(a + b);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procedura bez parametrů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static void tisk()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System.out.println("Ahoj");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volání metody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tisk();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450FC-BE14-4FD1-B8F4-92972063CFFD}" type="slidenum">
              <a:rPr lang="cs-CZ" altLang="cs-CZ"/>
              <a:pPr/>
              <a:t>51</a:t>
            </a:fld>
            <a:endParaRPr lang="cs-CZ" altLang="cs-CZ"/>
          </a:p>
        </p:txBody>
      </p:sp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Metoda s více parametry různých typů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4864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static double secti(int a, int b, double c)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return a + b + c;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static double secti(int a, b, double c) {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Chyba: Typ musí být uveden u každého parametru.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Ačkoliv počet parametrů není nijak omezen, je vhodné nepřesáhnout počet pěti parametrů. Při větším počtu je metoda nepřehledná a svědčí to o špatné dekompozici problému.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Java provádí důslednou kontrolu typu a počtu parametrů a kontrolu návratového typu metody. Pokud typ nesouhlasí, dojde buďto k </a:t>
            </a:r>
            <a:r>
              <a:rPr lang="cs-CZ" altLang="cs-CZ" sz="2800">
                <a:hlinkClick r:id="rId2" action="ppaction://hlinksldjump"/>
              </a:rPr>
              <a:t>implicitní typové konverzi</a:t>
            </a:r>
            <a:r>
              <a:rPr lang="cs-CZ" altLang="cs-CZ" sz="2800"/>
              <a:t> nebo je nutné provést </a:t>
            </a:r>
            <a:r>
              <a:rPr lang="cs-CZ" altLang="cs-CZ" sz="2800">
                <a:hlinkClick r:id="rId3" action="ppaction://hlinksldjump"/>
              </a:rPr>
              <a:t>explicitní typovou konverzi</a:t>
            </a:r>
            <a:r>
              <a:rPr lang="cs-CZ" altLang="cs-CZ" sz="2800"/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17DF9-D0CB-4E17-AA89-A98A0382428D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Rekurzivní metody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Rekurzivní algoritmy požíváme v případech, kdy neexistuje jednoduché řešení pomocí cyklů.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Například faktoriál lze řešit rekurzívně i </a:t>
            </a:r>
            <a:r>
              <a:rPr lang="cs-CZ" altLang="cs-CZ" sz="2000">
                <a:solidFill>
                  <a:schemeClr val="accent2"/>
                </a:solidFill>
              </a:rPr>
              <a:t>for</a:t>
            </a:r>
            <a:r>
              <a:rPr lang="cs-CZ" altLang="cs-CZ" sz="2000"/>
              <a:t> cyklem, proto je lepší zvolit </a:t>
            </a:r>
            <a:r>
              <a:rPr lang="cs-CZ" altLang="cs-CZ" sz="2000">
                <a:solidFill>
                  <a:schemeClr val="accent2"/>
                </a:solidFill>
              </a:rPr>
              <a:t>for</a:t>
            </a:r>
            <a:r>
              <a:rPr lang="cs-CZ" altLang="cs-CZ" sz="2000"/>
              <a:t> cyklus, ale prohledávání adresářů je vhodné řešit pouze rekurzívně.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Metoda pro výpočet faktoriálu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public class Faktorial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System.out.println("20! = " + faktorial(20));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public static long faktorial(long n)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if (n &gt; 1)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return n * faktorial(n - 1);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else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    return 1;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78C01-5282-4A8E-91A2-491AE8B786A5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Způsoby předávání skutečných parametrů metod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r>
              <a:rPr lang="cs-CZ" altLang="cs-CZ" sz="2800"/>
              <a:t>Java umožňuje pouze jeden způsob předávání parametrů a to </a:t>
            </a:r>
            <a:r>
              <a:rPr lang="cs-CZ" altLang="cs-CZ" sz="2800" u="sng"/>
              <a:t>hodnotou (call-by-value)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To znamená, že při volání metody se do jejích formálních parametrů zkopírují skutečné parametry a jejich změna uvnitř metody se po opuštění metody ztrácí.</a:t>
            </a:r>
          </a:p>
          <a:p>
            <a:r>
              <a:rPr lang="cs-CZ" altLang="cs-CZ" sz="2800"/>
              <a:t>Možnost </a:t>
            </a:r>
            <a:r>
              <a:rPr lang="cs-CZ" altLang="cs-CZ" sz="2800" u="sng"/>
              <a:t>volání odkazem</a:t>
            </a:r>
            <a:r>
              <a:rPr lang="cs-CZ" altLang="cs-CZ" sz="2800"/>
              <a:t> Java neřeší pomocí ukazatelů (pointerů) ale s využitím prostředků OOP.</a:t>
            </a:r>
          </a:p>
          <a:p>
            <a:r>
              <a:rPr lang="cs-CZ" altLang="cs-CZ" sz="2800"/>
              <a:t>Stejně tak Java neumožňuje využívat metod s proměnným počtem parametrů. Tento handicap se řeší pomocí přetížení metod.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F7F8-3C86-49F3-A01F-DAE327160516}" type="slidenum">
              <a:rPr lang="cs-CZ" altLang="cs-CZ"/>
              <a:pPr/>
              <a:t>54</a:t>
            </a:fld>
            <a:endParaRPr lang="cs-CZ" altLang="cs-CZ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Přetížené metody (overloaded)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metody, které mají stejná jména ale různé hlavičky lišící se počtem, typem nebo pořadím formálních parametrů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Metodu nelze přetížit pouhou změnou typu návratové hodnoty.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Jinak překladač hlásí chybu </a:t>
            </a:r>
            <a:r>
              <a:rPr lang="cs-CZ" altLang="cs-CZ" sz="1800" dirty="0" err="1">
                <a:solidFill>
                  <a:schemeClr val="accent2"/>
                </a:solidFill>
              </a:rPr>
              <a:t>Duplicate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definition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Kdykoliv je přetížená metoda volána, kompilátor vybere tu z metod, která přesně vyhovuje počtu, typům a pořadí skutečných parametrů.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Lze se tak vyhnout nutnosti přetypovávat skutečné parametry na typ formálních parametrů.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dvojnásobně přetížená metoda </a:t>
            </a:r>
            <a:r>
              <a:rPr lang="cs-CZ" altLang="cs-CZ" sz="2000" dirty="0" err="1">
                <a:solidFill>
                  <a:schemeClr val="accent2"/>
                </a:solidFill>
              </a:rPr>
              <a:t>obdelnik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static long </a:t>
            </a:r>
            <a:r>
              <a:rPr lang="cs-CZ" altLang="cs-CZ" sz="18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800" dirty="0">
                <a:solidFill>
                  <a:schemeClr val="accent2"/>
                </a:solidFill>
              </a:rPr>
              <a:t>(long i) { return i * i;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/>
              <a:t>// </a:t>
            </a:r>
            <a:r>
              <a:rPr lang="cs-CZ" altLang="cs-CZ" sz="1800" dirty="0">
                <a:solidFill>
                  <a:schemeClr val="accent2"/>
                </a:solidFill>
              </a:rPr>
              <a:t>static double </a:t>
            </a:r>
            <a:r>
              <a:rPr lang="cs-CZ" altLang="cs-CZ" sz="18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800" dirty="0">
                <a:solidFill>
                  <a:schemeClr val="accent2"/>
                </a:solidFill>
              </a:rPr>
              <a:t>(long i) { return (double) (i * i); 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600" dirty="0"/>
              <a:t>// chyba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Duplicate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definition</a:t>
            </a:r>
            <a:endParaRPr lang="cs-CZ" altLang="cs-CZ" sz="16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static double </a:t>
            </a:r>
            <a:r>
              <a:rPr lang="cs-CZ" altLang="cs-CZ" sz="18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800" dirty="0">
                <a:solidFill>
                  <a:schemeClr val="accent2"/>
                </a:solidFill>
              </a:rPr>
              <a:t>(double i, double j) { return i * j;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public static </a:t>
            </a:r>
            <a:r>
              <a:rPr lang="cs-CZ" altLang="cs-CZ" sz="1800" dirty="0" err="1">
                <a:solidFill>
                  <a:schemeClr val="accent2"/>
                </a:solidFill>
              </a:rPr>
              <a:t>void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main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[] </a:t>
            </a:r>
            <a:r>
              <a:rPr lang="cs-CZ" altLang="cs-CZ" sz="1800" dirty="0" err="1">
                <a:solidFill>
                  <a:schemeClr val="accent2"/>
                </a:solidFill>
              </a:rPr>
              <a:t>args</a:t>
            </a:r>
            <a:r>
              <a:rPr lang="cs-CZ" altLang="cs-CZ" sz="18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800" dirty="0">
                <a:solidFill>
                  <a:schemeClr val="accent2"/>
                </a:solidFill>
              </a:rPr>
              <a:t>(2L));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800" dirty="0">
                <a:solidFill>
                  <a:schemeClr val="accent2"/>
                </a:solidFill>
              </a:rPr>
              <a:t>(3.0, 7.0));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Můžeme vypočítat obsah čtverce, když zadáme jeden parametr typu </a:t>
            </a:r>
            <a:r>
              <a:rPr lang="cs-CZ" altLang="cs-CZ" sz="1800" dirty="0">
                <a:solidFill>
                  <a:schemeClr val="accent2"/>
                </a:solidFill>
              </a:rPr>
              <a:t>long</a:t>
            </a:r>
            <a:r>
              <a:rPr lang="cs-CZ" altLang="cs-CZ" sz="1800" dirty="0"/>
              <a:t> nebo obsah obdélníku, když zadáme dva parametry typu </a:t>
            </a:r>
            <a:r>
              <a:rPr lang="cs-CZ" altLang="cs-CZ" sz="1800" dirty="0">
                <a:solidFill>
                  <a:schemeClr val="accent2"/>
                </a:solidFill>
              </a:rPr>
              <a:t>double</a:t>
            </a:r>
            <a:r>
              <a:rPr lang="cs-CZ" altLang="cs-CZ" sz="1800" dirty="0"/>
              <a:t>. Další možnosti by byly umožněny po napsání více metod s dalšími kombinacemi počtu a typů parametrů.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12ACD-9C0B-461B-81DE-622F6A6A4567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Nelokální proměnné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Java nemá globální proměnné, protože každá proměnná musí patřit nějaké třídě.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Termín „globální“ patří do procedurálního programování a ne do OOP.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Nelokální proměnné jsou deklarovány vně všech metod v rámci určité třídy a jsou potom přístupné všem těmto metodám.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Nezáleží na pořadí deklarací metod a proměnných, stejně jako </a:t>
            </a:r>
            <a:r>
              <a:rPr lang="cs-CZ" altLang="cs-CZ" sz="1800">
                <a:hlinkClick r:id="rId2" action="ppaction://hlinksldjump"/>
              </a:rPr>
              <a:t>nezáleží na pořadí deklarací volajících se metod</a:t>
            </a:r>
            <a:r>
              <a:rPr lang="cs-CZ" altLang="cs-CZ" sz="1800"/>
              <a:t>, protože třída představuje jeden </a:t>
            </a:r>
            <a:r>
              <a:rPr lang="cs-CZ" altLang="cs-CZ" sz="1800" u="sng"/>
              <a:t>prostor jmen</a:t>
            </a:r>
            <a:r>
              <a:rPr lang="cs-CZ" altLang="cs-CZ" sz="1800"/>
              <a:t> neboli </a:t>
            </a:r>
            <a:r>
              <a:rPr lang="cs-CZ" altLang="cs-CZ" sz="1800" u="sng"/>
              <a:t>oblast viditelnosti</a:t>
            </a:r>
            <a:r>
              <a:rPr lang="cs-CZ" altLang="cs-CZ" sz="1800"/>
              <a:t>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Pro zvýšení přehlednosti se v třídě deklarují nejdříve proměnné a potom metody.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Dělí se na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proměnné třídy, též statické proměnné,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Jsou uvozeny klíčovým slovem </a:t>
            </a:r>
            <a:r>
              <a:rPr lang="cs-CZ" altLang="cs-CZ" sz="1600">
                <a:solidFill>
                  <a:schemeClr val="accent2"/>
                </a:solidFill>
              </a:rPr>
              <a:t>static</a:t>
            </a:r>
            <a:r>
              <a:rPr lang="cs-CZ" altLang="cs-CZ" sz="16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proměnné instance.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Nemohou je přímo využívat statické metody.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Jsou implicitně inicializovány na nulu.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int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0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float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0.0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char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'\u0000'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boolean</a:t>
            </a:r>
            <a:r>
              <a:rPr lang="cs-CZ" altLang="cs-CZ" sz="1800"/>
              <a:t> – </a:t>
            </a:r>
            <a:r>
              <a:rPr lang="cs-CZ" altLang="cs-CZ" sz="1800">
                <a:solidFill>
                  <a:schemeClr val="accent2"/>
                </a:solidFill>
              </a:rPr>
              <a:t>false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Je však dobrým zvykem nespoléhat se na tuto službu a u všech proměnných, které mají být inicializovány, tuto inicializaci výslovně uvést.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Stejně jako u </a:t>
            </a:r>
            <a:r>
              <a:rPr lang="cs-CZ" altLang="cs-CZ" sz="2000">
                <a:hlinkClick r:id="rId3" action="ppaction://hlinksldjump"/>
              </a:rPr>
              <a:t>konstant</a:t>
            </a:r>
            <a:r>
              <a:rPr lang="cs-CZ" altLang="cs-CZ" sz="2000"/>
              <a:t> jsou přístupné v jiných třídách pod jménem své obalující třídy za nímž je tečka a za ní identifikátor proměnné.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0F5522-0E15-49CD-BA26-EDAD5AC515DA}" type="slidenum">
              <a:rPr lang="cs-CZ" altLang="cs-CZ"/>
              <a:pPr/>
              <a:t>56</a:t>
            </a:fld>
            <a:endParaRPr lang="cs-CZ" altLang="cs-CZ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Příklad s nelokální proměnnou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Inicializaci čtení je lepší provést mimo metodu volanou vícekrát, protože máme pouze jednu klávesnici. Lokální inicializace by mohla vést k problémům při složitějším použití.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public </a:t>
            </a:r>
            <a:r>
              <a:rPr lang="cs-CZ" altLang="cs-CZ" sz="2000" dirty="0" err="1">
                <a:solidFill>
                  <a:schemeClr val="accent2"/>
                </a:solidFill>
              </a:rPr>
              <a:t>class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ScannerStatickaPromenna</a:t>
            </a:r>
            <a:r>
              <a:rPr lang="cs-CZ" altLang="cs-CZ" sz="20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static Scanner </a:t>
            </a:r>
            <a:r>
              <a:rPr lang="cs-CZ" altLang="cs-CZ" sz="2000" dirty="0" err="1">
                <a:solidFill>
                  <a:schemeClr val="accent2"/>
                </a:solidFill>
              </a:rPr>
              <a:t>scanner</a:t>
            </a:r>
            <a:r>
              <a:rPr lang="cs-CZ" altLang="cs-CZ" sz="2000" dirty="0">
                <a:solidFill>
                  <a:schemeClr val="accent2"/>
                </a:solidFill>
              </a:rPr>
              <a:t>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Scanner(System.in);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public static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nactiCislo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poradi</a:t>
            </a:r>
            <a:r>
              <a:rPr lang="cs-CZ" altLang="cs-CZ" sz="20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/>
              <a:t>/* </a:t>
            </a:r>
            <a:r>
              <a:rPr lang="cs-CZ" altLang="cs-CZ" sz="2000" dirty="0">
                <a:solidFill>
                  <a:schemeClr val="accent2"/>
                </a:solidFill>
              </a:rPr>
              <a:t>Scanner </a:t>
            </a:r>
            <a:r>
              <a:rPr lang="cs-CZ" altLang="cs-CZ" sz="2000" dirty="0" err="1">
                <a:solidFill>
                  <a:schemeClr val="accent2"/>
                </a:solidFill>
              </a:rPr>
              <a:t>scanner</a:t>
            </a:r>
            <a:r>
              <a:rPr lang="cs-CZ" altLang="cs-CZ" sz="2000" dirty="0">
                <a:solidFill>
                  <a:schemeClr val="accent2"/>
                </a:solidFill>
              </a:rPr>
              <a:t>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Scanner(System.in);</a:t>
            </a:r>
            <a:r>
              <a:rPr lang="cs-CZ" altLang="cs-CZ" sz="2000" dirty="0"/>
              <a:t> Sem radši ne.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2000" dirty="0">
                <a:solidFill>
                  <a:schemeClr val="accent2"/>
                </a:solidFill>
              </a:rPr>
              <a:t>("Zadej " + </a:t>
            </a:r>
            <a:r>
              <a:rPr lang="cs-CZ" altLang="cs-CZ" sz="2000" dirty="0" err="1">
                <a:solidFill>
                  <a:schemeClr val="accent2"/>
                </a:solidFill>
              </a:rPr>
              <a:t>poradi</a:t>
            </a:r>
            <a:r>
              <a:rPr lang="cs-CZ" altLang="cs-CZ" sz="2000" dirty="0">
                <a:solidFill>
                  <a:schemeClr val="accent2"/>
                </a:solidFill>
              </a:rPr>
              <a:t> + ". </a:t>
            </a:r>
            <a:r>
              <a:rPr lang="cs-CZ" altLang="cs-CZ" sz="2000" dirty="0" err="1">
                <a:solidFill>
                  <a:schemeClr val="accent2"/>
                </a:solidFill>
              </a:rPr>
              <a:t>cislo</a:t>
            </a:r>
            <a:r>
              <a:rPr lang="cs-CZ" altLang="cs-CZ" sz="2000" dirty="0">
                <a:solidFill>
                  <a:schemeClr val="accent2"/>
                </a:solidFill>
              </a:rPr>
              <a:t>: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return </a:t>
            </a:r>
            <a:r>
              <a:rPr lang="cs-CZ" altLang="cs-CZ" sz="2000" dirty="0" err="1">
                <a:solidFill>
                  <a:schemeClr val="accent2"/>
                </a:solidFill>
              </a:rPr>
              <a:t>scanner.nextInt</a:t>
            </a:r>
            <a:r>
              <a:rPr lang="cs-CZ" altLang="cs-CZ" sz="20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public static </a:t>
            </a:r>
            <a:r>
              <a:rPr lang="cs-CZ" altLang="cs-CZ" sz="2000" dirty="0" err="1">
                <a:solidFill>
                  <a:schemeClr val="accent2"/>
                </a:solidFill>
              </a:rPr>
              <a:t>void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main</a:t>
            </a:r>
            <a:r>
              <a:rPr lang="cs-CZ" altLang="cs-CZ" sz="2000" dirty="0">
                <a:solidFill>
                  <a:schemeClr val="accent2"/>
                </a:solidFill>
              </a:rPr>
              <a:t>(</a:t>
            </a:r>
            <a:r>
              <a:rPr lang="cs-CZ" altLang="cs-CZ" sz="2000" dirty="0" err="1">
                <a:solidFill>
                  <a:schemeClr val="accent2"/>
                </a:solidFill>
              </a:rPr>
              <a:t>String</a:t>
            </a:r>
            <a:r>
              <a:rPr lang="cs-CZ" altLang="cs-CZ" sz="2000" dirty="0">
                <a:solidFill>
                  <a:schemeClr val="accent2"/>
                </a:solidFill>
              </a:rPr>
              <a:t>[] </a:t>
            </a:r>
            <a:r>
              <a:rPr lang="cs-CZ" altLang="cs-CZ" sz="2000" dirty="0" err="1">
                <a:solidFill>
                  <a:schemeClr val="accent2"/>
                </a:solidFill>
              </a:rPr>
              <a:t>args</a:t>
            </a:r>
            <a:r>
              <a:rPr lang="cs-CZ" altLang="cs-CZ" sz="20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i1 = </a:t>
            </a:r>
            <a:r>
              <a:rPr lang="cs-CZ" altLang="cs-CZ" sz="2000" dirty="0" err="1">
                <a:solidFill>
                  <a:schemeClr val="accent2"/>
                </a:solidFill>
              </a:rPr>
              <a:t>nactiCislo</a:t>
            </a:r>
            <a:r>
              <a:rPr lang="cs-CZ" altLang="cs-CZ" sz="2000" dirty="0">
                <a:solidFill>
                  <a:schemeClr val="accent2"/>
                </a:solidFill>
              </a:rPr>
              <a:t>(1);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i2 = </a:t>
            </a:r>
            <a:r>
              <a:rPr lang="cs-CZ" altLang="cs-CZ" sz="2000" dirty="0" err="1">
                <a:solidFill>
                  <a:schemeClr val="accent2"/>
                </a:solidFill>
              </a:rPr>
              <a:t>nactiCislo</a:t>
            </a:r>
            <a:r>
              <a:rPr lang="cs-CZ" altLang="cs-CZ" sz="2000" dirty="0">
                <a:solidFill>
                  <a:schemeClr val="accent2"/>
                </a:solidFill>
              </a:rPr>
              <a:t>(2);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i3 = </a:t>
            </a:r>
            <a:r>
              <a:rPr lang="cs-CZ" altLang="cs-CZ" sz="2000" dirty="0" err="1">
                <a:solidFill>
                  <a:schemeClr val="accent2"/>
                </a:solidFill>
              </a:rPr>
              <a:t>nactiCislo</a:t>
            </a:r>
            <a:r>
              <a:rPr lang="cs-CZ" altLang="cs-CZ" sz="2000" dirty="0">
                <a:solidFill>
                  <a:schemeClr val="accent2"/>
                </a:solidFill>
              </a:rPr>
              <a:t>(3);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</a:t>
            </a:r>
            <a:r>
              <a:rPr lang="cs-CZ" altLang="cs-CZ" sz="2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2000" dirty="0">
                <a:solidFill>
                  <a:schemeClr val="accent2"/>
                </a:solidFill>
              </a:rPr>
              <a:t>("</a:t>
            </a:r>
            <a:r>
              <a:rPr lang="cs-CZ" altLang="cs-CZ" sz="2000" dirty="0" err="1">
                <a:solidFill>
                  <a:schemeClr val="accent2"/>
                </a:solidFill>
              </a:rPr>
              <a:t>Soucet</a:t>
            </a:r>
            <a:r>
              <a:rPr lang="cs-CZ" altLang="cs-CZ" sz="2000" dirty="0">
                <a:solidFill>
                  <a:schemeClr val="accent2"/>
                </a:solidFill>
              </a:rPr>
              <a:t> je: " + (i1 + i2 + i3));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}</a:t>
            </a:r>
            <a:endParaRPr lang="cs-CZ" altLang="cs-CZ" sz="20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92A386-9CE4-4E31-9627-3F256B8D450B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Lokální proměnné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proměnné deklarované uvnitř metody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Jsou viditelné pouze ve své metodě.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Funkce </a:t>
            </a:r>
            <a:r>
              <a:rPr lang="cs-CZ" altLang="cs-CZ" sz="1800" dirty="0" err="1">
                <a:solidFill>
                  <a:schemeClr val="accent2"/>
                </a:solidFill>
              </a:rPr>
              <a:t>main</a:t>
            </a:r>
            <a:r>
              <a:rPr lang="cs-CZ" altLang="cs-CZ" sz="1800" dirty="0">
                <a:solidFill>
                  <a:schemeClr val="accent2"/>
                </a:solidFill>
              </a:rPr>
              <a:t>()</a:t>
            </a:r>
            <a:r>
              <a:rPr lang="cs-CZ" altLang="cs-CZ" sz="1800" dirty="0"/>
              <a:t> není výjimkou.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Pokud jsou deklarovány v bloku, pak se jejich viditelnost omezuje pouze na tento blok.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Jejich identifikátory nesmí být stejné jako identifikátory jiných lokálních proměnných metody.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Rozsah jejich platnosti je od místa deklarace do konce metody nebo bloku.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Nejsou automaticky inicializovány. Překladač však použití neinicializované proměnné hlásí jako syntaktickou chybu, např. </a:t>
            </a:r>
            <a:r>
              <a:rPr lang="cs-CZ" altLang="cs-CZ" sz="2000" dirty="0" err="1">
                <a:solidFill>
                  <a:schemeClr val="accent2"/>
                </a:solidFill>
              </a:rPr>
              <a:t>Variable</a:t>
            </a:r>
            <a:r>
              <a:rPr lang="cs-CZ" altLang="cs-CZ" sz="2000" dirty="0">
                <a:solidFill>
                  <a:schemeClr val="accent2"/>
                </a:solidFill>
              </a:rPr>
              <a:t> i </a:t>
            </a:r>
            <a:r>
              <a:rPr lang="cs-CZ" altLang="cs-CZ" sz="2000" dirty="0" err="1">
                <a:solidFill>
                  <a:schemeClr val="accent2"/>
                </a:solidFill>
              </a:rPr>
              <a:t>might</a:t>
            </a:r>
            <a:r>
              <a:rPr lang="cs-CZ" altLang="cs-CZ" sz="2000" dirty="0">
                <a:solidFill>
                  <a:schemeClr val="accent2"/>
                </a:solidFill>
              </a:rPr>
              <a:t> not </a:t>
            </a:r>
            <a:r>
              <a:rPr lang="cs-CZ" altLang="cs-CZ" sz="2000" dirty="0" err="1">
                <a:solidFill>
                  <a:schemeClr val="accent2"/>
                </a:solidFill>
              </a:rPr>
              <a:t>have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been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initialized</a:t>
            </a:r>
            <a:r>
              <a:rPr lang="cs-CZ" altLang="cs-CZ" sz="2000" dirty="0"/>
              <a:t>, viz </a:t>
            </a:r>
            <a:r>
              <a:rPr lang="cs-CZ" altLang="cs-CZ" sz="2000" dirty="0">
                <a:hlinkClick r:id="rId2" action="ppaction://hlinksldjump"/>
              </a:rPr>
              <a:t>Deklarace proměnných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Nelze u nich použít klíčové slovo </a:t>
            </a:r>
            <a:r>
              <a:rPr lang="cs-CZ" altLang="cs-CZ" sz="2000" dirty="0">
                <a:solidFill>
                  <a:schemeClr val="accent2"/>
                </a:solidFill>
              </a:rPr>
              <a:t>static</a:t>
            </a:r>
            <a:r>
              <a:rPr lang="cs-CZ" altLang="cs-CZ" sz="2000" dirty="0"/>
              <a:t> ani </a:t>
            </a:r>
            <a:r>
              <a:rPr lang="cs-CZ" altLang="cs-CZ" sz="2000" dirty="0">
                <a:solidFill>
                  <a:schemeClr val="accent2"/>
                </a:solidFill>
              </a:rPr>
              <a:t>public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Lze je označit jako </a:t>
            </a:r>
            <a:r>
              <a:rPr lang="cs-CZ" altLang="cs-CZ" sz="2000" dirty="0" err="1">
                <a:solidFill>
                  <a:schemeClr val="accent2"/>
                </a:solidFill>
                <a:hlinkClick r:id="rId3" action="ppaction://hlinksldjump"/>
              </a:rPr>
              <a:t>final</a:t>
            </a:r>
            <a:r>
              <a:rPr lang="cs-CZ" altLang="cs-CZ" sz="2000" dirty="0"/>
              <a:t>, ale tento způsob se příliš nepoužívá.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Má-li nelokální proměnná stejné jméno jako lokální proměnná, pak ji lokální proměnná ve své metodě zastiňuje.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K nelokální proměnné lze potom přistoupit pomocí </a:t>
            </a:r>
            <a:r>
              <a:rPr lang="cs-CZ" altLang="cs-CZ" sz="1800" dirty="0">
                <a:hlinkClick r:id="rId3" action="ppaction://hlinksldjump"/>
              </a:rPr>
              <a:t>plně kvalifikovaného jména</a:t>
            </a:r>
            <a:r>
              <a:rPr lang="cs-CZ" altLang="cs-CZ" sz="18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EDFFD-5C9E-4BD8-BF08-B6D0C4851A26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Referenční datový typ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Java obsahuje dva neprimitivní datové typy a to pole a objekty.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Proměnné těchto typů jsou označovány jako referenční.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Někdy se tak označují pouze proměnné s datovým typem třídy.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Referenční proměnné se využívají podobně jako ukazatele v jiných programovacích jazycích. Není však možné považovat hodnotu referenční proměnné za adresu do paměti.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Referenční proměnná po své deklaraci nereprezentuje žádná data. Pole a objekty vznikají dynamicky pomocí speciálního příkazu a zanikají, jakmile na ně neexistuje odkaz.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Odkaz (reference) je konkrétní hodnota referenční proměnné.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Hodnota neplatného (neexistujícího) odkazu je hodnota konstanty </a:t>
            </a:r>
            <a:r>
              <a:rPr lang="cs-CZ" altLang="cs-CZ" sz="2400" dirty="0" err="1">
                <a:solidFill>
                  <a:schemeClr val="accent2"/>
                </a:solidFill>
              </a:rPr>
              <a:t>null</a:t>
            </a:r>
            <a:r>
              <a:rPr lang="cs-CZ" altLang="cs-CZ" sz="24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 err="1">
                <a:solidFill>
                  <a:schemeClr val="accent2"/>
                </a:solidFill>
              </a:rPr>
              <a:t>null</a:t>
            </a:r>
            <a:r>
              <a:rPr lang="cs-CZ" altLang="cs-CZ" sz="2000" dirty="0"/>
              <a:t> je klíčové slovo nikoli konstanta a proto se píše malými písmeny.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5496BA-858E-4C00-A6FD-E2EC0BFD81A3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Pole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 dirty="0"/>
              <a:t>deklarace pole prvků typu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endParaRPr lang="cs-CZ" altLang="cs-CZ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[] </a:t>
            </a:r>
            <a:r>
              <a:rPr lang="cs-CZ" altLang="cs-CZ" sz="1600" dirty="0" err="1">
                <a:solidFill>
                  <a:schemeClr val="accent2"/>
                </a:solidFill>
              </a:rPr>
              <a:t>poleInt</a:t>
            </a:r>
            <a:r>
              <a:rPr lang="cs-CZ" altLang="cs-CZ" sz="16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vznik pole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poleInt</a:t>
            </a:r>
            <a:r>
              <a:rPr lang="cs-CZ" altLang="cs-CZ" sz="1600" dirty="0">
                <a:solidFill>
                  <a:schemeClr val="accent2"/>
                </a:solidFill>
              </a:rPr>
              <a:t> = </a:t>
            </a:r>
            <a:r>
              <a:rPr lang="cs-CZ" altLang="cs-CZ" sz="1600" dirty="0" err="1">
                <a:solidFill>
                  <a:schemeClr val="accent2"/>
                </a:solidFill>
              </a:rPr>
              <a:t>new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[20];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Bez tohoto příkazu dostaneme chybové hlášení </a:t>
            </a:r>
            <a:r>
              <a:rPr lang="cs-CZ" altLang="cs-CZ" sz="1600" dirty="0" err="1">
                <a:solidFill>
                  <a:schemeClr val="accent2"/>
                </a:solidFill>
              </a:rPr>
              <a:t>Variable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poleInt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might</a:t>
            </a:r>
            <a:r>
              <a:rPr lang="cs-CZ" altLang="cs-CZ" sz="1600" dirty="0">
                <a:solidFill>
                  <a:schemeClr val="accent2"/>
                </a:solidFill>
              </a:rPr>
              <a:t> not </a:t>
            </a:r>
            <a:r>
              <a:rPr lang="cs-CZ" altLang="cs-CZ" sz="1600" dirty="0" err="1">
                <a:solidFill>
                  <a:schemeClr val="accent2"/>
                </a:solidFill>
              </a:rPr>
              <a:t>be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initialized</a:t>
            </a:r>
            <a:r>
              <a:rPr lang="cs-CZ" altLang="cs-CZ" sz="16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deklarace s inicializací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[] </a:t>
            </a:r>
            <a:r>
              <a:rPr lang="cs-CZ" altLang="cs-CZ" sz="1600" dirty="0" err="1">
                <a:solidFill>
                  <a:schemeClr val="accent2"/>
                </a:solidFill>
              </a:rPr>
              <a:t>poleInt</a:t>
            </a:r>
            <a:r>
              <a:rPr lang="cs-CZ" altLang="cs-CZ" sz="1600" dirty="0">
                <a:solidFill>
                  <a:schemeClr val="accent2"/>
                </a:solidFill>
              </a:rPr>
              <a:t> = </a:t>
            </a:r>
            <a:r>
              <a:rPr lang="cs-CZ" altLang="cs-CZ" sz="1600" dirty="0" err="1">
                <a:solidFill>
                  <a:schemeClr val="accent2"/>
                </a:solidFill>
              </a:rPr>
              <a:t>new</a:t>
            </a:r>
            <a:r>
              <a:rPr lang="cs-CZ" altLang="cs-CZ" sz="1600" dirty="0">
                <a:solidFill>
                  <a:schemeClr val="accent2"/>
                </a:solidFill>
              </a:rPr>
              <a:t>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[20];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Po inicializaci pomocí operátoru </a:t>
            </a:r>
            <a:r>
              <a:rPr lang="cs-CZ" altLang="cs-CZ" sz="1600" dirty="0" err="1">
                <a:solidFill>
                  <a:schemeClr val="accent2"/>
                </a:solidFill>
              </a:rPr>
              <a:t>new</a:t>
            </a:r>
            <a:r>
              <a:rPr lang="cs-CZ" altLang="cs-CZ" sz="1600" dirty="0"/>
              <a:t> mají prvky pole nulové hodnoty, hodnoty </a:t>
            </a:r>
            <a:r>
              <a:rPr lang="cs-CZ" altLang="cs-CZ" sz="1600" dirty="0" err="1">
                <a:solidFill>
                  <a:schemeClr val="accent2"/>
                </a:solidFill>
              </a:rPr>
              <a:t>false</a:t>
            </a:r>
            <a:r>
              <a:rPr lang="cs-CZ" altLang="cs-CZ" sz="1600" dirty="0"/>
              <a:t> v případě pole typu </a:t>
            </a:r>
            <a:r>
              <a:rPr lang="cs-CZ" altLang="cs-CZ" sz="1600" dirty="0" err="1">
                <a:solidFill>
                  <a:schemeClr val="accent2"/>
                </a:solidFill>
              </a:rPr>
              <a:t>boolean</a:t>
            </a:r>
            <a:r>
              <a:rPr lang="cs-CZ" altLang="cs-CZ" sz="1600" dirty="0"/>
              <a:t> a hodnoty </a:t>
            </a:r>
            <a:r>
              <a:rPr lang="cs-CZ" altLang="cs-CZ" sz="1600" dirty="0" err="1">
                <a:solidFill>
                  <a:schemeClr val="accent2"/>
                </a:solidFill>
              </a:rPr>
              <a:t>null</a:t>
            </a:r>
            <a:r>
              <a:rPr lang="cs-CZ" altLang="cs-CZ" sz="1600" dirty="0"/>
              <a:t> v případě pole referenčních proměnných.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pole vzniklé pomocí statického </a:t>
            </a:r>
            <a:r>
              <a:rPr lang="cs-CZ" altLang="cs-CZ" sz="1800" dirty="0" err="1"/>
              <a:t>inicializátoru</a:t>
            </a:r>
            <a:endParaRPr lang="cs-CZ" altLang="cs-CZ" sz="1800" dirty="0"/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[] </a:t>
            </a:r>
            <a:r>
              <a:rPr lang="cs-CZ" altLang="cs-CZ" sz="1600" dirty="0" err="1">
                <a:solidFill>
                  <a:schemeClr val="accent2"/>
                </a:solidFill>
              </a:rPr>
              <a:t>prvocisla</a:t>
            </a:r>
            <a:r>
              <a:rPr lang="cs-CZ" altLang="cs-CZ" sz="1600" dirty="0">
                <a:solidFill>
                  <a:schemeClr val="accent2"/>
                </a:solidFill>
              </a:rPr>
              <a:t> = { 1, 2, 3, 5, 7, 11 };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Prvky pole nejsou konstantní.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Délku pole lze zjistit pomocí </a:t>
            </a:r>
            <a:r>
              <a:rPr lang="cs-CZ" altLang="cs-CZ" sz="1800" dirty="0">
                <a:hlinkClick r:id="rId2" action="ppaction://hlinksldjump"/>
              </a:rPr>
              <a:t>členské proměnné</a:t>
            </a:r>
            <a:r>
              <a:rPr lang="cs-CZ" altLang="cs-CZ" sz="1800" dirty="0"/>
              <a:t> se jménem </a:t>
            </a:r>
            <a:r>
              <a:rPr lang="cs-CZ" altLang="cs-CZ" sz="1800" dirty="0" err="1">
                <a:solidFill>
                  <a:schemeClr val="accent2"/>
                </a:solidFill>
              </a:rPr>
              <a:t>length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 err="1">
                <a:solidFill>
                  <a:schemeClr val="accent2"/>
                </a:solidFill>
              </a:rPr>
              <a:t>for</a:t>
            </a:r>
            <a:r>
              <a:rPr lang="cs-CZ" altLang="cs-CZ" sz="1600" dirty="0">
                <a:solidFill>
                  <a:schemeClr val="accent2"/>
                </a:solidFill>
              </a:rPr>
              <a:t> (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>
                <a:solidFill>
                  <a:schemeClr val="accent2"/>
                </a:solidFill>
              </a:rPr>
              <a:t> i = 0; i &lt; </a:t>
            </a:r>
            <a:r>
              <a:rPr lang="cs-CZ" altLang="cs-CZ" sz="1600" dirty="0" err="1">
                <a:solidFill>
                  <a:schemeClr val="accent2"/>
                </a:solidFill>
              </a:rPr>
              <a:t>poleInt.length</a:t>
            </a:r>
            <a:r>
              <a:rPr lang="cs-CZ" altLang="cs-CZ" sz="1600" dirty="0">
                <a:solidFill>
                  <a:schemeClr val="accent2"/>
                </a:solidFill>
              </a:rPr>
              <a:t>; i++) { </a:t>
            </a:r>
            <a:r>
              <a:rPr lang="cs-CZ" altLang="cs-CZ" sz="1600" dirty="0"/>
              <a:t>// Nepoužívat nic jiného než </a:t>
            </a:r>
            <a:r>
              <a:rPr lang="cs-CZ" altLang="cs-CZ" sz="1600" dirty="0" err="1">
                <a:solidFill>
                  <a:schemeClr val="accent2"/>
                </a:solidFill>
              </a:rPr>
              <a:t>length</a:t>
            </a:r>
            <a:r>
              <a:rPr lang="cs-CZ" altLang="cs-CZ" sz="16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  </a:t>
            </a:r>
            <a:r>
              <a:rPr lang="cs-CZ" altLang="cs-CZ" sz="16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1600" dirty="0">
                <a:solidFill>
                  <a:schemeClr val="accent2"/>
                </a:solidFill>
              </a:rPr>
              <a:t>(</a:t>
            </a:r>
            <a:r>
              <a:rPr lang="cs-CZ" altLang="cs-CZ" sz="1600" dirty="0" err="1">
                <a:solidFill>
                  <a:schemeClr val="accent2"/>
                </a:solidFill>
              </a:rPr>
              <a:t>poleInt</a:t>
            </a:r>
            <a:r>
              <a:rPr lang="cs-CZ" altLang="cs-CZ" sz="1600" dirty="0">
                <a:solidFill>
                  <a:schemeClr val="accent2"/>
                </a:solidFill>
              </a:rPr>
              <a:t>[i] + "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Počáteční prvek pole má vždy index </a:t>
            </a:r>
            <a:r>
              <a:rPr lang="cs-CZ" altLang="cs-CZ" sz="1800" dirty="0">
                <a:solidFill>
                  <a:schemeClr val="accent2"/>
                </a:solidFill>
              </a:rPr>
              <a:t>[0]</a:t>
            </a:r>
            <a:r>
              <a:rPr lang="cs-CZ" altLang="cs-CZ" sz="1800" dirty="0"/>
              <a:t> a poslední prvek má index </a:t>
            </a:r>
            <a:r>
              <a:rPr lang="cs-CZ" altLang="cs-CZ" sz="1800" dirty="0">
                <a:solidFill>
                  <a:schemeClr val="accent2"/>
                </a:solidFill>
              </a:rPr>
              <a:t>[</a:t>
            </a:r>
            <a:r>
              <a:rPr lang="cs-CZ" altLang="cs-CZ" sz="1800" dirty="0" err="1">
                <a:solidFill>
                  <a:schemeClr val="accent2"/>
                </a:solidFill>
              </a:rPr>
              <a:t>jmenoPole.length</a:t>
            </a:r>
            <a:r>
              <a:rPr lang="cs-CZ" altLang="cs-CZ" sz="1800" dirty="0">
                <a:solidFill>
                  <a:schemeClr val="accent2"/>
                </a:solidFill>
              </a:rPr>
              <a:t> - 1]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Při překročení mezí pole program reaguje vygenerováním výjimky </a:t>
            </a:r>
            <a:r>
              <a:rPr lang="cs-CZ" altLang="cs-CZ" sz="1800" dirty="0" err="1">
                <a:solidFill>
                  <a:schemeClr val="accent2"/>
                </a:solidFill>
              </a:rPr>
              <a:t>ArrayIndexOutOfBoundsException</a:t>
            </a:r>
            <a:r>
              <a:rPr lang="cs-CZ" altLang="cs-CZ" sz="18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 dirty="0"/>
              <a:t>Indexy pole mohou být pouze konstanty, proměnné nebo výrazy typu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600" dirty="0"/>
              <a:t>Typ </a:t>
            </a:r>
            <a:r>
              <a:rPr lang="cs-CZ" altLang="cs-CZ" sz="1600" dirty="0" err="1">
                <a:solidFill>
                  <a:schemeClr val="accent2"/>
                </a:solidFill>
              </a:rPr>
              <a:t>short</a:t>
            </a:r>
            <a:r>
              <a:rPr lang="cs-CZ" altLang="cs-CZ" sz="1600" dirty="0"/>
              <a:t>, </a:t>
            </a:r>
            <a:r>
              <a:rPr lang="cs-CZ" altLang="cs-CZ" sz="1600" dirty="0">
                <a:solidFill>
                  <a:schemeClr val="accent2"/>
                </a:solidFill>
              </a:rPr>
              <a:t>byte</a:t>
            </a:r>
            <a:r>
              <a:rPr lang="cs-CZ" altLang="cs-CZ" sz="1600" dirty="0"/>
              <a:t>, nebo </a:t>
            </a:r>
            <a:r>
              <a:rPr lang="cs-CZ" altLang="cs-CZ" sz="1600" dirty="0" err="1">
                <a:solidFill>
                  <a:schemeClr val="accent2"/>
                </a:solidFill>
              </a:rPr>
              <a:t>char</a:t>
            </a:r>
            <a:r>
              <a:rPr lang="cs-CZ" altLang="cs-CZ" sz="1600" dirty="0"/>
              <a:t> se automaticky konvertuje na </a:t>
            </a:r>
            <a:r>
              <a:rPr lang="cs-CZ" altLang="cs-CZ" sz="1600" dirty="0" err="1">
                <a:solidFill>
                  <a:schemeClr val="accent2"/>
                </a:solidFill>
              </a:rPr>
              <a:t>int</a:t>
            </a:r>
            <a:r>
              <a:rPr lang="cs-CZ" altLang="cs-CZ" sz="1600" dirty="0"/>
              <a:t>. Typ </a:t>
            </a:r>
            <a:r>
              <a:rPr lang="cs-CZ" altLang="cs-CZ" sz="1600" dirty="0">
                <a:solidFill>
                  <a:schemeClr val="accent2"/>
                </a:solidFill>
              </a:rPr>
              <a:t>long</a:t>
            </a:r>
            <a:r>
              <a:rPr lang="cs-CZ" altLang="cs-CZ" sz="1600" dirty="0"/>
              <a:t> nelze.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BC896-9076-404C-9AE8-66546024FB3D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Různé typy programů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altLang="cs-CZ" dirty="0"/>
              <a:t>aplikace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běžné programy, na které se zde omezíme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aplety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programy vestavěné ve webové stránce vykonávané klientem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Převažující alternativou byly technologie </a:t>
            </a:r>
            <a:r>
              <a:rPr lang="cs-CZ" altLang="cs-CZ" dirty="0" err="1"/>
              <a:t>Flash</a:t>
            </a:r>
            <a:r>
              <a:rPr lang="cs-CZ" altLang="cs-CZ" dirty="0"/>
              <a:t>, a Microsoft </a:t>
            </a:r>
            <a:r>
              <a:rPr lang="cs-CZ" altLang="cs-CZ" dirty="0" err="1"/>
              <a:t>Silverlight</a:t>
            </a:r>
            <a:r>
              <a:rPr lang="cs-CZ" altLang="cs-CZ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V současnosti jsou tyto technologie nahrazovány jazykem HTML 5.</a:t>
            </a:r>
          </a:p>
          <a:p>
            <a:pPr>
              <a:lnSpc>
                <a:spcPct val="90000"/>
              </a:lnSpc>
            </a:pPr>
            <a:r>
              <a:rPr lang="cs-CZ" altLang="cs-CZ" dirty="0" err="1"/>
              <a:t>servlety</a:t>
            </a:r>
            <a:endParaRPr lang="cs-CZ" altLang="cs-CZ" dirty="0"/>
          </a:p>
          <a:p>
            <a:pPr lvl="1">
              <a:lnSpc>
                <a:spcPct val="90000"/>
              </a:lnSpc>
            </a:pPr>
            <a:r>
              <a:rPr lang="cs-CZ" altLang="cs-CZ" dirty="0"/>
              <a:t>aplety vykonávané serverem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generované pomocí JSP (</a:t>
            </a:r>
            <a:r>
              <a:rPr lang="cs-CZ" altLang="cs-CZ" dirty="0" err="1"/>
              <a:t>JavaServer</a:t>
            </a:r>
            <a:r>
              <a:rPr lang="cs-CZ" altLang="cs-CZ" dirty="0"/>
              <a:t> </a:t>
            </a:r>
            <a:r>
              <a:rPr lang="cs-CZ" altLang="cs-CZ" dirty="0" err="1"/>
              <a:t>Pages</a:t>
            </a:r>
            <a:r>
              <a:rPr lang="cs-CZ" alt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Alternativou jsou ASP a PHP.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dynamicky generované webové stránky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333BA-6BF6-4EEC-98F9-8F74D197445A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Průchod všemi prvky pole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Sečtení všech prvků celého pole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public </a:t>
            </a:r>
            <a:r>
              <a:rPr lang="cs-CZ" altLang="cs-CZ" sz="2400" dirty="0" err="1">
                <a:solidFill>
                  <a:schemeClr val="accent2"/>
                </a:solidFill>
              </a:rPr>
              <a:t>class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ForEach</a:t>
            </a:r>
            <a:r>
              <a:rPr lang="cs-CZ" altLang="cs-CZ" sz="24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public static </a:t>
            </a:r>
            <a:r>
              <a:rPr lang="cs-CZ" altLang="cs-CZ" sz="2400" dirty="0" err="1">
                <a:solidFill>
                  <a:schemeClr val="accent2"/>
                </a:solidFill>
              </a:rPr>
              <a:t>void</a:t>
            </a:r>
            <a:r>
              <a:rPr lang="cs-CZ" altLang="cs-CZ" sz="2400" dirty="0">
                <a:solidFill>
                  <a:schemeClr val="accent2"/>
                </a:solidFill>
              </a:rPr>
              <a:t> </a:t>
            </a:r>
            <a:r>
              <a:rPr lang="cs-CZ" altLang="cs-CZ" sz="2400" dirty="0" err="1">
                <a:solidFill>
                  <a:schemeClr val="accent2"/>
                </a:solidFill>
              </a:rPr>
              <a:t>main</a:t>
            </a:r>
            <a:r>
              <a:rPr lang="cs-CZ" altLang="cs-CZ" sz="2400" dirty="0">
                <a:solidFill>
                  <a:schemeClr val="accent2"/>
                </a:solidFill>
              </a:rPr>
              <a:t>(</a:t>
            </a:r>
            <a:r>
              <a:rPr lang="cs-CZ" altLang="cs-CZ" sz="2400" dirty="0" err="1">
                <a:solidFill>
                  <a:schemeClr val="accent2"/>
                </a:solidFill>
              </a:rPr>
              <a:t>String</a:t>
            </a:r>
            <a:r>
              <a:rPr lang="cs-CZ" altLang="cs-CZ" sz="2400" dirty="0">
                <a:solidFill>
                  <a:schemeClr val="accent2"/>
                </a:solidFill>
              </a:rPr>
              <a:t>[] </a:t>
            </a:r>
            <a:r>
              <a:rPr lang="cs-CZ" altLang="cs-CZ" sz="2400" dirty="0" err="1">
                <a:solidFill>
                  <a:schemeClr val="accent2"/>
                </a:solidFill>
              </a:rPr>
              <a:t>args</a:t>
            </a:r>
            <a:r>
              <a:rPr lang="cs-CZ" altLang="cs-CZ" sz="24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[] </a:t>
            </a:r>
            <a:r>
              <a:rPr lang="cs-CZ" altLang="cs-CZ" sz="2400" dirty="0" err="1">
                <a:solidFill>
                  <a:schemeClr val="accent2"/>
                </a:solidFill>
              </a:rPr>
              <a:t>poleInt</a:t>
            </a:r>
            <a:r>
              <a:rPr lang="cs-CZ" altLang="cs-CZ" sz="2400" dirty="0">
                <a:solidFill>
                  <a:schemeClr val="accent2"/>
                </a:solidFill>
              </a:rPr>
              <a:t> = { 1, 3, 5, 7 };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suma = 0;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</a:t>
            </a:r>
            <a:r>
              <a:rPr lang="cs-CZ" altLang="cs-CZ" sz="2400" dirty="0" err="1">
                <a:solidFill>
                  <a:schemeClr val="accent2"/>
                </a:solidFill>
              </a:rPr>
              <a:t>for</a:t>
            </a:r>
            <a:r>
              <a:rPr lang="cs-CZ" altLang="cs-CZ" sz="2400" dirty="0">
                <a:solidFill>
                  <a:schemeClr val="accent2"/>
                </a:solidFill>
              </a:rPr>
              <a:t> (</a:t>
            </a:r>
            <a:r>
              <a:rPr lang="cs-CZ" altLang="cs-CZ" sz="2400" dirty="0" err="1">
                <a:solidFill>
                  <a:schemeClr val="accent2"/>
                </a:solidFill>
              </a:rPr>
              <a:t>int</a:t>
            </a:r>
            <a:r>
              <a:rPr lang="cs-CZ" altLang="cs-CZ" sz="2400" dirty="0">
                <a:solidFill>
                  <a:schemeClr val="accent2"/>
                </a:solidFill>
              </a:rPr>
              <a:t> hodnota : </a:t>
            </a:r>
            <a:r>
              <a:rPr lang="cs-CZ" altLang="cs-CZ" sz="2400" dirty="0" err="1">
                <a:solidFill>
                  <a:schemeClr val="accent2"/>
                </a:solidFill>
              </a:rPr>
              <a:t>poleInt</a:t>
            </a:r>
            <a:r>
              <a:rPr lang="cs-CZ" altLang="cs-CZ" sz="24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  suma += hodnota;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  </a:t>
            </a:r>
            <a:r>
              <a:rPr lang="cs-CZ" altLang="cs-CZ" sz="24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2400" dirty="0">
                <a:solidFill>
                  <a:schemeClr val="accent2"/>
                </a:solidFill>
              </a:rPr>
              <a:t>("Suma = " + suma);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400" dirty="0">
                <a:solidFill>
                  <a:schemeClr val="accent2"/>
                </a:solidFill>
              </a:rPr>
              <a:t>}</a:t>
            </a:r>
            <a:endParaRPr lang="cs-CZ" altLang="cs-CZ" sz="2400" dirty="0"/>
          </a:p>
          <a:p>
            <a:pPr>
              <a:lnSpc>
                <a:spcPct val="90000"/>
              </a:lnSpc>
            </a:pPr>
            <a:r>
              <a:rPr lang="cs-CZ" altLang="cs-CZ" sz="2800" dirty="0"/>
              <a:t>Zpracovávaný prvek pole se zkopíruje do pomocné proměnné </a:t>
            </a:r>
            <a:r>
              <a:rPr lang="cs-CZ" altLang="cs-CZ" sz="2800" dirty="0">
                <a:solidFill>
                  <a:schemeClr val="accent2"/>
                </a:solidFill>
              </a:rPr>
              <a:t>hodnota</a:t>
            </a:r>
            <a:r>
              <a:rPr lang="cs-CZ" altLang="cs-CZ" sz="2800" dirty="0"/>
              <a:t>. Proto není možné pomocí konstrukce </a:t>
            </a:r>
            <a:r>
              <a:rPr lang="cs-CZ" altLang="cs-CZ" sz="2800" dirty="0" err="1"/>
              <a:t>for-each</a:t>
            </a:r>
            <a:r>
              <a:rPr lang="cs-CZ" altLang="cs-CZ" sz="2800" dirty="0"/>
              <a:t> měnit prvky pole.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542C1-B8C8-4D7C-B524-C41374B063DA}" type="slidenum">
              <a:rPr lang="cs-CZ" altLang="cs-CZ"/>
              <a:pPr/>
              <a:t>61</a:t>
            </a:fld>
            <a:endParaRPr lang="cs-CZ" altLang="cs-CZ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Seřazení pole a jeho výpis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Výpis pole je užitečný zejména při ladění.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import </a:t>
            </a:r>
            <a:r>
              <a:rPr lang="cs-CZ" altLang="cs-CZ" dirty="0" err="1">
                <a:solidFill>
                  <a:schemeClr val="accent2"/>
                </a:solidFill>
              </a:rPr>
              <a:t>java.util.</a:t>
            </a:r>
            <a:r>
              <a:rPr lang="cs-CZ" altLang="cs-CZ" dirty="0" err="1">
                <a:solidFill>
                  <a:schemeClr val="accent2"/>
                </a:solidFill>
                <a:hlinkClick r:id="rId2"/>
              </a:rPr>
              <a:t>Arrays</a:t>
            </a:r>
            <a:r>
              <a:rPr lang="cs-CZ" altLang="cs-CZ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public </a:t>
            </a:r>
            <a:r>
              <a:rPr lang="cs-CZ" altLang="cs-CZ" dirty="0" err="1">
                <a:solidFill>
                  <a:schemeClr val="accent2"/>
                </a:solidFill>
              </a:rPr>
              <a:t>class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err="1">
                <a:solidFill>
                  <a:schemeClr val="accent2"/>
                </a:solidFill>
              </a:rPr>
              <a:t>SerazeniPole</a:t>
            </a:r>
            <a:r>
              <a:rPr lang="cs-CZ" altLang="cs-CZ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public static </a:t>
            </a:r>
            <a:r>
              <a:rPr lang="cs-CZ" altLang="cs-CZ" dirty="0" err="1">
                <a:solidFill>
                  <a:schemeClr val="accent2"/>
                </a:solidFill>
              </a:rPr>
              <a:t>void</a:t>
            </a:r>
            <a:r>
              <a:rPr lang="cs-CZ" altLang="cs-CZ" dirty="0">
                <a:solidFill>
                  <a:schemeClr val="accent2"/>
                </a:solidFill>
              </a:rPr>
              <a:t> </a:t>
            </a:r>
            <a:r>
              <a:rPr lang="cs-CZ" altLang="cs-CZ" dirty="0" err="1">
                <a:solidFill>
                  <a:schemeClr val="accent2"/>
                </a:solidFill>
              </a:rPr>
              <a:t>main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String</a:t>
            </a:r>
            <a:r>
              <a:rPr lang="cs-CZ" altLang="cs-CZ" dirty="0">
                <a:solidFill>
                  <a:schemeClr val="accent2"/>
                </a:solidFill>
              </a:rPr>
              <a:t>[] </a:t>
            </a:r>
            <a:r>
              <a:rPr lang="cs-CZ" altLang="cs-CZ" dirty="0" err="1">
                <a:solidFill>
                  <a:schemeClr val="accent2"/>
                </a:solidFill>
              </a:rPr>
              <a:t>args</a:t>
            </a:r>
            <a:r>
              <a:rPr lang="cs-CZ" altLang="cs-CZ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int</a:t>
            </a:r>
            <a:r>
              <a:rPr lang="cs-CZ" altLang="cs-CZ" dirty="0">
                <a:solidFill>
                  <a:schemeClr val="accent2"/>
                </a:solidFill>
              </a:rPr>
              <a:t>[] </a:t>
            </a:r>
            <a:r>
              <a:rPr lang="cs-CZ" altLang="cs-CZ" dirty="0" err="1">
                <a:solidFill>
                  <a:schemeClr val="accent2"/>
                </a:solidFill>
              </a:rPr>
              <a:t>poleInt</a:t>
            </a:r>
            <a:r>
              <a:rPr lang="cs-CZ" altLang="cs-CZ" dirty="0">
                <a:solidFill>
                  <a:schemeClr val="accent2"/>
                </a:solidFill>
              </a:rPr>
              <a:t> = { 1, 7, 5, 3 };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Arrays.toString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poleInt</a:t>
            </a:r>
            <a:r>
              <a:rPr lang="cs-CZ" altLang="cs-CZ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Arrays.sort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poleInt</a:t>
            </a:r>
            <a:r>
              <a:rPr lang="cs-CZ" altLang="cs-CZ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  </a:t>
            </a:r>
            <a:r>
              <a:rPr lang="cs-CZ" altLang="cs-CZ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Arrays.toString</a:t>
            </a:r>
            <a:r>
              <a:rPr lang="cs-CZ" altLang="cs-CZ" dirty="0">
                <a:solidFill>
                  <a:schemeClr val="accent2"/>
                </a:solidFill>
              </a:rPr>
              <a:t>(</a:t>
            </a:r>
            <a:r>
              <a:rPr lang="cs-CZ" altLang="cs-CZ" dirty="0" err="1">
                <a:solidFill>
                  <a:schemeClr val="accent2"/>
                </a:solidFill>
              </a:rPr>
              <a:t>poleInt</a:t>
            </a:r>
            <a:r>
              <a:rPr lang="cs-CZ" altLang="cs-CZ" dirty="0">
                <a:solidFill>
                  <a:schemeClr val="accent2"/>
                </a:solidFill>
              </a:rPr>
              <a:t>));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</a:pPr>
            <a:r>
              <a:rPr lang="cs-CZ" altLang="cs-CZ" dirty="0">
                <a:hlinkClick r:id="rId3" action="ppaction://hlinksldjump"/>
              </a:rPr>
              <a:t>Složitější třídění vyžaduje práci s rozhraním a kolekcemi objektů.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7745F-0B2C-4F93-82DD-7C588FDD137E}" type="slidenum">
              <a:rPr lang="cs-CZ" altLang="cs-CZ"/>
              <a:pPr/>
              <a:t>62</a:t>
            </a:fld>
            <a:endParaRPr lang="cs-CZ" altLang="cs-CZ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Dvourozměrná pole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Obdélníkové pole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[][] a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[5][4];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("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radek</a:t>
            </a:r>
            <a:r>
              <a:rPr lang="cs-CZ" altLang="cs-CZ" sz="1800" dirty="0">
                <a:solidFill>
                  <a:schemeClr val="accent2"/>
                </a:solidFill>
              </a:rPr>
              <a:t>: " + </a:t>
            </a:r>
            <a:r>
              <a:rPr lang="cs-CZ" altLang="cs-CZ" sz="1800" dirty="0" err="1">
                <a:solidFill>
                  <a:schemeClr val="accent2"/>
                </a:solidFill>
              </a:rPr>
              <a:t>a.length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("</a:t>
            </a:r>
            <a:r>
              <a:rPr lang="cs-CZ" altLang="cs-CZ" sz="1800" dirty="0" err="1">
                <a:solidFill>
                  <a:schemeClr val="accent2"/>
                </a:solidFill>
              </a:rPr>
              <a:t>Pocet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sloupcu</a:t>
            </a:r>
            <a:r>
              <a:rPr lang="cs-CZ" altLang="cs-CZ" sz="1800" dirty="0">
                <a:solidFill>
                  <a:schemeClr val="accent2"/>
                </a:solidFill>
              </a:rPr>
              <a:t>: " + a[0].</a:t>
            </a:r>
            <a:r>
              <a:rPr lang="cs-CZ" altLang="cs-CZ" sz="1800" dirty="0" err="1">
                <a:solidFill>
                  <a:schemeClr val="accent2"/>
                </a:solidFill>
              </a:rPr>
              <a:t>length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0; i &lt; </a:t>
            </a:r>
            <a:r>
              <a:rPr lang="cs-CZ" altLang="cs-CZ" sz="1800" dirty="0" err="1">
                <a:solidFill>
                  <a:schemeClr val="accent2"/>
                </a:solidFill>
              </a:rPr>
              <a:t>a.length</a:t>
            </a:r>
            <a:r>
              <a:rPr lang="cs-CZ" altLang="cs-CZ" sz="1800" dirty="0">
                <a:solidFill>
                  <a:schemeClr val="accent2"/>
                </a:solidFill>
              </a:rPr>
              <a:t>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j = 0; j &lt; a[i].</a:t>
            </a:r>
            <a:r>
              <a:rPr lang="cs-CZ" altLang="cs-CZ" sz="1800" dirty="0" err="1">
                <a:solidFill>
                  <a:schemeClr val="accent2"/>
                </a:solidFill>
              </a:rPr>
              <a:t>length</a:t>
            </a:r>
            <a:r>
              <a:rPr lang="cs-CZ" altLang="cs-CZ" sz="1800" dirty="0">
                <a:solidFill>
                  <a:schemeClr val="accent2"/>
                </a:solidFill>
              </a:rPr>
              <a:t>; j++)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a[i][j] = i * 10 + j;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1800" dirty="0">
                <a:solidFill>
                  <a:schemeClr val="accent2"/>
                </a:solidFill>
              </a:rPr>
              <a:t>(a[i][j] + "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  <a:endParaRPr lang="cs-CZ" altLang="cs-CZ" sz="1800" dirty="0"/>
          </a:p>
          <a:p>
            <a:pPr>
              <a:lnSpc>
                <a:spcPct val="80000"/>
              </a:lnSpc>
            </a:pPr>
            <a:r>
              <a:rPr lang="cs-CZ" altLang="cs-CZ" sz="2000" dirty="0"/>
              <a:t>Dvourozměrné pole s proměnlivou délkou řádek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[][] a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[4][];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0; i &lt; </a:t>
            </a:r>
            <a:r>
              <a:rPr lang="cs-CZ" altLang="cs-CZ" sz="1800" dirty="0" err="1">
                <a:solidFill>
                  <a:schemeClr val="accent2"/>
                </a:solidFill>
              </a:rPr>
              <a:t>a.length</a:t>
            </a:r>
            <a:r>
              <a:rPr lang="cs-CZ" altLang="cs-CZ" sz="1800" dirty="0">
                <a:solidFill>
                  <a:schemeClr val="accent2"/>
                </a:solidFill>
              </a:rPr>
              <a:t>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a[i]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[i + 1];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j = 0; j &lt; a[i].</a:t>
            </a:r>
            <a:r>
              <a:rPr lang="cs-CZ" altLang="cs-CZ" sz="1800" dirty="0" err="1">
                <a:solidFill>
                  <a:schemeClr val="accent2"/>
                </a:solidFill>
              </a:rPr>
              <a:t>length</a:t>
            </a:r>
            <a:r>
              <a:rPr lang="cs-CZ" altLang="cs-CZ" sz="1800" dirty="0">
                <a:solidFill>
                  <a:schemeClr val="accent2"/>
                </a:solidFill>
              </a:rPr>
              <a:t>; j++)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a[i][j] = i * 10 + j;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</a:t>
            </a:r>
            <a:r>
              <a:rPr lang="cs-CZ" altLang="cs-CZ" sz="1800" dirty="0">
                <a:solidFill>
                  <a:schemeClr val="accent2"/>
                </a:solidFill>
              </a:rPr>
              <a:t>(a[i][j] + " 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  <a:endParaRPr lang="cs-CZ" altLang="cs-CZ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7E152-B5BB-419F-9845-45B4BBDE165C}" type="slidenum">
              <a:rPr lang="cs-CZ" altLang="cs-CZ"/>
              <a:pPr/>
              <a:t>63</a:t>
            </a:fld>
            <a:endParaRPr lang="cs-CZ" altLang="cs-CZ"/>
          </a:p>
        </p:txBody>
      </p:sp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Inicializace statického dvourozměrného pole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cs-CZ"/>
              <a:t>Obdélníkové pole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int[][] b = {{ 1, 2, 3 },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            { 11, 12, 13 },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            { 21, 22, 23 }};</a:t>
            </a:r>
          </a:p>
          <a:p>
            <a:r>
              <a:rPr lang="cs-CZ" altLang="cs-CZ"/>
              <a:t>Dvourozměrné pole s proměnlivou délkou řádek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int[][] c = {{ 1, 2, 3 },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            { 11, 12 },</a:t>
            </a:r>
          </a:p>
          <a:p>
            <a:pPr lvl="1">
              <a:buFontTx/>
              <a:buNone/>
            </a:pPr>
            <a:r>
              <a:rPr lang="cs-CZ" altLang="cs-CZ">
                <a:solidFill>
                  <a:schemeClr val="accent2"/>
                </a:solidFill>
              </a:rPr>
              <a:t>                { 21 }};</a:t>
            </a:r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EE2184-32FE-4A3A-8ED9-0FA7FBC82C56}" type="slidenum">
              <a:rPr lang="cs-CZ" altLang="cs-CZ"/>
              <a:pPr/>
              <a:t>64</a:t>
            </a:fld>
            <a:endParaRPr lang="cs-CZ" altLang="cs-CZ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Vícerozměrná pole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Trojrozměrná a vícerozměrná pole se vytvářejí analogicky dvourozměrným.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 případě, že se pole vytváří po částech, musíme nejdřív vytvořit první rozměr (index), potom druhý a tak dál, nelze rozměry přeskakovat.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[][][] d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[4][][5];</a:t>
            </a:r>
            <a:r>
              <a:rPr lang="cs-CZ" altLang="cs-CZ" sz="2000" dirty="0"/>
              <a:t> // chyba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Vícerozměrná pole nezabírají spojitou část paměti, což má za následek </a:t>
            </a:r>
            <a:r>
              <a:rPr lang="cs-CZ" altLang="cs-CZ" sz="2400" dirty="0">
                <a:hlinkClick r:id="rId2"/>
              </a:rPr>
              <a:t>pomalejší přístup</a:t>
            </a:r>
            <a:r>
              <a:rPr lang="cs-CZ" altLang="cs-CZ" sz="2400" dirty="0"/>
              <a:t> k nim. Proto se pro zrychlení (typicky grafických aplikací) používá jednorozměrné pole s výpočtem ofsetu.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final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RADKY = 24;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final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SLOUPCE = 80;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byte[] obrazovka = </a:t>
            </a:r>
            <a:r>
              <a:rPr lang="cs-CZ" altLang="cs-CZ" sz="2000" dirty="0" err="1">
                <a:solidFill>
                  <a:schemeClr val="accent2"/>
                </a:solidFill>
              </a:rPr>
              <a:t>new</a:t>
            </a:r>
            <a:r>
              <a:rPr lang="cs-CZ" altLang="cs-CZ" sz="2000" dirty="0">
                <a:solidFill>
                  <a:schemeClr val="accent2"/>
                </a:solidFill>
              </a:rPr>
              <a:t> byte[RADKY * SLOUPCE];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 err="1">
                <a:solidFill>
                  <a:schemeClr val="accent2"/>
                </a:solidFill>
              </a:rPr>
              <a:t>for</a:t>
            </a:r>
            <a:r>
              <a:rPr lang="cs-CZ" altLang="cs-CZ" sz="2000" dirty="0">
                <a:solidFill>
                  <a:schemeClr val="accent2"/>
                </a:solidFill>
              </a:rPr>
              <a:t>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i = 0; i &lt; RADKY;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</a:t>
            </a:r>
            <a:r>
              <a:rPr lang="cs-CZ" altLang="cs-CZ" sz="2000" dirty="0" err="1">
                <a:solidFill>
                  <a:schemeClr val="accent2"/>
                </a:solidFill>
              </a:rPr>
              <a:t>for</a:t>
            </a:r>
            <a:r>
              <a:rPr lang="cs-CZ" altLang="cs-CZ" sz="2000" dirty="0">
                <a:solidFill>
                  <a:schemeClr val="accent2"/>
                </a:solidFill>
              </a:rPr>
              <a:t> (</a:t>
            </a:r>
            <a:r>
              <a:rPr lang="cs-CZ" altLang="cs-CZ" sz="2000" dirty="0" err="1">
                <a:solidFill>
                  <a:schemeClr val="accent2"/>
                </a:solidFill>
              </a:rPr>
              <a:t>int</a:t>
            </a:r>
            <a:r>
              <a:rPr lang="cs-CZ" altLang="cs-CZ" sz="2000" dirty="0">
                <a:solidFill>
                  <a:schemeClr val="accent2"/>
                </a:solidFill>
              </a:rPr>
              <a:t> j = 0; j &lt; SLOUPCE; j++)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>
                <a:solidFill>
                  <a:schemeClr val="accent2"/>
                </a:solidFill>
              </a:rPr>
              <a:t>    obrazovka[i * SLOUPCE + j] = 0;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 dirty="0"/>
              <a:t>…</a:t>
            </a:r>
          </a:p>
          <a:p>
            <a:pPr>
              <a:lnSpc>
                <a:spcPct val="80000"/>
              </a:lnSpc>
            </a:pPr>
            <a:r>
              <a:rPr lang="cs-CZ" altLang="cs-CZ" sz="2400" dirty="0">
                <a:hlinkClick r:id="rId3"/>
              </a:rPr>
              <a:t>další možnosti zrychlení</a:t>
            </a:r>
            <a:endParaRPr lang="cs-CZ" alt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C9EB8-00ED-4A3C-A58A-9B9EF3A856D4}" type="slidenum">
              <a:rPr lang="cs-CZ" altLang="cs-CZ"/>
              <a:pPr/>
              <a:t>65</a:t>
            </a:fld>
            <a:endParaRPr lang="cs-CZ" altLang="cs-CZ"/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Třídy a objekty</a:t>
            </a:r>
            <a:endParaRPr lang="cs-CZ" altLang="cs-CZ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Třída (class), objektový typ, modul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základní stavební kámen v OOP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soubor dat a podprogramů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data = datové složky = atributy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členské proměnné (member variables) a konstanty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Je v nich uložen stav objektu.</a:t>
            </a:r>
          </a:p>
          <a:p>
            <a:pPr lvl="2">
              <a:lnSpc>
                <a:spcPct val="80000"/>
              </a:lnSpc>
            </a:pPr>
            <a:r>
              <a:rPr lang="cs-CZ" altLang="cs-CZ" sz="2000"/>
              <a:t>podprogramy = metody (methods)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Manipulují s daty, čímž mění stav objektu.</a:t>
            </a:r>
          </a:p>
          <a:p>
            <a:pPr lvl="3">
              <a:lnSpc>
                <a:spcPct val="80000"/>
              </a:lnSpc>
            </a:pPr>
            <a:r>
              <a:rPr lang="cs-CZ" altLang="cs-CZ" sz="1800"/>
              <a:t>Popisují schopnosti objektu.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Objekt (object)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datový prvek vytvořený podle vzoru třídy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instance třídy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Proměnné</a:t>
            </a:r>
          </a:p>
          <a:p>
            <a:pPr lvl="1">
              <a:lnSpc>
                <a:spcPct val="80000"/>
              </a:lnSpc>
            </a:pPr>
            <a:r>
              <a:rPr lang="cs-CZ" altLang="cs-CZ" sz="2400" u="sng"/>
              <a:t>třídy</a:t>
            </a:r>
            <a:r>
              <a:rPr lang="cs-CZ" altLang="cs-CZ" sz="2400"/>
              <a:t> se deklarují s klíčovým slovem </a:t>
            </a:r>
            <a:r>
              <a:rPr lang="cs-CZ" altLang="cs-CZ" sz="2400">
                <a:solidFill>
                  <a:schemeClr val="accent2"/>
                </a:solidFill>
              </a:rPr>
              <a:t>static</a:t>
            </a:r>
            <a:r>
              <a:rPr lang="cs-CZ" altLang="cs-CZ" sz="2400"/>
              <a:t>,</a:t>
            </a:r>
          </a:p>
          <a:p>
            <a:pPr lvl="1">
              <a:lnSpc>
                <a:spcPct val="80000"/>
              </a:lnSpc>
            </a:pPr>
            <a:r>
              <a:rPr lang="cs-CZ" altLang="cs-CZ" sz="2400" u="sng"/>
              <a:t>instance</a:t>
            </a:r>
            <a:r>
              <a:rPr lang="cs-CZ" altLang="cs-CZ" sz="2400"/>
              <a:t> se deklarují bez klíčového slova </a:t>
            </a:r>
            <a:r>
              <a:rPr lang="cs-CZ" altLang="cs-CZ" sz="2400">
                <a:solidFill>
                  <a:schemeClr val="accent2"/>
                </a:solidFill>
              </a:rPr>
              <a:t>static</a:t>
            </a:r>
            <a:r>
              <a:rPr lang="cs-CZ" altLang="cs-CZ" sz="2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V Java API jsou označovány jako </a:t>
            </a:r>
            <a:r>
              <a:rPr lang="cs-CZ" altLang="cs-CZ" sz="2400">
                <a:solidFill>
                  <a:schemeClr val="accent2"/>
                </a:solidFill>
              </a:rPr>
              <a:t>field</a:t>
            </a:r>
            <a:r>
              <a:rPr lang="cs-CZ" altLang="cs-CZ" sz="2400"/>
              <a:t> (pole, oblast), což většinou neznamená </a:t>
            </a:r>
            <a:r>
              <a:rPr lang="cs-CZ" altLang="cs-CZ" sz="2400">
                <a:solidFill>
                  <a:schemeClr val="accent2"/>
                </a:solidFill>
              </a:rPr>
              <a:t>array</a:t>
            </a:r>
            <a:r>
              <a:rPr lang="cs-CZ" altLang="cs-CZ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92B33-32C3-41F0-B78D-E788FF11DF88}" type="slidenum">
              <a:rPr lang="cs-CZ" altLang="cs-CZ"/>
              <a:pPr/>
              <a:t>66</a:t>
            </a:fld>
            <a:endParaRPr lang="cs-CZ" altLang="cs-CZ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Deklarace třídy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/>
              <a:t>Program v Javě obsahuje vždy alespoň jednu třídu.</a:t>
            </a:r>
          </a:p>
          <a:p>
            <a:r>
              <a:rPr lang="cs-CZ" altLang="cs-CZ"/>
              <a:t>Třídy označené jako </a:t>
            </a:r>
            <a:r>
              <a:rPr lang="cs-CZ" altLang="cs-CZ">
                <a:solidFill>
                  <a:schemeClr val="accent2"/>
                </a:solidFill>
              </a:rPr>
              <a:t>public</a:t>
            </a:r>
            <a:endParaRPr lang="cs-CZ" altLang="cs-CZ"/>
          </a:p>
          <a:p>
            <a:pPr lvl="1"/>
            <a:r>
              <a:rPr lang="cs-CZ" altLang="cs-CZ"/>
              <a:t>musí být uloženy v samostatném stejnojmenném souboru s příponou </a:t>
            </a:r>
            <a:r>
              <a:rPr lang="cs-CZ" altLang="cs-CZ">
                <a:solidFill>
                  <a:schemeClr val="accent2"/>
                </a:solidFill>
              </a:rPr>
              <a:t>java</a:t>
            </a:r>
            <a:r>
              <a:rPr lang="cs-CZ" altLang="cs-CZ"/>
              <a:t>,</a:t>
            </a:r>
          </a:p>
          <a:p>
            <a:pPr lvl="1"/>
            <a:r>
              <a:rPr lang="cs-CZ" altLang="cs-CZ"/>
              <a:t>měly by (ale nemusí) obsahovat metodu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  <a:r>
              <a:rPr lang="cs-CZ" altLang="cs-CZ"/>
              <a:t>, která volá ostatní metody své třídy.</a:t>
            </a:r>
          </a:p>
          <a:p>
            <a:r>
              <a:rPr lang="cs-CZ" altLang="cs-CZ"/>
              <a:t>Když je metoda </a:t>
            </a:r>
            <a:r>
              <a:rPr lang="cs-CZ" altLang="cs-CZ">
                <a:solidFill>
                  <a:schemeClr val="accent2"/>
                </a:solidFill>
              </a:rPr>
              <a:t>main()</a:t>
            </a:r>
            <a:r>
              <a:rPr lang="cs-CZ" altLang="cs-CZ"/>
              <a:t> označena jako </a:t>
            </a:r>
            <a:r>
              <a:rPr lang="cs-CZ" altLang="cs-CZ">
                <a:solidFill>
                  <a:schemeClr val="accent2"/>
                </a:solidFill>
              </a:rPr>
              <a:t>static</a:t>
            </a:r>
            <a:r>
              <a:rPr lang="cs-CZ" altLang="cs-CZ"/>
              <a:t>, je možné ji volat i bez existující instance její mateřské třídy, tedy bez vytvoření objektu.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E78CE-965B-4E67-8FA9-4F70C3407EB7}" type="slidenum">
              <a:rPr lang="cs-CZ" altLang="cs-CZ"/>
              <a:pPr/>
              <a:t>67</a:t>
            </a:fld>
            <a:endParaRPr lang="cs-CZ" altLang="cs-CZ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Deklarace třídy </a:t>
            </a:r>
            <a:r>
              <a:rPr lang="cs-CZ" altLang="cs-CZ">
                <a:solidFill>
                  <a:schemeClr val="accent2"/>
                </a:solidFill>
              </a:rPr>
              <a:t>Obdelnik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class Obdelnik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vyska;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obvod()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return (2 * (sirka + vyska));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obsah()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return (sirka * vyska);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double delkaUhlopricky()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double pom;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pom = (sirka * sirka) + (vyska * vyska);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return Math.sqrt(pom);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601D2E-64E5-418C-8FD2-B27A738CE58E}" type="slidenum">
              <a:rPr lang="cs-CZ" altLang="cs-CZ"/>
              <a:pPr/>
              <a:t>68</a:t>
            </a:fld>
            <a:endParaRPr lang="cs-CZ" altLang="cs-CZ"/>
          </a:p>
        </p:txBody>
      </p:sp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Vytvoření objektu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Deklarujeme třídu, například </a:t>
            </a:r>
            <a:r>
              <a:rPr lang="cs-CZ" altLang="cs-CZ" sz="2400">
                <a:solidFill>
                  <a:schemeClr val="accent2"/>
                </a:solidFill>
              </a:rPr>
              <a:t>Obdelnik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Deklarujeme referenční proměnnou typu </a:t>
            </a:r>
            <a:r>
              <a:rPr lang="cs-CZ" altLang="cs-CZ" sz="2400">
                <a:solidFill>
                  <a:schemeClr val="accent2"/>
                </a:solidFill>
              </a:rPr>
              <a:t>Obdelnik</a:t>
            </a:r>
            <a:r>
              <a:rPr lang="cs-CZ" altLang="cs-CZ" sz="24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Odkazuje na instanci typu </a:t>
            </a:r>
            <a:r>
              <a:rPr lang="cs-CZ" altLang="cs-CZ" sz="2000">
                <a:solidFill>
                  <a:schemeClr val="accent2"/>
                </a:solidFill>
              </a:rPr>
              <a:t>Obdelnik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například </a:t>
            </a:r>
            <a:r>
              <a:rPr lang="cs-CZ" altLang="cs-CZ" sz="2000">
                <a:solidFill>
                  <a:schemeClr val="accent2"/>
                </a:solidFill>
              </a:rPr>
              <a:t>Obdelnik obd;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Pomocí příkazu </a:t>
            </a:r>
            <a:r>
              <a:rPr lang="cs-CZ" altLang="cs-CZ" sz="2400">
                <a:solidFill>
                  <a:schemeClr val="accent2"/>
                </a:solidFill>
              </a:rPr>
              <a:t>new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vytvoříme v paměti objekt typu </a:t>
            </a:r>
            <a:r>
              <a:rPr lang="cs-CZ" altLang="cs-CZ" sz="2000">
                <a:solidFill>
                  <a:schemeClr val="accent2"/>
                </a:solidFill>
              </a:rPr>
              <a:t>Obdelnik</a:t>
            </a:r>
            <a:r>
              <a:rPr lang="cs-CZ" altLang="cs-CZ" sz="2000"/>
              <a:t>,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získanou referenci na něj přiřadíme do proměnné,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například </a:t>
            </a:r>
            <a:r>
              <a:rPr lang="cs-CZ" altLang="cs-CZ" sz="2000">
                <a:solidFill>
                  <a:schemeClr val="accent2"/>
                </a:solidFill>
              </a:rPr>
              <a:t>obd = new Obdelnik();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Na rozdíl od </a:t>
            </a:r>
            <a:r>
              <a:rPr lang="cs-CZ" altLang="cs-CZ" sz="2000">
                <a:hlinkClick r:id="rId2" action="ppaction://hlinksldjump"/>
              </a:rPr>
              <a:t>polí</a:t>
            </a:r>
            <a:r>
              <a:rPr lang="cs-CZ" altLang="cs-CZ" sz="2000"/>
              <a:t> se objekty tvoří vždy jen dynamicky.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Od této chvíle máme přes referenční proměnnou </a:t>
            </a:r>
            <a:r>
              <a:rPr lang="cs-CZ" altLang="cs-CZ" sz="2400">
                <a:solidFill>
                  <a:schemeClr val="accent2"/>
                </a:solidFill>
              </a:rPr>
              <a:t>obd</a:t>
            </a:r>
            <a:r>
              <a:rPr lang="cs-CZ" altLang="cs-CZ" sz="2400"/>
              <a:t> k dispozici nelokální proměnné třídy </a:t>
            </a:r>
            <a:r>
              <a:rPr lang="cs-CZ" altLang="cs-CZ" sz="2400">
                <a:solidFill>
                  <a:schemeClr val="accent2"/>
                </a:solidFill>
              </a:rPr>
              <a:t>Obdelnik</a:t>
            </a:r>
            <a:r>
              <a:rPr lang="cs-CZ" altLang="cs-CZ" sz="2400"/>
              <a:t> nastavené implicitně na nulu.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Proměnné </a:t>
            </a:r>
            <a:r>
              <a:rPr lang="cs-CZ" altLang="cs-CZ" sz="2000">
                <a:solidFill>
                  <a:schemeClr val="accent2"/>
                </a:solidFill>
              </a:rPr>
              <a:t>sirka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vyska</a:t>
            </a:r>
            <a:r>
              <a:rPr lang="cs-CZ" altLang="cs-CZ" sz="2000"/>
              <a:t> jsou proměnné instance neboli instanční proměnné.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Každá instance má své vlastní proměnné </a:t>
            </a:r>
            <a:r>
              <a:rPr lang="cs-CZ" altLang="cs-CZ" sz="2000">
                <a:solidFill>
                  <a:schemeClr val="accent2"/>
                </a:solidFill>
              </a:rPr>
              <a:t>sirka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vyska</a:t>
            </a:r>
            <a:r>
              <a:rPr lang="cs-CZ" altLang="cs-CZ" sz="20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Metody </a:t>
            </a:r>
            <a:r>
              <a:rPr lang="cs-CZ" altLang="cs-CZ" sz="2000">
                <a:solidFill>
                  <a:schemeClr val="accent2"/>
                </a:solidFill>
              </a:rPr>
              <a:t>obvod()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obsah()</a:t>
            </a:r>
            <a:r>
              <a:rPr lang="cs-CZ" altLang="cs-CZ" sz="2000"/>
              <a:t> a </a:t>
            </a:r>
            <a:r>
              <a:rPr lang="cs-CZ" altLang="cs-CZ" sz="2000">
                <a:solidFill>
                  <a:schemeClr val="accent2"/>
                </a:solidFill>
              </a:rPr>
              <a:t>delkaUhlopricky()</a:t>
            </a:r>
            <a:r>
              <a:rPr lang="cs-CZ" altLang="cs-CZ" sz="2000"/>
              <a:t> se nedají použít samostatně, jako to bylo možné u statických metod.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B6D3E-8160-4572-8048-1D5E04EBA914}" type="slidenum">
              <a:rPr lang="cs-CZ" altLang="cs-CZ"/>
              <a:pPr/>
              <a:t>69</a:t>
            </a:fld>
            <a:endParaRPr lang="cs-CZ" altLang="cs-CZ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Vytvoření objektu </a:t>
            </a:r>
            <a:r>
              <a:rPr lang="cs-CZ" altLang="cs-CZ">
                <a:solidFill>
                  <a:schemeClr val="accent2"/>
                </a:solidFill>
              </a:rPr>
              <a:t>obd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Kde se má objekt vytvořit?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jednodušeji v metodě </a:t>
            </a:r>
            <a:r>
              <a:rPr lang="cs-CZ" altLang="cs-CZ" sz="2400">
                <a:solidFill>
                  <a:schemeClr val="accent2"/>
                </a:solidFill>
              </a:rPr>
              <a:t>main()</a:t>
            </a:r>
            <a:r>
              <a:rPr lang="cs-CZ" altLang="cs-CZ" sz="2400"/>
              <a:t> třídy </a:t>
            </a:r>
            <a:r>
              <a:rPr lang="cs-CZ" altLang="cs-CZ" sz="2400">
                <a:solidFill>
                  <a:schemeClr val="accent2"/>
                </a:solidFill>
              </a:rPr>
              <a:t>Obdelnik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častěji v jiné třídě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public class Obdelnik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…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Obdelnik obd = new Obdelnik();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obd.vyska = 5;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obd.sirka = 3;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  System.out.println("Obvod je: " + obd.obvod());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2EEA82-206A-4A50-BF69-CEF3A677C4B1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Vývojové nástroje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dirty="0"/>
              <a:t>Jsou závislé na platformě.</a:t>
            </a:r>
          </a:p>
          <a:p>
            <a:pPr>
              <a:lnSpc>
                <a:spcPct val="90000"/>
              </a:lnSpc>
            </a:pPr>
            <a:r>
              <a:rPr lang="cs-CZ" altLang="cs-CZ" dirty="0"/>
              <a:t>Překladač a standardní knihovny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JDK SE - Standard </a:t>
            </a:r>
            <a:r>
              <a:rPr lang="cs-CZ" altLang="cs-CZ" dirty="0" err="1"/>
              <a:t>Edition</a:t>
            </a:r>
            <a:r>
              <a:rPr lang="cs-CZ" altLang="cs-CZ" dirty="0"/>
              <a:t> (</a:t>
            </a:r>
            <a:r>
              <a:rPr lang="cs-CZ" altLang="cs-CZ" dirty="0">
                <a:hlinkClick r:id="rId2"/>
              </a:rPr>
              <a:t>www.oracle.com</a:t>
            </a:r>
            <a:r>
              <a:rPr lang="cs-CZ" altLang="cs-CZ" dirty="0"/>
              <a:t>)</a:t>
            </a:r>
          </a:p>
          <a:p>
            <a:pPr lvl="1">
              <a:lnSpc>
                <a:spcPct val="90000"/>
              </a:lnSpc>
            </a:pPr>
            <a:r>
              <a:rPr lang="cs-CZ" altLang="cs-CZ" dirty="0"/>
              <a:t>Knihovny se nazývají Java (</a:t>
            </a:r>
            <a:r>
              <a:rPr lang="cs-CZ" altLang="cs-CZ" dirty="0" err="1"/>
              <a:t>Core</a:t>
            </a:r>
            <a:r>
              <a:rPr lang="cs-CZ" altLang="cs-CZ" dirty="0"/>
              <a:t>) </a:t>
            </a:r>
            <a:r>
              <a:rPr lang="cs-CZ" altLang="cs-CZ" dirty="0" err="1"/>
              <a:t>APIs</a:t>
            </a:r>
            <a:r>
              <a:rPr lang="cs-CZ" altLang="cs-CZ" dirty="0"/>
              <a:t> a jsou dostupné na</a:t>
            </a:r>
          </a:p>
          <a:p>
            <a:pPr lvl="1">
              <a:lnSpc>
                <a:spcPct val="90000"/>
              </a:lnSpc>
            </a:pPr>
            <a:r>
              <a:rPr lang="cs-CZ" altLang="cs-CZ" dirty="0">
                <a:hlinkClick r:id="rId3"/>
              </a:rPr>
              <a:t>http://www.oracle.com/technetwork/java/api-141528.html</a:t>
            </a:r>
            <a:endParaRPr lang="cs-CZ" altLang="cs-CZ" dirty="0"/>
          </a:p>
          <a:p>
            <a:pPr>
              <a:lnSpc>
                <a:spcPct val="90000"/>
              </a:lnSpc>
            </a:pPr>
            <a:r>
              <a:rPr lang="cs-CZ" altLang="cs-CZ" dirty="0"/>
              <a:t>IDE – vývojová prostředí</a:t>
            </a:r>
          </a:p>
          <a:p>
            <a:pPr lvl="1">
              <a:lnSpc>
                <a:spcPct val="90000"/>
              </a:lnSpc>
            </a:pPr>
            <a:r>
              <a:rPr lang="cs-CZ" altLang="cs-CZ" dirty="0" err="1">
                <a:hlinkClick r:id="rId4"/>
              </a:rPr>
              <a:t>NetBeans</a:t>
            </a:r>
            <a:r>
              <a:rPr lang="cs-CZ" altLang="cs-CZ" dirty="0"/>
              <a:t>, </a:t>
            </a:r>
            <a:r>
              <a:rPr lang="cs-CZ" altLang="cs-CZ" dirty="0" err="1"/>
              <a:t>Eclipse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ADFDA-958E-464F-A6D2-F208BBD9CD41}" type="slidenum">
              <a:rPr lang="cs-CZ" altLang="cs-CZ"/>
              <a:pPr/>
              <a:t>70</a:t>
            </a:fld>
            <a:endParaRPr lang="cs-CZ" altLang="cs-CZ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Konstruktor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Specializovaná metoda umožňující při vytvoření objektu inicializovat hodnotu jeho dat v parametrech příkazu </a:t>
            </a:r>
            <a:r>
              <a:rPr lang="cs-CZ" altLang="cs-CZ" sz="1400">
                <a:solidFill>
                  <a:schemeClr val="accent2"/>
                </a:solidFill>
              </a:rPr>
              <a:t>new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Deklarace třídy </a:t>
            </a:r>
            <a:r>
              <a:rPr lang="cs-CZ" altLang="cs-CZ" sz="1400">
                <a:solidFill>
                  <a:schemeClr val="accent2"/>
                </a:solidFill>
              </a:rPr>
              <a:t>Obdelnik</a:t>
            </a:r>
            <a:r>
              <a:rPr lang="cs-CZ" altLang="cs-CZ" sz="1400"/>
              <a:t> s využitím konstruktoru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sirka;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vyska;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</a:t>
            </a:r>
            <a:r>
              <a:rPr lang="cs-CZ" altLang="cs-CZ" sz="1200"/>
              <a:t>/* začátek konstruktoru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Obdelnik(int parSirka, int parVyska)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sirka = parSirka;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vyska = parVyska;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 </a:t>
            </a:r>
            <a:r>
              <a:rPr lang="cs-CZ" altLang="cs-CZ" sz="1200"/>
              <a:t>/* konec konstruktoru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obvod() { return (2 * (sirka + vyska));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obsah() { return (sirka * vyska); }</a:t>
            </a:r>
          </a:p>
          <a:p>
            <a:pPr lvl="1">
              <a:lnSpc>
                <a:spcPct val="80000"/>
              </a:lnSpc>
              <a:buFontTx/>
              <a:buNone/>
            </a:pPr>
            <a:endParaRPr lang="cs-CZ" altLang="cs-CZ" sz="12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obd = new Obdelnik(5, 3); </a:t>
            </a:r>
            <a:r>
              <a:rPr lang="cs-CZ" altLang="cs-CZ" sz="1200"/>
              <a:t>/* využití konstuktoru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System.out.println("Obvod je: " + obd.obvod());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Konstruktor má vždy stejné jméno jako jeho třída.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Konstruktor nemá návratovou hodnotu a nesmí se v něm uvést návratový typ </a:t>
            </a:r>
            <a:r>
              <a:rPr lang="cs-CZ" altLang="cs-CZ" sz="1400">
                <a:solidFill>
                  <a:schemeClr val="accent2"/>
                </a:solidFill>
              </a:rPr>
              <a:t>void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Pokud potřebujeme předčasně ukončit práci konstruktoru, použijeme příkaz </a:t>
            </a:r>
            <a:r>
              <a:rPr lang="cs-CZ" altLang="cs-CZ" sz="1400">
                <a:solidFill>
                  <a:schemeClr val="accent2"/>
                </a:solidFill>
              </a:rPr>
              <a:t>return</a:t>
            </a:r>
            <a:r>
              <a:rPr lang="cs-CZ" altLang="cs-CZ" sz="1400"/>
              <a:t> bez parametrů.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if (parSirka == 0)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return;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Nechceme-li vytvářet konstruktor, je možné proměnné deklarovat s inicializací.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sirka = 5;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int vyska = 3;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…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A7F6E-29BE-4D53-860A-730C0639624F}" type="slidenum">
              <a:rPr lang="cs-CZ" altLang="cs-CZ"/>
              <a:pPr/>
              <a:t>71</a:t>
            </a:fld>
            <a:endParaRPr lang="cs-CZ" alt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Implicitní parametr metody </a:t>
            </a:r>
            <a:r>
              <a:rPr lang="cs-CZ" altLang="cs-CZ">
                <a:solidFill>
                  <a:schemeClr val="accent2"/>
                </a:solidFill>
              </a:rPr>
              <a:t>this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Má jej každá metoda instance.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Odkazuje na „tuto instanci“.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Využívá se v případě, že chceme pojmenovat parametry a lokální proměnné metody stejně, jako jsou pojmenovány proměnné instance, protože nechceme vymýšlet různé zkomoleniny jen pro odlišení jmen.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class Obdelnik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sirka;</a:t>
            </a:r>
            <a:r>
              <a:rPr lang="cs-CZ" altLang="cs-CZ" sz="2400"/>
              <a:t> // proměnná instance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int vyska;</a:t>
            </a:r>
            <a:r>
              <a:rPr lang="cs-CZ" altLang="cs-CZ" sz="2400"/>
              <a:t> // proměnná instance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</a:t>
            </a:r>
            <a:r>
              <a:rPr lang="cs-CZ" altLang="cs-CZ" sz="2400"/>
              <a:t>/* začátek konstruktoru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public Obdelnik(int sirka, int vyska)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this.sirka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this.vyska = vyska;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} </a:t>
            </a:r>
            <a:r>
              <a:rPr lang="cs-CZ" altLang="cs-CZ" sz="2400"/>
              <a:t>/* konec konstruktoru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…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19CE3-39FD-4EAA-9B59-8B4B2B7A4210}" type="slidenum">
              <a:rPr lang="cs-CZ" altLang="cs-CZ"/>
              <a:pPr/>
              <a:t>72</a:t>
            </a:fld>
            <a:endParaRPr lang="cs-CZ" altLang="cs-CZ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Přetížení konstruktorů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200" dirty="0"/>
              <a:t>Chceme mít možnost inicializovat vznikající objekt různými způsoby.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class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sirka,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) { </a:t>
            </a:r>
            <a:r>
              <a:rPr lang="cs-CZ" altLang="cs-CZ" sz="1200" dirty="0"/>
              <a:t>/* inicializace parametry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this.sirka</a:t>
            </a:r>
            <a:r>
              <a:rPr lang="cs-CZ" altLang="cs-CZ" sz="1200" dirty="0">
                <a:solidFill>
                  <a:schemeClr val="accent2"/>
                </a:solidFill>
              </a:rPr>
              <a:t>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this.vyska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o) {</a:t>
            </a:r>
            <a:r>
              <a:rPr lang="cs-CZ" altLang="cs-CZ" sz="1200" dirty="0"/>
              <a:t> /* inicializace jiným objektem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sirka = </a:t>
            </a:r>
            <a:r>
              <a:rPr lang="cs-CZ" altLang="cs-CZ" sz="1200" dirty="0" err="1">
                <a:solidFill>
                  <a:schemeClr val="accent2"/>
                </a:solidFill>
              </a:rPr>
              <a:t>o.sirka</a:t>
            </a:r>
            <a:r>
              <a:rPr lang="cs-CZ" altLang="cs-CZ" sz="1200" dirty="0">
                <a:solidFill>
                  <a:schemeClr val="accent2"/>
                </a:solidFill>
              </a:rPr>
              <a:t>;	</a:t>
            </a:r>
            <a:r>
              <a:rPr lang="cs-CZ" altLang="cs-CZ" sz="1200" dirty="0"/>
              <a:t>// </a:t>
            </a:r>
            <a:r>
              <a:rPr lang="cs-CZ" altLang="cs-CZ" sz="1200" dirty="0" err="1">
                <a:solidFill>
                  <a:schemeClr val="accent2"/>
                </a:solidFill>
              </a:rPr>
              <a:t>this</a:t>
            </a:r>
            <a:r>
              <a:rPr lang="cs-CZ" altLang="cs-CZ" sz="1200" dirty="0"/>
              <a:t> není nutné,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this.vyska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o.vyska</a:t>
            </a:r>
            <a:r>
              <a:rPr lang="cs-CZ" altLang="cs-CZ" sz="1200" dirty="0">
                <a:solidFill>
                  <a:schemeClr val="accent2"/>
                </a:solidFill>
              </a:rPr>
              <a:t>;	</a:t>
            </a:r>
            <a:r>
              <a:rPr lang="cs-CZ" altLang="cs-CZ" sz="1200" dirty="0"/>
              <a:t>// ale zlepší čitelnost.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() { </a:t>
            </a:r>
            <a:r>
              <a:rPr lang="cs-CZ" altLang="cs-CZ" sz="1200" dirty="0"/>
              <a:t>/* inicializace bez parametrů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sirka 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 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obvod() { return (2 * (sirka +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));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int</a:t>
            </a:r>
            <a:r>
              <a:rPr lang="cs-CZ" altLang="cs-CZ" sz="1200" dirty="0">
                <a:solidFill>
                  <a:schemeClr val="accent2"/>
                </a:solidFill>
              </a:rPr>
              <a:t> obsah() { return (sirka * </a:t>
            </a:r>
            <a:r>
              <a:rPr lang="cs-CZ" altLang="cs-CZ" sz="1200" dirty="0" err="1">
                <a:solidFill>
                  <a:schemeClr val="accent2"/>
                </a:solidFill>
              </a:rPr>
              <a:t>vyska</a:t>
            </a:r>
            <a:r>
              <a:rPr lang="cs-CZ" altLang="cs-CZ" sz="1200" dirty="0">
                <a:solidFill>
                  <a:schemeClr val="accent2"/>
                </a:solidFill>
              </a:rPr>
              <a:t>); 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12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static </a:t>
            </a:r>
            <a:r>
              <a:rPr lang="cs-CZ" altLang="cs-CZ" sz="1200" dirty="0" err="1">
                <a:solidFill>
                  <a:schemeClr val="accent2"/>
                </a:solidFill>
              </a:rPr>
              <a:t>void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main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String</a:t>
            </a:r>
            <a:r>
              <a:rPr lang="cs-CZ" altLang="cs-CZ" sz="1200" dirty="0">
                <a:solidFill>
                  <a:schemeClr val="accent2"/>
                </a:solidFill>
              </a:rPr>
              <a:t>[] </a:t>
            </a:r>
            <a:r>
              <a:rPr lang="cs-CZ" altLang="cs-CZ" sz="1200" dirty="0" err="1">
                <a:solidFill>
                  <a:schemeClr val="accent2"/>
                </a:solidFill>
              </a:rPr>
              <a:t>args</a:t>
            </a:r>
            <a:r>
              <a:rPr lang="cs-CZ" altLang="cs-CZ" sz="1200" dirty="0">
                <a:solidFill>
                  <a:schemeClr val="accent2"/>
                </a:solidFill>
              </a:rPr>
              <a:t>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(5, 3);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jiny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jednotkovy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200" dirty="0">
                <a:solidFill>
                  <a:schemeClr val="accent2"/>
                </a:solidFill>
              </a:rPr>
              <a:t>("Obvod je: " + </a:t>
            </a:r>
            <a:r>
              <a:rPr lang="cs-CZ" altLang="cs-CZ" sz="1200" dirty="0" err="1">
                <a:solidFill>
                  <a:schemeClr val="accent2"/>
                </a:solidFill>
              </a:rPr>
              <a:t>obd.obvod</a:t>
            </a:r>
            <a:r>
              <a:rPr lang="cs-CZ" altLang="cs-CZ" sz="1200" dirty="0">
                <a:solidFill>
                  <a:schemeClr val="accent2"/>
                </a:solidFill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200" dirty="0">
                <a:solidFill>
                  <a:schemeClr val="accent2"/>
                </a:solidFill>
              </a:rPr>
              <a:t>("Obvod je: " + </a:t>
            </a:r>
            <a:r>
              <a:rPr lang="cs-CZ" altLang="cs-CZ" sz="1200" dirty="0" err="1">
                <a:solidFill>
                  <a:schemeClr val="accent2"/>
                </a:solidFill>
              </a:rPr>
              <a:t>jiny.obvod</a:t>
            </a:r>
            <a:r>
              <a:rPr lang="cs-CZ" altLang="cs-CZ" sz="1200" dirty="0">
                <a:solidFill>
                  <a:schemeClr val="accent2"/>
                </a:solidFill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200" dirty="0">
                <a:solidFill>
                  <a:schemeClr val="accent2"/>
                </a:solidFill>
              </a:rPr>
              <a:t>("Obvod je: " + </a:t>
            </a:r>
            <a:r>
              <a:rPr lang="cs-CZ" altLang="cs-CZ" sz="1200" dirty="0" err="1">
                <a:solidFill>
                  <a:schemeClr val="accent2"/>
                </a:solidFill>
              </a:rPr>
              <a:t>jednotkovy.obvod</a:t>
            </a:r>
            <a:r>
              <a:rPr lang="cs-CZ" altLang="cs-CZ" sz="1200" dirty="0">
                <a:solidFill>
                  <a:schemeClr val="accent2"/>
                </a:solidFill>
              </a:rPr>
              <a:t>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200" dirty="0"/>
              <a:t>Pokud je vytvořen libovolný konstruktor s parametry, pak musíme vytvořit i případný konstruktor bez parametrů, který nemusel být vytvořen v </a:t>
            </a:r>
            <a:r>
              <a:rPr lang="cs-CZ" altLang="cs-CZ" sz="1200" dirty="0">
                <a:hlinkClick r:id="rId2" action="ppaction://hlinksldjump"/>
              </a:rPr>
              <a:t>předešlém příkladu</a:t>
            </a:r>
            <a:r>
              <a:rPr lang="cs-CZ" altLang="cs-CZ" sz="12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200" dirty="0"/>
              <a:t>Nemá-li třída konstruktor, překladač vytvoří implicitní konstruktor (default </a:t>
            </a:r>
            <a:r>
              <a:rPr lang="cs-CZ" altLang="cs-CZ" sz="1200" dirty="0" err="1"/>
              <a:t>constructor</a:t>
            </a:r>
            <a:r>
              <a:rPr lang="cs-CZ" altLang="cs-CZ" sz="1200" dirty="0"/>
              <a:t>), jehož úkolem je vyřešit vztahy s předky.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C673C6-C60B-4964-AFE8-E4D1520FC8FE}" type="slidenum">
              <a:rPr lang="cs-CZ" altLang="cs-CZ"/>
              <a:pPr/>
              <a:t>73</a:t>
            </a:fld>
            <a:endParaRPr lang="cs-CZ" alt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Využití </a:t>
            </a:r>
            <a:r>
              <a:rPr lang="cs-CZ" altLang="cs-CZ" sz="4000">
                <a:solidFill>
                  <a:schemeClr val="accent2"/>
                </a:solidFill>
              </a:rPr>
              <a:t>this</a:t>
            </a:r>
            <a:r>
              <a:rPr lang="cs-CZ" altLang="cs-CZ" sz="4000"/>
              <a:t> pro přístup ke konstruktoru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63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Pomocí </a:t>
            </a:r>
            <a:r>
              <a:rPr lang="cs-CZ" altLang="cs-CZ" sz="1800">
                <a:solidFill>
                  <a:schemeClr val="accent2"/>
                </a:solidFill>
              </a:rPr>
              <a:t>this</a:t>
            </a:r>
            <a:r>
              <a:rPr lang="cs-CZ" altLang="cs-CZ" sz="1800"/>
              <a:t> bez tečky ale se závorkami může konstruktor vyvolat jiný konstruktor stejné třídy.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Volání </a:t>
            </a:r>
            <a:r>
              <a:rPr lang="cs-CZ" altLang="cs-CZ" sz="1800">
                <a:solidFill>
                  <a:schemeClr val="accent2"/>
                </a:solidFill>
              </a:rPr>
              <a:t>this</a:t>
            </a:r>
            <a:r>
              <a:rPr lang="cs-CZ" altLang="cs-CZ" sz="1800"/>
              <a:t> se vztahuje na ten konstruktor, jehož parametry vyhovují co do počtu a pořadí typů.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Volání jiného konstruktoru pomocí </a:t>
            </a:r>
            <a:r>
              <a:rPr lang="cs-CZ" altLang="cs-CZ" sz="1800">
                <a:solidFill>
                  <a:schemeClr val="accent2"/>
                </a:solidFill>
              </a:rPr>
              <a:t>this</a:t>
            </a:r>
            <a:r>
              <a:rPr lang="cs-CZ" altLang="cs-CZ" sz="1800"/>
              <a:t> musí být první příkaz ve volajícím konstruktoru. Důvodem je, že v konstruktoru se automaticky volá konstruktor rodičovské třídy.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 následujícím příkladu 2. a 3. konstruktor volá 1. konstruktor</a:t>
            </a:r>
          </a:p>
          <a:p>
            <a:pPr>
              <a:lnSpc>
                <a:spcPct val="80000"/>
              </a:lnSpc>
            </a:pPr>
            <a:endParaRPr lang="cs-CZ" altLang="cs-CZ" sz="1800"/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Obdelnik(int sirka, int vyska) {</a:t>
            </a:r>
            <a:r>
              <a:rPr lang="cs-CZ" altLang="cs-CZ" sz="1800"/>
              <a:t> // 1. konstruktor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this.sirka = sirka;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this.vyska = vyska;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Obdelnik(Obdelnik o) {</a:t>
            </a:r>
            <a:r>
              <a:rPr lang="cs-CZ" altLang="cs-CZ" sz="1800"/>
              <a:t> // 2. konstruktor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this(o.sirka, o.vyska); </a:t>
            </a:r>
            <a:r>
              <a:rPr lang="cs-CZ" altLang="cs-CZ" sz="1800"/>
              <a:t>/* místo </a:t>
            </a:r>
            <a:r>
              <a:rPr lang="cs-CZ" altLang="cs-CZ" sz="1800">
                <a:solidFill>
                  <a:schemeClr val="accent2"/>
                </a:solidFill>
              </a:rPr>
              <a:t>this.sirka = o.sirka; this.vyska = o.vyska;</a:t>
            </a:r>
            <a:r>
              <a:rPr lang="cs-CZ" altLang="cs-CZ" sz="18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public Obdelnik() {</a:t>
            </a:r>
            <a:r>
              <a:rPr lang="cs-CZ" altLang="cs-CZ" sz="1800"/>
              <a:t> // 3. konstruktor</a:t>
            </a:r>
            <a:endParaRPr lang="cs-CZ" altLang="cs-CZ" sz="18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  this(1, 1); </a:t>
            </a:r>
            <a:r>
              <a:rPr lang="cs-CZ" altLang="cs-CZ" sz="1800"/>
              <a:t>/* místo </a:t>
            </a:r>
            <a:r>
              <a:rPr lang="cs-CZ" altLang="cs-CZ" sz="1800">
                <a:solidFill>
                  <a:schemeClr val="accent2"/>
                </a:solidFill>
              </a:rPr>
              <a:t>sirka = 1; vyska = 1;</a:t>
            </a:r>
            <a:r>
              <a:rPr lang="cs-CZ" altLang="cs-CZ" sz="1800"/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Využití je pro zjednodušení zápisu inicializace velkého počtu parametrů.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1ED4E-F146-4F0D-AD88-2F6D6BD9E977}" type="slidenum">
              <a:rPr lang="cs-CZ" altLang="cs-CZ"/>
              <a:pPr/>
              <a:t>74</a:t>
            </a:fld>
            <a:endParaRPr lang="cs-CZ" altLang="cs-CZ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Volání metod jinými metodami téže třídy nebo konstruktorem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Metody instance mohou libovolně volat jiné metody instancí z dané třídy a metody třídy.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Konstruktor třídy může volat všechny metody a konstruktory téže třídy.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Metoda smí konstruktor volat pouze prostřednictvím operátoru </a:t>
            </a:r>
            <a:r>
              <a:rPr lang="cs-CZ" altLang="cs-CZ" sz="2400">
                <a:solidFill>
                  <a:schemeClr val="accent2"/>
                </a:solidFill>
              </a:rPr>
              <a:t>new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void nastavSirku(int sirka)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this.sirka = sirka;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Obdelnik(int sirka, int vyska) {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nastavSrirku(sirka); </a:t>
            </a:r>
            <a:r>
              <a:rPr lang="cs-CZ" altLang="cs-CZ" sz="2400"/>
              <a:t>/* volání metody konstruktorem */</a:t>
            </a: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this.vyska = vyska;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0CE6A-CB9E-4880-B0F8-0BAE11000DA9}" type="slidenum">
              <a:rPr lang="cs-CZ" altLang="cs-CZ"/>
              <a:pPr/>
              <a:t>75</a:t>
            </a:fld>
            <a:endParaRPr lang="cs-CZ" altLang="cs-CZ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Použití proměnné třídy v objektech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Proměnné třídy deklarované s klíčovým slovem </a:t>
            </a:r>
            <a:r>
              <a:rPr lang="cs-CZ" altLang="cs-CZ" sz="1800">
                <a:solidFill>
                  <a:schemeClr val="accent2"/>
                </a:solidFill>
              </a:rPr>
              <a:t>static</a:t>
            </a:r>
            <a:r>
              <a:rPr lang="cs-CZ" altLang="cs-CZ" sz="1800"/>
              <a:t> se neduplikují v instancích této třídy, tedy existují v programu jen v jediné kopii a lze je využít, i když nebyly vytvořeny žádné objekty, </a:t>
            </a:r>
            <a:r>
              <a:rPr lang="cs-CZ" altLang="cs-CZ" sz="1800">
                <a:hlinkClick r:id="rId2" action="ppaction://hlinksldjump"/>
              </a:rPr>
              <a:t>viz též metoda </a:t>
            </a:r>
            <a:r>
              <a:rPr lang="cs-CZ" altLang="cs-CZ" sz="1800">
                <a:solidFill>
                  <a:schemeClr val="accent2"/>
                </a:solidFill>
                <a:hlinkClick r:id="rId2" action="ppaction://hlinksldjump"/>
              </a:rPr>
              <a:t>main()</a:t>
            </a:r>
            <a:r>
              <a:rPr lang="cs-CZ" altLang="cs-CZ" sz="1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Zjištění počtu vytvořených objektů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public class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static int pocetObdelniku = 0; </a:t>
            </a:r>
            <a:r>
              <a:rPr lang="cs-CZ" altLang="cs-CZ" sz="1600"/>
              <a:t>// proměnná třídy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int sirka; </a:t>
            </a:r>
            <a:r>
              <a:rPr lang="cs-CZ" altLang="cs-CZ" sz="1600"/>
              <a:t>// proměnná instance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int vyska; </a:t>
            </a:r>
            <a:r>
              <a:rPr lang="cs-CZ" altLang="cs-CZ" sz="1600"/>
              <a:t>// proměnná instance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Obdelnik(int sirka, int vyska) { </a:t>
            </a:r>
            <a:r>
              <a:rPr lang="cs-CZ" altLang="cs-CZ" sz="1600"/>
              <a:t>// konstruktor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Obdelnik.pocetObdelniku++;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/>
              <a:t>    /* možno též (nepřehledně) </a:t>
            </a:r>
            <a:r>
              <a:rPr lang="cs-CZ" altLang="cs-CZ" sz="1600">
                <a:solidFill>
                  <a:schemeClr val="accent2"/>
                </a:solidFill>
              </a:rPr>
              <a:t>this.pocetObdelniku++;</a:t>
            </a:r>
            <a:r>
              <a:rPr lang="cs-CZ" altLang="cs-CZ" sz="1600"/>
              <a:t> nebo </a:t>
            </a:r>
            <a:r>
              <a:rPr lang="cs-CZ" altLang="cs-CZ" sz="1600">
                <a:solidFill>
                  <a:schemeClr val="accent2"/>
                </a:solidFill>
              </a:rPr>
              <a:t>pocetObdelniku++;</a:t>
            </a:r>
            <a:r>
              <a:rPr lang="cs-CZ" altLang="cs-CZ" sz="1600"/>
              <a:t>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this.sirka = sirka;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this.vyska = vyska;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Obdelnik obd1 = new Obdelnik(5, 3);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Obdelnik obd2 = new Obdelnik(1, 2);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Obdelnik obd3 = new Obdelnik(4, 6);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System.out.println("Bylo vytvořeno " + pocetObdelniku + " obdélníků.");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Proměnnou </a:t>
            </a:r>
            <a:r>
              <a:rPr lang="cs-CZ" altLang="cs-CZ" sz="1800">
                <a:solidFill>
                  <a:schemeClr val="accent2"/>
                </a:solidFill>
              </a:rPr>
              <a:t>pocetObdelniku</a:t>
            </a:r>
            <a:r>
              <a:rPr lang="cs-CZ" altLang="cs-CZ" sz="1800"/>
              <a:t> je možné změnit i mimo konstruktor, což nemusí být dobré. Řešením je </a:t>
            </a:r>
            <a:r>
              <a:rPr lang="cs-CZ" altLang="cs-CZ" sz="1800">
                <a:hlinkClick r:id="rId3" action="ppaction://hlinksldjump"/>
              </a:rPr>
              <a:t>omezit přístupová práva</a:t>
            </a:r>
            <a:r>
              <a:rPr lang="cs-CZ" altLang="cs-CZ" sz="1800"/>
              <a:t> k této proměnné klíčovým slovem </a:t>
            </a:r>
            <a:r>
              <a:rPr lang="cs-CZ" altLang="cs-CZ" sz="1800">
                <a:solidFill>
                  <a:schemeClr val="accent2"/>
                </a:solidFill>
              </a:rPr>
              <a:t>private</a:t>
            </a:r>
            <a:r>
              <a:rPr lang="cs-CZ" altLang="cs-CZ" sz="18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6C935-8FE4-400A-AC46-F7D20D52B1DA}" type="slidenum">
              <a:rPr lang="cs-CZ" altLang="cs-CZ"/>
              <a:pPr/>
              <a:t>76</a:t>
            </a:fld>
            <a:endParaRPr lang="cs-CZ" altLang="cs-CZ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Použití statických metod v objektech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Metody třídy (nebo též statické metody) deklarované s klíčovým slovem </a:t>
            </a:r>
            <a:r>
              <a:rPr lang="cs-CZ" altLang="cs-CZ" sz="1400">
                <a:solidFill>
                  <a:schemeClr val="accent2"/>
                </a:solidFill>
              </a:rPr>
              <a:t>static</a:t>
            </a:r>
            <a:r>
              <a:rPr lang="cs-CZ" altLang="cs-CZ" sz="1400"/>
              <a:t> nevytvářejí vlastní objekty, což je výhodné pro úlohy, které se obejdou bez vlastních objektů.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Statická metoda ze třídy z Java Core API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/>
              <a:t>  /* Proměnné, konstruktory a metody vynechány.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double delkaUhlopricky()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double pom;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pom = (sirka * sirka) + (vyska * vyska);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(Math.sqrt(pom)); </a:t>
            </a:r>
            <a:r>
              <a:rPr lang="cs-CZ" altLang="cs-CZ" sz="1200"/>
              <a:t>// </a:t>
            </a:r>
            <a:r>
              <a:rPr lang="cs-CZ" altLang="cs-CZ" sz="1200">
                <a:solidFill>
                  <a:schemeClr val="accent2"/>
                </a:solidFill>
              </a:rPr>
              <a:t>sqrt()</a:t>
            </a:r>
            <a:r>
              <a:rPr lang="cs-CZ" altLang="cs-CZ" sz="1200"/>
              <a:t> je metoda třídy </a:t>
            </a:r>
            <a:r>
              <a:rPr lang="cs-CZ" altLang="cs-CZ" sz="1200">
                <a:solidFill>
                  <a:schemeClr val="accent2"/>
                </a:solidFill>
              </a:rPr>
              <a:t>Math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obd = new Obdelnik(6, 8);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System.out.println("Uhlopricka je " + obd.delkaUhlopricky());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Statická metoda z téže třídy pro autorizovaný přístup ke statické proměnné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public class Obdelnik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private static int pocetObdelniku = 0;</a:t>
            </a:r>
            <a:r>
              <a:rPr lang="cs-CZ" altLang="cs-CZ" sz="1200"/>
              <a:t> // Proměnná třídy, která díky </a:t>
            </a:r>
            <a:r>
              <a:rPr lang="cs-CZ" altLang="cs-CZ" sz="1200">
                <a:solidFill>
                  <a:schemeClr val="accent2"/>
                </a:solidFill>
              </a:rPr>
              <a:t>private</a:t>
            </a:r>
            <a:r>
              <a:rPr lang="cs-CZ" altLang="cs-CZ" sz="1200"/>
              <a:t> nebude přístupná vně třídy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/>
              <a:t>  /* Další proměnné, konstruktory a metody vynechány.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int kolikObdelniku() {</a:t>
            </a:r>
            <a:r>
              <a:rPr lang="cs-CZ" altLang="cs-CZ" sz="1200"/>
              <a:t> // Vně třídy </a:t>
            </a:r>
            <a:r>
              <a:rPr lang="cs-CZ" altLang="cs-CZ" sz="1200">
                <a:solidFill>
                  <a:schemeClr val="accent2"/>
                </a:solidFill>
              </a:rPr>
              <a:t>Obdelnik</a:t>
            </a:r>
            <a:r>
              <a:rPr lang="cs-CZ" altLang="cs-CZ" sz="1200"/>
              <a:t> je možný jen přístup </a:t>
            </a:r>
            <a:r>
              <a:rPr lang="cs-CZ" altLang="cs-CZ" sz="1200">
                <a:solidFill>
                  <a:schemeClr val="accent2"/>
                </a:solidFill>
              </a:rPr>
              <a:t>Obdelnik.kolikObdelniku()</a:t>
            </a:r>
            <a:r>
              <a:rPr lang="cs-CZ" altLang="cs-CZ" sz="12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return pocetObdelniku;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public static void main(String[] args)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obd1 = new Obdelnik(5, 3);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obd2 = new Obdelnik(1, 2);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Obdelnik obd3 = new Obdelnik(4, 6);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  System.out.println("Bylo vytvořeno " + kolikObdelniku() + " obdélníků.");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C566F-2261-4302-9E3E-263FC890A754}" type="slidenum">
              <a:rPr lang="cs-CZ" altLang="cs-CZ"/>
              <a:pPr/>
              <a:t>77</a:t>
            </a:fld>
            <a:endParaRPr lang="cs-CZ" alt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Inicializace proměnných třídy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/>
              <a:t>V případě, že inicializace je výpočetně náročná, lze využít způsob zvaný </a:t>
            </a:r>
            <a:r>
              <a:rPr lang="cs-CZ" altLang="cs-CZ" sz="1400" u="sng"/>
              <a:t>statický inicializační blok</a:t>
            </a:r>
            <a:r>
              <a:rPr lang="cs-CZ" altLang="cs-CZ" sz="1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1400"/>
              <a:t>Statický inicializační blok se provede při prvním použití třídy natažené do paměti a verifikované.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public class Prvocisla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final int MAX = 1000;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final int cisla[] = new int[MAX];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static {</a:t>
            </a:r>
            <a:r>
              <a:rPr lang="cs-CZ" altLang="cs-CZ" sz="1400"/>
              <a:t> /* začátek statického inicializačního bloku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int pocet = 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cisla[0] = 1;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cisla[1] = 2;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dalsi: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for (int i = 3; pocet &lt; MAX; i += 2) {</a:t>
            </a:r>
            <a:r>
              <a:rPr lang="cs-CZ" altLang="cs-CZ" sz="1400"/>
              <a:t> // procházení možnými prvočísly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for (int j = 2; j &lt; pocet; j++) {</a:t>
            </a:r>
            <a:r>
              <a:rPr lang="cs-CZ" altLang="cs-CZ" sz="1400"/>
              <a:t> // procházení možnými děliteli prvočísla,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if (i % cisla[j] == 0) {</a:t>
            </a:r>
            <a:r>
              <a:rPr lang="cs-CZ" altLang="cs-CZ" sz="1400"/>
              <a:t> // kterými jsou dosud nalezená prvočísla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  continue dalsi;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cisla[pocet] = i;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pocet++;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  <a:r>
              <a:rPr lang="cs-CZ" altLang="cs-CZ" sz="1400"/>
              <a:t> /* konec statického inicializačního bloku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for (int i = 0; i &lt; Prvocisla.cisla.length; i++)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  System.out.print(cisla[i] + " 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04C5F-EF94-4FD0-A1C7-91254316FC1F}" type="slidenum">
              <a:rPr lang="cs-CZ" altLang="cs-CZ"/>
              <a:pPr/>
              <a:t>78</a:t>
            </a:fld>
            <a:endParaRPr lang="cs-CZ" altLang="cs-CZ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Rušení objektů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Java má mechanismus pro automatické odstraňování nepotřebných objektů z paměti zvaný </a:t>
            </a:r>
            <a:r>
              <a:rPr lang="cs-CZ" altLang="cs-CZ" sz="2400" u="sng"/>
              <a:t>garbage collector</a:t>
            </a:r>
            <a:r>
              <a:rPr lang="cs-CZ" altLang="cs-CZ" sz="24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Jak se pozná nepotřebný objekt?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Není na něj žádný odkaz z existujících referenčních proměnných.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Odkaz musí zrušit programátor sám:</a:t>
            </a:r>
          </a:p>
          <a:p>
            <a:pPr lvl="3">
              <a:lnSpc>
                <a:spcPct val="80000"/>
              </a:lnSpc>
            </a:pPr>
            <a:r>
              <a:rPr lang="cs-CZ" altLang="cs-CZ" sz="1600"/>
              <a:t>přiřazením odkazu na jiný objekt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Obdelnik obd = new Obdelnik(5, 3);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obd = new Obdelnik(10, 4);</a:t>
            </a:r>
          </a:p>
          <a:p>
            <a:pPr lvl="3">
              <a:lnSpc>
                <a:spcPct val="80000"/>
              </a:lnSpc>
            </a:pPr>
            <a:r>
              <a:rPr lang="cs-CZ" altLang="cs-CZ" sz="1600"/>
              <a:t>vynulováním referenční proměnné</a:t>
            </a:r>
          </a:p>
          <a:p>
            <a:pPr lvl="4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obd = null;</a:t>
            </a:r>
          </a:p>
          <a:p>
            <a:pPr lvl="3">
              <a:lnSpc>
                <a:spcPct val="80000"/>
              </a:lnSpc>
            </a:pPr>
            <a:r>
              <a:rPr lang="cs-CZ" altLang="cs-CZ" sz="1600"/>
              <a:t>Původní obdélník </a:t>
            </a:r>
            <a:r>
              <a:rPr lang="cs-CZ" altLang="cs-CZ" sz="1600">
                <a:solidFill>
                  <a:schemeClr val="accent2"/>
                </a:solidFill>
              </a:rPr>
              <a:t>5</a:t>
            </a:r>
            <a:r>
              <a:rPr lang="cs-CZ" altLang="cs-CZ" sz="1600"/>
              <a:t> x </a:t>
            </a:r>
            <a:r>
              <a:rPr lang="cs-CZ" altLang="cs-CZ" sz="1600">
                <a:solidFill>
                  <a:schemeClr val="accent2"/>
                </a:solidFill>
              </a:rPr>
              <a:t>3</a:t>
            </a:r>
            <a:r>
              <a:rPr lang="cs-CZ" altLang="cs-CZ" sz="1600"/>
              <a:t> v paměti zůstává, dokud jej nezruší garbage collector.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Garbage collector běží na pozadí programu s nízkou prioritou.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Garbage collector se spustí s vysokou prioritou, když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dojde k nedostatku paměti,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vyvoláme jej příkazem </a:t>
            </a:r>
            <a:r>
              <a:rPr lang="cs-CZ" altLang="cs-CZ" sz="2000">
                <a:solidFill>
                  <a:schemeClr val="accent2"/>
                </a:solidFill>
              </a:rPr>
              <a:t>System.gc();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Záleží na JVM, zda se příkaz ihned nebo vůbec provede.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Je vhodné jej spustit před částí programu, která bude mít velké paměťové nároky, jinak radši ne, protože je výpočetně náročný.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00A98-505F-4013-9480-5B6C3ED80331}" type="slidenum">
              <a:rPr lang="cs-CZ" altLang="cs-CZ"/>
              <a:pPr/>
              <a:t>79</a:t>
            </a:fld>
            <a:endParaRPr lang="cs-CZ" altLang="cs-CZ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Ukončení práce s objekty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400" dirty="0"/>
              <a:t>Před zrušením objektu je někdy třeba provést nějaké akce.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Tyto akce může provést metoda instance zvaná </a:t>
            </a:r>
            <a:r>
              <a:rPr lang="cs-CZ" altLang="cs-CZ" sz="1400" u="sng" dirty="0" err="1"/>
              <a:t>Finalizer</a:t>
            </a:r>
            <a:r>
              <a:rPr lang="cs-CZ" altLang="cs-CZ" sz="1400" dirty="0"/>
              <a:t> s hlavičkou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protected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void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finalize</a:t>
            </a:r>
            <a:r>
              <a:rPr lang="cs-CZ" altLang="cs-CZ" sz="1200" dirty="0">
                <a:solidFill>
                  <a:schemeClr val="accent2"/>
                </a:solidFill>
              </a:rPr>
              <a:t>() </a:t>
            </a:r>
            <a:r>
              <a:rPr lang="cs-CZ" altLang="cs-CZ" sz="1200" dirty="0" err="1">
                <a:solidFill>
                  <a:schemeClr val="accent2"/>
                </a:solidFill>
              </a:rPr>
              <a:t>throws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Throwable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Jako poslední příkaz této metody by mělo být uvedeno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 err="1">
                <a:solidFill>
                  <a:schemeClr val="accent2"/>
                </a:solidFill>
              </a:rPr>
              <a:t>super.finalize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Kdy je potřeba </a:t>
            </a:r>
            <a:r>
              <a:rPr lang="cs-CZ" altLang="cs-CZ" sz="1400" dirty="0" err="1"/>
              <a:t>finalizer</a:t>
            </a:r>
            <a:r>
              <a:rPr lang="cs-CZ" altLang="cs-CZ" sz="1400" dirty="0"/>
              <a:t> naprogramovat?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Objekt má ještě jiné zdroje než jen přidělenou paměť, typicky jsou to otevřené soubory.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JVM spouští </a:t>
            </a:r>
            <a:r>
              <a:rPr lang="cs-CZ" altLang="cs-CZ" sz="1400" dirty="0" err="1"/>
              <a:t>finalizery</a:t>
            </a:r>
            <a:r>
              <a:rPr lang="cs-CZ" altLang="cs-CZ" sz="1400" dirty="0"/>
              <a:t> uvolněných objektů tehdy, když se mu to hodí.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Požádat (nemusí být provedeno) o spuštění </a:t>
            </a:r>
            <a:r>
              <a:rPr lang="cs-CZ" altLang="cs-CZ" sz="1200" dirty="0" err="1"/>
              <a:t>finalizerů</a:t>
            </a:r>
            <a:r>
              <a:rPr lang="cs-CZ" altLang="cs-CZ" sz="1200" dirty="0"/>
              <a:t> můžeme metodou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System.runFinalization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/>
              <a:t>Místo </a:t>
            </a:r>
            <a:r>
              <a:rPr lang="cs-CZ" altLang="cs-CZ" sz="1200" dirty="0" err="1"/>
              <a:t>finalizerů</a:t>
            </a:r>
            <a:r>
              <a:rPr lang="cs-CZ" altLang="cs-CZ" sz="1200" dirty="0"/>
              <a:t> můžeme použít konstrukci </a:t>
            </a:r>
            <a:r>
              <a:rPr lang="cs-CZ" altLang="cs-CZ" sz="1200" dirty="0" err="1">
                <a:solidFill>
                  <a:schemeClr val="accent2"/>
                </a:solidFill>
              </a:rPr>
              <a:t>try</a:t>
            </a:r>
            <a:r>
              <a:rPr lang="cs-CZ" altLang="cs-CZ" sz="1200" dirty="0"/>
              <a:t> – </a:t>
            </a:r>
            <a:r>
              <a:rPr lang="cs-CZ" altLang="cs-CZ" sz="1200" dirty="0" err="1">
                <a:solidFill>
                  <a:schemeClr val="accent2"/>
                </a:solidFill>
              </a:rPr>
              <a:t>finally</a:t>
            </a:r>
            <a:r>
              <a:rPr lang="cs-CZ" altLang="cs-CZ" sz="1200" dirty="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200" dirty="0" err="1"/>
              <a:t>Finalizery</a:t>
            </a:r>
            <a:r>
              <a:rPr lang="cs-CZ" altLang="cs-CZ" sz="1200" dirty="0"/>
              <a:t> se mohou používat jen, když jejich činnost není nezbytně nutné provést v určitou dobu.</a:t>
            </a:r>
          </a:p>
          <a:p>
            <a:pPr>
              <a:lnSpc>
                <a:spcPct val="80000"/>
              </a:lnSpc>
            </a:pPr>
            <a:r>
              <a:rPr lang="cs-CZ" altLang="cs-CZ" sz="1400" dirty="0"/>
              <a:t>Snížení počtu objektů při zániku objektu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class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/>
              <a:t>  /* Proměnné, konstruktory a metody vynechány. */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</a:t>
            </a:r>
            <a:r>
              <a:rPr lang="cs-CZ" altLang="cs-CZ" sz="1200" dirty="0" err="1">
                <a:solidFill>
                  <a:schemeClr val="accent2"/>
                </a:solidFill>
              </a:rPr>
              <a:t>protected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void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finalize</a:t>
            </a:r>
            <a:r>
              <a:rPr lang="cs-CZ" altLang="cs-CZ" sz="1200" dirty="0">
                <a:solidFill>
                  <a:schemeClr val="accent2"/>
                </a:solidFill>
              </a:rPr>
              <a:t>() </a:t>
            </a:r>
            <a:r>
              <a:rPr lang="cs-CZ" altLang="cs-CZ" sz="1200" dirty="0" err="1">
                <a:solidFill>
                  <a:schemeClr val="accent2"/>
                </a:solidFill>
              </a:rPr>
              <a:t>throws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Throwable</a:t>
            </a:r>
            <a:r>
              <a:rPr lang="cs-CZ" altLang="cs-CZ" sz="12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pocetObdelniku</a:t>
            </a:r>
            <a:r>
              <a:rPr lang="cs-CZ" altLang="cs-CZ" sz="1200" dirty="0">
                <a:solidFill>
                  <a:schemeClr val="accent2"/>
                </a:solidFill>
              </a:rPr>
              <a:t>--;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200" dirty="0">
                <a:solidFill>
                  <a:schemeClr val="accent2"/>
                </a:solidFill>
              </a:rPr>
              <a:t>("Konec obdélníku");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super.finalize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public </a:t>
            </a:r>
            <a:r>
              <a:rPr lang="cs-CZ" altLang="cs-CZ" sz="1200" dirty="0" err="1">
                <a:solidFill>
                  <a:schemeClr val="accent2"/>
                </a:solidFill>
              </a:rPr>
              <a:t>class</a:t>
            </a:r>
            <a:r>
              <a:rPr lang="cs-CZ" altLang="cs-CZ" sz="1200" dirty="0">
                <a:solidFill>
                  <a:schemeClr val="accent2"/>
                </a:solidFill>
              </a:rPr>
              <a:t> Hlavni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public static </a:t>
            </a:r>
            <a:r>
              <a:rPr lang="cs-CZ" altLang="cs-CZ" sz="1200" dirty="0" err="1">
                <a:solidFill>
                  <a:schemeClr val="accent2"/>
                </a:solidFill>
              </a:rPr>
              <a:t>void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main</a:t>
            </a:r>
            <a:r>
              <a:rPr lang="cs-CZ" altLang="cs-CZ" sz="1200" dirty="0">
                <a:solidFill>
                  <a:schemeClr val="accent2"/>
                </a:solidFill>
              </a:rPr>
              <a:t>(</a:t>
            </a:r>
            <a:r>
              <a:rPr lang="cs-CZ" altLang="cs-CZ" sz="1200" dirty="0" err="1">
                <a:solidFill>
                  <a:schemeClr val="accent2"/>
                </a:solidFill>
              </a:rPr>
              <a:t>String</a:t>
            </a:r>
            <a:r>
              <a:rPr lang="cs-CZ" altLang="cs-CZ" sz="1200" dirty="0">
                <a:solidFill>
                  <a:schemeClr val="accent2"/>
                </a:solidFill>
              </a:rPr>
              <a:t>[] </a:t>
            </a:r>
            <a:r>
              <a:rPr lang="cs-CZ" altLang="cs-CZ" sz="1200" dirty="0" err="1">
                <a:solidFill>
                  <a:schemeClr val="accent2"/>
                </a:solidFill>
              </a:rPr>
              <a:t>args</a:t>
            </a:r>
            <a:r>
              <a:rPr lang="cs-CZ" altLang="cs-CZ" sz="12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(5, 3);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(1, 2);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new</a:t>
            </a:r>
            <a:r>
              <a:rPr lang="cs-CZ" altLang="cs-CZ" sz="1200" dirty="0">
                <a:solidFill>
                  <a:schemeClr val="accent2"/>
                </a:solidFill>
              </a:rPr>
              <a:t> </a:t>
            </a:r>
            <a:r>
              <a:rPr lang="cs-CZ" altLang="cs-CZ" sz="1200" dirty="0" err="1">
                <a:solidFill>
                  <a:schemeClr val="accent2"/>
                </a:solidFill>
              </a:rPr>
              <a:t>Obdelnik</a:t>
            </a:r>
            <a:r>
              <a:rPr lang="cs-CZ" altLang="cs-CZ" sz="1200" dirty="0">
                <a:solidFill>
                  <a:schemeClr val="accent2"/>
                </a:solidFill>
              </a:rPr>
              <a:t>(4, 6);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obd</a:t>
            </a:r>
            <a:r>
              <a:rPr lang="cs-CZ" altLang="cs-CZ" sz="1200" dirty="0">
                <a:solidFill>
                  <a:schemeClr val="accent2"/>
                </a:solidFill>
              </a:rPr>
              <a:t> = </a:t>
            </a:r>
            <a:r>
              <a:rPr lang="cs-CZ" altLang="cs-CZ" sz="1200" dirty="0" err="1">
                <a:solidFill>
                  <a:schemeClr val="accent2"/>
                </a:solidFill>
              </a:rPr>
              <a:t>null</a:t>
            </a:r>
            <a:r>
              <a:rPr lang="cs-CZ" altLang="cs-CZ" sz="12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System.runFinalization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System.gc</a:t>
            </a:r>
            <a:r>
              <a:rPr lang="cs-CZ" altLang="cs-CZ" sz="1200" dirty="0">
                <a:solidFill>
                  <a:schemeClr val="accent2"/>
                </a:solidFill>
              </a:rPr>
              <a:t>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  </a:t>
            </a:r>
            <a:r>
              <a:rPr lang="cs-CZ" altLang="cs-CZ" sz="12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200" dirty="0">
                <a:solidFill>
                  <a:schemeClr val="accent2"/>
                </a:solidFill>
              </a:rPr>
              <a:t>("Existuje " + </a:t>
            </a:r>
            <a:r>
              <a:rPr lang="cs-CZ" altLang="cs-CZ" sz="1200" dirty="0" err="1">
                <a:solidFill>
                  <a:schemeClr val="accent2"/>
                </a:solidFill>
              </a:rPr>
              <a:t>pocetObdelniku</a:t>
            </a:r>
            <a:r>
              <a:rPr lang="cs-CZ" altLang="cs-CZ" sz="1200" dirty="0">
                <a:solidFill>
                  <a:schemeClr val="accent2"/>
                </a:solidFill>
              </a:rPr>
              <a:t> + " obdélníků.");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2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08B3A-1DE9-42DA-81DC-4D1A4DAE5CEC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Struktura programu v jazyce Java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package helloworldapp;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/**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* @author &lt;your name&gt;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public class HelloWorldApp {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/**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* @param args the command line arguments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        System.out.println("Hello World!");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  }</a:t>
            </a:r>
          </a:p>
          <a:p>
            <a:pPr>
              <a:lnSpc>
                <a:spcPct val="80000"/>
              </a:lnSpc>
              <a:buFontTx/>
              <a:buNone/>
            </a:pP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4419600" y="914400"/>
            <a:ext cx="4267200" cy="1054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chemeClr val="accent2"/>
                </a:solidFill>
              </a:rPr>
              <a:t>javac -d . HelloWorldApp.java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Adresář, kam se uloží soubor </a:t>
            </a:r>
            <a:r>
              <a:rPr lang="cs-CZ" altLang="cs-CZ">
                <a:solidFill>
                  <a:schemeClr val="accent2"/>
                </a:solidFill>
              </a:rPr>
              <a:t>HelloWorldApp.class</a:t>
            </a:r>
            <a:r>
              <a:rPr lang="cs-CZ" altLang="cs-CZ"/>
              <a:t>, je </a:t>
            </a:r>
            <a:r>
              <a:rPr lang="cs-CZ" altLang="cs-CZ">
                <a:solidFill>
                  <a:schemeClr val="accent2"/>
                </a:solidFill>
              </a:rPr>
              <a:t>helloworldapp</a:t>
            </a:r>
            <a:r>
              <a:rPr lang="cs-CZ" altLang="cs-CZ"/>
              <a:t>.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19600" y="2057400"/>
            <a:ext cx="3581400" cy="779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Dokumentační komentář</a:t>
            </a:r>
          </a:p>
          <a:p>
            <a:pPr>
              <a:spcBef>
                <a:spcPct val="50000"/>
              </a:spcBef>
            </a:pPr>
            <a:r>
              <a:rPr lang="cs-CZ" altLang="cs-CZ"/>
              <a:t>Generuje se z něj dokumentace.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019800" y="4648200"/>
            <a:ext cx="2895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Povinná hlavička hlavního programu – metody </a:t>
            </a:r>
            <a:r>
              <a:rPr lang="cs-CZ" altLang="cs-CZ">
                <a:solidFill>
                  <a:schemeClr val="accent2"/>
                </a:solidFill>
              </a:rPr>
              <a:t>main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248400" y="53340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Tělo metody </a:t>
            </a:r>
            <a:r>
              <a:rPr lang="cs-CZ" altLang="cs-CZ">
                <a:solidFill>
                  <a:schemeClr val="accent2"/>
                </a:solidFill>
              </a:rPr>
              <a:t>main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4572000" y="2971800"/>
            <a:ext cx="3581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/>
              <a:t>Třída </a:t>
            </a:r>
            <a:r>
              <a:rPr lang="cs-CZ" altLang="cs-CZ">
                <a:solidFill>
                  <a:schemeClr val="accent2"/>
                </a:solidFill>
              </a:rPr>
              <a:t>HelloWorldApp</a:t>
            </a:r>
            <a:r>
              <a:rPr lang="cs-CZ" altLang="cs-CZ"/>
              <a:t> zapouzdřující metodu </a:t>
            </a:r>
            <a:r>
              <a:rPr lang="cs-CZ" altLang="cs-CZ">
                <a:solidFill>
                  <a:schemeClr val="accent2"/>
                </a:solidFill>
              </a:rPr>
              <a:t>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4" dur="indefinite"/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6" dur="indefinite"/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3" presetClass="emph" presetSubtype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28" dur="indefinite"/>
                                        <p:tgtEl>
                                          <p:spTgt spid="11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48" dur="indefinite"/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mph" presetSubtype="1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1126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folHlink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8" grpId="1"/>
      <p:bldP spid="11269" grpId="0"/>
      <p:bldP spid="11269" grpId="1"/>
      <p:bldP spid="11270" grpId="0"/>
      <p:bldP spid="11270" grpId="1"/>
      <p:bldP spid="11271" grpId="0"/>
      <p:bldP spid="11271" grpId="1"/>
      <p:bldP spid="11272" grpId="0"/>
      <p:bldP spid="11272" grpId="1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155B26-82B8-4621-9463-7A2466C423D9}" type="slidenum">
              <a:rPr lang="cs-CZ" altLang="cs-CZ"/>
              <a:pPr/>
              <a:t>80</a:t>
            </a:fld>
            <a:endParaRPr lang="cs-CZ" altLang="cs-CZ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Řetězce a znaky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/>
              <a:t>Řetězec je v Javě samostatný objekt.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instance třídy </a:t>
            </a:r>
            <a:r>
              <a:rPr lang="cs-CZ" altLang="cs-CZ" sz="2400" dirty="0" err="1">
                <a:solidFill>
                  <a:schemeClr val="accent2"/>
                </a:solidFill>
                <a:hlinkClick r:id="rId2"/>
              </a:rPr>
              <a:t>String</a:t>
            </a:r>
            <a:endParaRPr lang="cs-CZ" altLang="cs-CZ" sz="2400" dirty="0"/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Nepracuje se s ním jako s polem znaků.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Nemá ukončovací znak.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Jednou vytvořený řetězec již nelze měnit.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Potřebujeme-li to, použijeme objekt typu </a:t>
            </a:r>
            <a:r>
              <a:rPr lang="cs-CZ" altLang="cs-CZ" sz="2400" dirty="0" err="1">
                <a:solidFill>
                  <a:schemeClr val="accent2"/>
                </a:solidFill>
                <a:hlinkClick r:id="rId3"/>
              </a:rPr>
              <a:t>StringBuffer</a:t>
            </a:r>
            <a:r>
              <a:rPr lang="cs-CZ" altLang="cs-CZ" sz="2400" dirty="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Instance třídy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</a:t>
            </a:r>
            <a:r>
              <a:rPr lang="cs-CZ" altLang="cs-CZ" sz="2000" dirty="0"/>
              <a:t> je oproti němu rychlejší a paměťově úspornější.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Java hlídá překročení mezí řetězců.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výjimka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StringIndexOutOfBoundsException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První index má hodnotu </a:t>
            </a:r>
            <a:r>
              <a:rPr lang="cs-CZ" altLang="cs-CZ" sz="2400" dirty="0">
                <a:solidFill>
                  <a:schemeClr val="accent2"/>
                </a:solidFill>
              </a:rPr>
              <a:t>0</a:t>
            </a:r>
            <a:r>
              <a:rPr lang="cs-CZ" altLang="cs-CZ" sz="24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Poslední index má hodnotu o jednu </a:t>
            </a:r>
            <a:r>
              <a:rPr lang="cs-CZ" altLang="cs-CZ" sz="2400" smtClean="0"/>
              <a:t>menší, </a:t>
            </a:r>
            <a:r>
              <a:rPr lang="cs-CZ" altLang="cs-CZ" sz="2400"/>
              <a:t>než vrací metoda </a:t>
            </a:r>
            <a:r>
              <a:rPr lang="cs-CZ" altLang="cs-CZ" sz="2400" dirty="0" err="1">
                <a:solidFill>
                  <a:schemeClr val="accent2"/>
                </a:solidFill>
              </a:rPr>
              <a:t>length</a:t>
            </a:r>
            <a:r>
              <a:rPr lang="cs-CZ" altLang="cs-CZ" sz="2400" dirty="0">
                <a:solidFill>
                  <a:schemeClr val="accent2"/>
                </a:solidFill>
              </a:rPr>
              <a:t>()</a:t>
            </a:r>
            <a:r>
              <a:rPr lang="cs-CZ" altLang="cs-CZ" sz="2400" dirty="0"/>
              <a:t>.</a:t>
            </a:r>
          </a:p>
          <a:p>
            <a:pPr lvl="2">
              <a:lnSpc>
                <a:spcPct val="90000"/>
              </a:lnSpc>
            </a:pPr>
            <a:r>
              <a:rPr lang="cs-CZ" altLang="cs-CZ" sz="2000" dirty="0"/>
              <a:t>U polí to je </a:t>
            </a:r>
            <a:r>
              <a:rPr lang="cs-CZ" altLang="cs-CZ" sz="2000" dirty="0">
                <a:hlinkClick r:id="rId4" action="ppaction://hlinksldjump"/>
              </a:rPr>
              <a:t>proměnná </a:t>
            </a:r>
            <a:r>
              <a:rPr lang="cs-CZ" altLang="cs-CZ" sz="2000" dirty="0" err="1">
                <a:solidFill>
                  <a:schemeClr val="accent2"/>
                </a:solidFill>
                <a:hlinkClick r:id="rId4" action="ppaction://hlinksldjump"/>
              </a:rPr>
              <a:t>length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8D1F4-BE12-4945-99B2-8A69A2212778}" type="slidenum">
              <a:rPr lang="cs-CZ" altLang="cs-CZ"/>
              <a:pPr/>
              <a:t>81</a:t>
            </a:fld>
            <a:endParaRPr lang="cs-CZ" altLang="cs-CZ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Vytvoření řetězce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nejefektivněji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 = "ahoj";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pomocí konstruktorů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řetězec znaků (</a:t>
            </a:r>
            <a:r>
              <a:rPr lang="cs-CZ" altLang="cs-CZ" sz="2000">
                <a:hlinkClick r:id="rId2" action="ppaction://hlinksldjump"/>
              </a:rPr>
              <a:t>Unicode</a:t>
            </a:r>
            <a:r>
              <a:rPr lang="cs-CZ" altLang="cs-CZ" sz="2000"/>
              <a:t>)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 s1 = new String("ahoj");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char[] znaky = { 'a', 'h', 'o', 'j' };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 s2 = new String(znaky);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s2</a:t>
            </a:r>
            <a:r>
              <a:rPr lang="cs-CZ" altLang="cs-CZ" sz="1800"/>
              <a:t> = </a:t>
            </a:r>
            <a:r>
              <a:rPr lang="cs-CZ" altLang="cs-CZ" sz="1800">
                <a:solidFill>
                  <a:schemeClr val="accent2"/>
                </a:solidFill>
              </a:rPr>
              <a:t>"ahoj"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 s3 = new String(znaky, 1, 2);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s3</a:t>
            </a:r>
            <a:r>
              <a:rPr lang="cs-CZ" altLang="cs-CZ" sz="1800"/>
              <a:t> = </a:t>
            </a:r>
            <a:r>
              <a:rPr lang="cs-CZ" altLang="cs-CZ" sz="1800">
                <a:solidFill>
                  <a:schemeClr val="accent2"/>
                </a:solidFill>
              </a:rPr>
              <a:t>"ho"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řetězec bajtů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char[] znaky = { (byte)'a', (byte)'h', (byte)'o', (byte)'j' };</a:t>
            </a:r>
          </a:p>
          <a:p>
            <a:pPr lvl="2">
              <a:lnSpc>
                <a:spcPct val="80000"/>
              </a:lnSpc>
            </a:pPr>
            <a:r>
              <a:rPr lang="cs-CZ" altLang="cs-CZ" sz="1800"/>
              <a:t>Bajty se považují za znaky v osmibitovém kódování a to, jak se převedou na 16bitové znaky, záleží na přednastaveném kódování znaků.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měnitelný řetězec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StringBuffer buf = new StringBuffer("ahoj");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 s4 = new String(buf);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inicializované pole řetězců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String[] pole = { "Dana", "Eva", "Martina" };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for (int i = 0; i &lt; pole.length; i++)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System.out.println(pole[i]);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FD2E9-8068-46F5-BFEE-DD9FA8E40B8D}" type="slidenum">
              <a:rPr lang="cs-CZ" altLang="cs-CZ"/>
              <a:pPr/>
              <a:t>82</a:t>
            </a:fld>
            <a:endParaRPr lang="cs-CZ" altLang="cs-CZ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Práce s celými řetězci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/>
              <a:t>porovnávání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lexikografické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Výsledkem je informace o pořadí řetězců.</a:t>
            </a:r>
          </a:p>
          <a:p>
            <a:pPr lvl="2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s1.compareTo(s2)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s1.compareToIgnoreCase(s2)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Vrací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 &lt; 0, pokud je </a:t>
            </a:r>
            <a:r>
              <a:rPr lang="cs-CZ" altLang="cs-CZ" sz="1400">
                <a:solidFill>
                  <a:schemeClr val="accent2"/>
                </a:solidFill>
              </a:rPr>
              <a:t>s2</a:t>
            </a:r>
            <a:r>
              <a:rPr lang="cs-CZ" altLang="cs-CZ" sz="1400"/>
              <a:t> větší než </a:t>
            </a:r>
            <a:r>
              <a:rPr lang="cs-CZ" altLang="cs-CZ" sz="1400">
                <a:solidFill>
                  <a:schemeClr val="accent2"/>
                </a:solidFill>
              </a:rPr>
              <a:t>s1</a:t>
            </a:r>
            <a:r>
              <a:rPr lang="cs-CZ" altLang="cs-CZ" sz="140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Vrací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 = 0, pokud se </a:t>
            </a:r>
            <a:r>
              <a:rPr lang="cs-CZ" altLang="cs-CZ" sz="1400">
                <a:solidFill>
                  <a:schemeClr val="accent2"/>
                </a:solidFill>
              </a:rPr>
              <a:t>s2</a:t>
            </a:r>
            <a:r>
              <a:rPr lang="cs-CZ" altLang="cs-CZ" sz="1400"/>
              <a:t> shoduje s </a:t>
            </a:r>
            <a:r>
              <a:rPr lang="cs-CZ" altLang="cs-CZ" sz="1400">
                <a:solidFill>
                  <a:schemeClr val="accent2"/>
                </a:solidFill>
              </a:rPr>
              <a:t>s1</a:t>
            </a:r>
            <a:r>
              <a:rPr lang="cs-CZ" altLang="cs-CZ" sz="1400"/>
              <a:t>.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Vrací </a:t>
            </a:r>
            <a:r>
              <a:rPr lang="cs-CZ" altLang="cs-CZ" sz="1400">
                <a:solidFill>
                  <a:schemeClr val="accent2"/>
                </a:solidFill>
              </a:rPr>
              <a:t>int</a:t>
            </a:r>
            <a:r>
              <a:rPr lang="cs-CZ" altLang="cs-CZ" sz="1400"/>
              <a:t> &gt; 0, pokud je </a:t>
            </a:r>
            <a:r>
              <a:rPr lang="cs-CZ" altLang="cs-CZ" sz="1400">
                <a:solidFill>
                  <a:schemeClr val="accent2"/>
                </a:solidFill>
              </a:rPr>
              <a:t>s2</a:t>
            </a:r>
            <a:r>
              <a:rPr lang="cs-CZ" altLang="cs-CZ" sz="1400"/>
              <a:t> menší než </a:t>
            </a:r>
            <a:r>
              <a:rPr lang="cs-CZ" altLang="cs-CZ" sz="1400">
                <a:solidFill>
                  <a:schemeClr val="accent2"/>
                </a:solidFill>
              </a:rPr>
              <a:t>s1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identity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Výsledkem je informace mají-li řetězce stejnou posloupnost znaků.</a:t>
            </a:r>
          </a:p>
          <a:p>
            <a:pPr lvl="2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s1.equals(s2)</a:t>
            </a:r>
            <a:r>
              <a:rPr lang="cs-CZ" altLang="cs-CZ" sz="1600"/>
              <a:t>, </a:t>
            </a:r>
            <a:r>
              <a:rPr lang="cs-CZ" altLang="cs-CZ" sz="1600">
                <a:solidFill>
                  <a:schemeClr val="accent2"/>
                </a:solidFill>
              </a:rPr>
              <a:t>s1.equalsIgnoreCase(s2)</a:t>
            </a:r>
          </a:p>
          <a:p>
            <a:pPr lvl="3">
              <a:lnSpc>
                <a:spcPct val="80000"/>
              </a:lnSpc>
            </a:pPr>
            <a:r>
              <a:rPr lang="cs-CZ" altLang="cs-CZ" sz="1400"/>
              <a:t>Vrací </a:t>
            </a:r>
            <a:r>
              <a:rPr lang="cs-CZ" altLang="cs-CZ" sz="1400">
                <a:solidFill>
                  <a:schemeClr val="accent2"/>
                </a:solidFill>
              </a:rPr>
              <a:t>true</a:t>
            </a:r>
            <a:r>
              <a:rPr lang="cs-CZ" altLang="cs-CZ" sz="1400"/>
              <a:t> v případě shody </a:t>
            </a:r>
            <a:r>
              <a:rPr lang="cs-CZ" altLang="cs-CZ" sz="1400">
                <a:solidFill>
                  <a:schemeClr val="accent2"/>
                </a:solidFill>
              </a:rPr>
              <a:t>s1</a:t>
            </a:r>
            <a:r>
              <a:rPr lang="cs-CZ" altLang="cs-CZ" sz="1400"/>
              <a:t> a </a:t>
            </a:r>
            <a:r>
              <a:rPr lang="cs-CZ" altLang="cs-CZ" sz="1400">
                <a:solidFill>
                  <a:schemeClr val="accent2"/>
                </a:solidFill>
              </a:rPr>
              <a:t>s2</a:t>
            </a:r>
            <a:r>
              <a:rPr lang="cs-CZ" altLang="cs-CZ" sz="1400"/>
              <a:t>, jinak </a:t>
            </a:r>
            <a:r>
              <a:rPr lang="cs-CZ" altLang="cs-CZ" sz="1400">
                <a:solidFill>
                  <a:schemeClr val="accent2"/>
                </a:solidFill>
              </a:rPr>
              <a:t>false</a:t>
            </a:r>
            <a:r>
              <a:rPr lang="cs-CZ" altLang="cs-CZ" sz="14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1800"/>
              <a:t>operátor </a:t>
            </a:r>
            <a:r>
              <a:rPr lang="cs-CZ" altLang="cs-CZ" sz="1800">
                <a:solidFill>
                  <a:schemeClr val="accent2"/>
                </a:solidFill>
              </a:rPr>
              <a:t>==</a:t>
            </a:r>
          </a:p>
          <a:p>
            <a:pPr lvl="2">
              <a:lnSpc>
                <a:spcPct val="80000"/>
              </a:lnSpc>
            </a:pPr>
            <a:r>
              <a:rPr lang="cs-CZ" altLang="cs-CZ" sz="1600"/>
              <a:t>Zjišťuje, zda obě referenční proměnné ukazují na tentýž objekt v paměti, tedy může mít výsledek </a:t>
            </a:r>
            <a:r>
              <a:rPr lang="cs-CZ" altLang="cs-CZ" sz="1600">
                <a:solidFill>
                  <a:schemeClr val="accent2"/>
                </a:solidFill>
              </a:rPr>
              <a:t>false</a:t>
            </a:r>
            <a:r>
              <a:rPr lang="cs-CZ" altLang="cs-CZ" sz="1600"/>
              <a:t> u řetězců se stejným obsahem.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převody na malá či velká písmena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hlinkClick r:id="rId2"/>
              </a:rPr>
              <a:t>akcentované znaky</a:t>
            </a:r>
            <a:endParaRPr lang="cs-CZ" altLang="cs-CZ" sz="1800"/>
          </a:p>
          <a:p>
            <a:pPr lvl="2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s1 = s2.toLowerCase(); s2 = s1.toUpperCase();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spojení řetězců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s3 = s1 + s2;</a:t>
            </a:r>
            <a:r>
              <a:rPr lang="cs-CZ" altLang="cs-CZ" sz="1800"/>
              <a:t> nebo </a:t>
            </a:r>
            <a:r>
              <a:rPr lang="cs-CZ" altLang="cs-CZ" sz="1800">
                <a:solidFill>
                  <a:schemeClr val="accent2"/>
                </a:solidFill>
              </a:rPr>
              <a:t>s3 = s1.concat(s2);</a:t>
            </a:r>
          </a:p>
          <a:p>
            <a:pPr>
              <a:lnSpc>
                <a:spcPct val="80000"/>
              </a:lnSpc>
            </a:pPr>
            <a:r>
              <a:rPr lang="cs-CZ" altLang="cs-CZ" sz="2000"/>
              <a:t>náhrada všech znaků v řetězci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String s2, s1 = "cacao";</a:t>
            </a:r>
          </a:p>
          <a:p>
            <a:pPr lvl="1">
              <a:lnSpc>
                <a:spcPct val="8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s2 = s1.replace('c', 'k');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s2 =  "kakao"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262D7-26C5-4CAE-B2ED-9EBC0B44A2B3}" type="slidenum">
              <a:rPr lang="cs-CZ" altLang="cs-CZ"/>
              <a:pPr/>
              <a:t>83</a:t>
            </a:fld>
            <a:endParaRPr lang="cs-CZ" altLang="cs-CZ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Práce s částí řetězce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Získání části řetězce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s2, s3, s1 = "mala a VELKA";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s2 = s1.substring(5);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s2 = "a VELKA"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s3 = s1.substring(5, 9);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s3 = "a VE"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char[] znaky = new char[10];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s1.getChars(2, 9, znaky, 0);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znaky = "la a VE"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Práce se začátkem a koncem řetězce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krajRetezce = "mala";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(s.startsWith(krajRetezce))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if (s.startsWith(krajRetezce) == true)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System.out.println("Zacina na \"" + krajRetezce + "\"");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if (!s.endsWith(krajRetezce))</a:t>
            </a:r>
            <a:r>
              <a:rPr lang="cs-CZ" altLang="cs-CZ" sz="2000"/>
              <a:t> // </a:t>
            </a:r>
            <a:r>
              <a:rPr lang="cs-CZ" altLang="cs-CZ" sz="2000">
                <a:solidFill>
                  <a:schemeClr val="accent2"/>
                </a:solidFill>
              </a:rPr>
              <a:t>if (s.endsWith(krajRetezce) == false)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System.out.println("Nekonci na \"" + krajRetezce + "\"");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Oříznutí bílých znaků na okrajích</a:t>
            </a:r>
          </a:p>
          <a:p>
            <a:pPr lvl="1">
              <a:lnSpc>
                <a:spcPct val="90000"/>
              </a:lnSpc>
            </a:pPr>
            <a:r>
              <a:rPr lang="cs-CZ" altLang="cs-CZ" sz="2000"/>
              <a:t>Při načtení řetězce ze vstupu jsou na jeho konci znaky odřádkování, kterých se potřebujeme zbavit.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s2, s1 = "\r\n\t ahoj\t \r\n";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s2 = s1.trim(); </a:t>
            </a:r>
            <a:r>
              <a:rPr lang="cs-CZ" altLang="cs-CZ" sz="2000"/>
              <a:t>// </a:t>
            </a:r>
            <a:r>
              <a:rPr lang="cs-CZ" altLang="cs-CZ" sz="2000">
                <a:solidFill>
                  <a:schemeClr val="accent2"/>
                </a:solidFill>
              </a:rPr>
              <a:t>s2 = "ahoj"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CDD79-FA9A-4AB2-81ED-145D1D15DEA9}" type="slidenum">
              <a:rPr lang="cs-CZ" altLang="cs-CZ"/>
              <a:pPr/>
              <a:t>84</a:t>
            </a:fld>
            <a:endParaRPr lang="cs-CZ" altLang="cs-CZ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Práce s jednotlivými znaky řetězce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r>
              <a:rPr lang="cs-CZ" altLang="cs-CZ" sz="2800"/>
              <a:t>Získání jednotlivého znaku řetězce</a:t>
            </a:r>
          </a:p>
          <a:p>
            <a:pPr lvl="1"/>
            <a:r>
              <a:rPr lang="cs-CZ" altLang="cs-CZ" sz="2400">
                <a:solidFill>
                  <a:schemeClr val="accent2"/>
                </a:solidFill>
              </a:rPr>
              <a:t>s.</a:t>
            </a:r>
            <a:r>
              <a:rPr lang="cs-CZ" altLang="cs-CZ" sz="2400">
                <a:solidFill>
                  <a:schemeClr val="accent2"/>
                </a:solidFill>
                <a:hlinkClick r:id="rId2" action="ppaction://hlinksldjump"/>
              </a:rPr>
              <a:t>charAt</a:t>
            </a:r>
            <a:r>
              <a:rPr lang="cs-CZ" altLang="cs-CZ" sz="2400">
                <a:solidFill>
                  <a:schemeClr val="accent2"/>
                </a:solidFill>
              </a:rPr>
              <a:t>(indexZnaku);</a:t>
            </a:r>
          </a:p>
          <a:p>
            <a:r>
              <a:rPr lang="cs-CZ" altLang="cs-CZ" sz="2800"/>
              <a:t>Hledání znaku</a:t>
            </a:r>
          </a:p>
          <a:p>
            <a:pPr lvl="1"/>
            <a:r>
              <a:rPr lang="cs-CZ" altLang="cs-CZ" sz="2400"/>
              <a:t>Není-li znak nalezen, vrací všechny metody hodnotu „</a:t>
            </a:r>
            <a:r>
              <a:rPr lang="cs-CZ" altLang="cs-CZ" sz="2400">
                <a:solidFill>
                  <a:schemeClr val="accent2"/>
                </a:solidFill>
              </a:rPr>
              <a:t>-1</a:t>
            </a:r>
            <a:r>
              <a:rPr lang="cs-CZ" altLang="cs-CZ" sz="2400"/>
              <a:t>“, je-li nalezen, je vrácen jeho index.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int i = s.indexOf('a');</a:t>
            </a:r>
            <a:r>
              <a:rPr lang="cs-CZ" altLang="cs-CZ" sz="2400"/>
              <a:t> // index prvního znaku </a:t>
            </a:r>
            <a:r>
              <a:rPr lang="cs-CZ" altLang="cs-CZ" sz="2400">
                <a:solidFill>
                  <a:schemeClr val="accent2"/>
                </a:solidFill>
              </a:rPr>
              <a:t>'a'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s.indexOf('a', i + 1);</a:t>
            </a:r>
            <a:r>
              <a:rPr lang="cs-CZ" altLang="cs-CZ" sz="2400"/>
              <a:t> // index dalšího znaku </a:t>
            </a:r>
            <a:r>
              <a:rPr lang="cs-CZ" altLang="cs-CZ" sz="2400">
                <a:solidFill>
                  <a:schemeClr val="accent2"/>
                </a:solidFill>
              </a:rPr>
              <a:t>'a'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s.lastIndexOf('a');</a:t>
            </a:r>
            <a:r>
              <a:rPr lang="cs-CZ" altLang="cs-CZ" sz="2400"/>
              <a:t> // index posledního znaku </a:t>
            </a:r>
            <a:r>
              <a:rPr lang="cs-CZ" altLang="cs-CZ" sz="2400">
                <a:solidFill>
                  <a:schemeClr val="accent2"/>
                </a:solidFill>
              </a:rPr>
              <a:t>'a'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s.lastIndexOf('a', i - 1);</a:t>
            </a:r>
            <a:r>
              <a:rPr lang="cs-CZ" altLang="cs-CZ" sz="2400"/>
              <a:t> // index předposledního </a:t>
            </a:r>
            <a:r>
              <a:rPr lang="cs-CZ" altLang="cs-CZ" sz="2400">
                <a:solidFill>
                  <a:schemeClr val="accent2"/>
                </a:solidFill>
              </a:rPr>
              <a:t>'a'</a:t>
            </a:r>
          </a:p>
          <a:p>
            <a:r>
              <a:rPr lang="cs-CZ" altLang="cs-CZ" sz="2800"/>
              <a:t>Hledání podřetězce v řetězci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String s = "mala a VELKA";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i = s.indexOf("VEL");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System.out.println("Prvni VEL je na " + i + ". pozici.");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A8FEF-596B-45A9-9FA2-A04FF71C916F}" type="slidenum">
              <a:rPr lang="cs-CZ" altLang="cs-CZ"/>
              <a:pPr/>
              <a:t>85</a:t>
            </a:fld>
            <a:endParaRPr lang="cs-CZ" altLang="cs-CZ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Konverze základních datových typů na řetězec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Tuto akci potřebujeme provést nejčastěji před tiskem hodnoty příslušného datového typu.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Používá se metoda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String.valueOf</a:t>
            </a:r>
            <a:r>
              <a:rPr lang="cs-CZ" altLang="cs-CZ" sz="2000" dirty="0"/>
              <a:t> nebo operátor </a:t>
            </a:r>
            <a:r>
              <a:rPr lang="cs-CZ" altLang="cs-CZ" sz="2000" dirty="0">
                <a:solidFill>
                  <a:schemeClr val="accent2"/>
                </a:solidFill>
              </a:rPr>
              <a:t>+</a:t>
            </a:r>
            <a:r>
              <a:rPr lang="cs-CZ" altLang="cs-CZ" sz="2000" dirty="0"/>
              <a:t>, před kterým musí být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Metoda </a:t>
            </a:r>
            <a:r>
              <a:rPr lang="cs-CZ" altLang="cs-CZ" sz="20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 volá metodu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String.valueOf</a:t>
            </a:r>
            <a:r>
              <a:rPr lang="cs-CZ" altLang="cs-CZ" sz="2000" dirty="0"/>
              <a:t> na své parametry automaticky.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Metodu </a:t>
            </a:r>
            <a:r>
              <a:rPr lang="cs-CZ" altLang="cs-CZ" sz="2000" dirty="0" err="1">
                <a:solidFill>
                  <a:schemeClr val="accent2"/>
                </a:solidFill>
              </a:rPr>
              <a:t>String.valueOf</a:t>
            </a:r>
            <a:r>
              <a:rPr lang="cs-CZ" altLang="cs-CZ" sz="2000" dirty="0"/>
              <a:t> musíme použít, když chceme například oříznout počet míst.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 s = </a:t>
            </a:r>
            <a:r>
              <a:rPr lang="cs-CZ" altLang="cs-CZ" sz="1800" dirty="0" err="1">
                <a:solidFill>
                  <a:schemeClr val="accent2"/>
                </a:solidFill>
              </a:rPr>
              <a:t>String.valueOf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Math.PI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  <a:r>
              <a:rPr lang="cs-CZ" altLang="cs-CZ" sz="1800" dirty="0"/>
              <a:t> // nebo 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 s = "" + </a:t>
            </a:r>
            <a:r>
              <a:rPr lang="cs-CZ" altLang="cs-CZ" sz="1800" dirty="0" err="1">
                <a:solidFill>
                  <a:schemeClr val="accent2"/>
                </a:solidFill>
              </a:rPr>
              <a:t>Math.PI</a:t>
            </a:r>
            <a:r>
              <a:rPr lang="cs-CZ" altLang="cs-CZ" sz="18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s.substring</a:t>
            </a:r>
            <a:r>
              <a:rPr lang="cs-CZ" altLang="cs-CZ" sz="1800" dirty="0">
                <a:solidFill>
                  <a:schemeClr val="accent2"/>
                </a:solidFill>
              </a:rPr>
              <a:t>(0, </a:t>
            </a:r>
            <a:r>
              <a:rPr lang="cs-CZ" altLang="cs-CZ" sz="1800" dirty="0" err="1">
                <a:solidFill>
                  <a:schemeClr val="accent2"/>
                </a:solidFill>
              </a:rPr>
              <a:t>s.indexOf</a:t>
            </a:r>
            <a:r>
              <a:rPr lang="cs-CZ" altLang="cs-CZ" sz="1800" dirty="0">
                <a:solidFill>
                  <a:schemeClr val="accent2"/>
                </a:solidFill>
              </a:rPr>
              <a:t>('.') + 6));</a:t>
            </a:r>
            <a:r>
              <a:rPr lang="cs-CZ" altLang="cs-CZ" sz="1800" dirty="0"/>
              <a:t> // </a:t>
            </a:r>
            <a:r>
              <a:rPr lang="cs-CZ" altLang="cs-CZ" sz="1800" dirty="0">
                <a:solidFill>
                  <a:schemeClr val="accent2"/>
                </a:solidFill>
              </a:rPr>
              <a:t>3.14159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Výpis hodnoty v jiné číselné soustavě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Datový typ </a:t>
            </a:r>
            <a:r>
              <a:rPr lang="cs-CZ" altLang="cs-CZ" sz="1800" dirty="0" err="1">
                <a:solidFill>
                  <a:schemeClr val="accent2"/>
                </a:solidFill>
              </a:rPr>
              <a:t>Integer</a:t>
            </a:r>
            <a:r>
              <a:rPr lang="cs-CZ" altLang="cs-CZ" sz="1800" dirty="0"/>
              <a:t> a </a:t>
            </a:r>
            <a:r>
              <a:rPr lang="cs-CZ" altLang="cs-CZ" sz="1800" dirty="0">
                <a:solidFill>
                  <a:schemeClr val="accent2"/>
                </a:solidFill>
              </a:rPr>
              <a:t>Long</a:t>
            </a:r>
            <a:r>
              <a:rPr lang="cs-CZ" altLang="cs-CZ" sz="1800" dirty="0"/>
              <a:t> má metody </a:t>
            </a:r>
            <a:r>
              <a:rPr lang="cs-CZ" altLang="cs-CZ" sz="1800" dirty="0" err="1">
                <a:solidFill>
                  <a:schemeClr val="accent2"/>
                </a:solidFill>
              </a:rPr>
              <a:t>toBinaryString</a:t>
            </a:r>
            <a:r>
              <a:rPr lang="cs-CZ" altLang="cs-CZ" sz="1800" dirty="0">
                <a:solidFill>
                  <a:schemeClr val="accent2"/>
                </a:solidFill>
              </a:rPr>
              <a:t>()</a:t>
            </a:r>
            <a:r>
              <a:rPr lang="cs-CZ" altLang="cs-CZ" sz="1800" dirty="0"/>
              <a:t>, </a:t>
            </a:r>
            <a:r>
              <a:rPr lang="cs-CZ" altLang="cs-CZ" sz="1800" dirty="0" err="1">
                <a:solidFill>
                  <a:schemeClr val="accent2"/>
                </a:solidFill>
              </a:rPr>
              <a:t>toOctalString</a:t>
            </a:r>
            <a:r>
              <a:rPr lang="cs-CZ" altLang="cs-CZ" sz="1800" dirty="0">
                <a:solidFill>
                  <a:schemeClr val="accent2"/>
                </a:solidFill>
              </a:rPr>
              <a:t>()</a:t>
            </a:r>
            <a:r>
              <a:rPr lang="cs-CZ" altLang="cs-CZ" sz="1800" dirty="0"/>
              <a:t>, </a:t>
            </a:r>
            <a:r>
              <a:rPr lang="cs-CZ" altLang="cs-CZ" sz="1800" dirty="0" err="1">
                <a:solidFill>
                  <a:schemeClr val="accent2"/>
                </a:solidFill>
              </a:rPr>
              <a:t>toHexString</a:t>
            </a:r>
            <a:r>
              <a:rPr lang="cs-CZ" altLang="cs-CZ" sz="1800" dirty="0">
                <a:solidFill>
                  <a:schemeClr val="accent2"/>
                </a:solidFill>
              </a:rPr>
              <a:t>() </a:t>
            </a:r>
            <a:r>
              <a:rPr lang="cs-CZ" altLang="cs-CZ" sz="1800" dirty="0"/>
              <a:t>a </a:t>
            </a:r>
            <a:r>
              <a:rPr lang="cs-CZ" altLang="cs-CZ" sz="1800" dirty="0" err="1">
                <a:solidFill>
                  <a:schemeClr val="accent2"/>
                </a:solidFill>
              </a:rPr>
              <a:t>toString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/long i, 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radix)</a:t>
            </a:r>
            <a:r>
              <a:rPr lang="cs-CZ" altLang="cs-CZ" sz="18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254;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s = </a:t>
            </a:r>
            <a:r>
              <a:rPr lang="cs-CZ" altLang="cs-CZ" sz="1800" dirty="0" err="1">
                <a:solidFill>
                  <a:schemeClr val="accent2"/>
                </a:solidFill>
              </a:rPr>
              <a:t>Integer.toBinaryString</a:t>
            </a:r>
            <a:r>
              <a:rPr lang="cs-CZ" altLang="cs-CZ" sz="1800" dirty="0">
                <a:solidFill>
                  <a:schemeClr val="accent2"/>
                </a:solidFill>
              </a:rPr>
              <a:t>(i);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Tisk do řetězce</a:t>
            </a:r>
          </a:p>
          <a:p>
            <a:pPr lvl="1">
              <a:lnSpc>
                <a:spcPct val="80000"/>
              </a:lnSpc>
            </a:pPr>
            <a:r>
              <a:rPr lang="cs-CZ" altLang="cs-CZ" sz="1800" dirty="0"/>
              <a:t>například generování názvů souborů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for</a:t>
            </a:r>
            <a:r>
              <a:rPr lang="cs-CZ" altLang="cs-CZ" sz="1800" dirty="0">
                <a:solidFill>
                  <a:schemeClr val="accent2"/>
                </a:solidFill>
              </a:rPr>
              <a:t> (</a:t>
            </a:r>
            <a:r>
              <a:rPr lang="cs-CZ" altLang="cs-CZ" sz="1800" dirty="0" err="1">
                <a:solidFill>
                  <a:schemeClr val="accent2"/>
                </a:solidFill>
              </a:rPr>
              <a:t>int</a:t>
            </a:r>
            <a:r>
              <a:rPr lang="cs-CZ" altLang="cs-CZ" sz="1800" dirty="0">
                <a:solidFill>
                  <a:schemeClr val="accent2"/>
                </a:solidFill>
              </a:rPr>
              <a:t> i = 1; i &lt;= 567;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String.format</a:t>
            </a:r>
            <a:r>
              <a:rPr lang="cs-CZ" altLang="cs-CZ" sz="1800" dirty="0">
                <a:solidFill>
                  <a:schemeClr val="accent2"/>
                </a:solidFill>
              </a:rPr>
              <a:t>("PIC-%04d.jpg", i));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1B7AF-506E-4730-BB30-E90E950E9C1B}" type="slidenum">
              <a:rPr lang="cs-CZ" altLang="cs-CZ"/>
              <a:pPr/>
              <a:t>86</a:t>
            </a:fld>
            <a:endParaRPr lang="cs-CZ" altLang="cs-CZ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Konverze řetězce na základní datové typy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1800"/>
              <a:t>Načítáme-li čísla z textových souborů nebo z prvků GUI, dostáváme řetězec, jehož obsah je nutné převést na číslo v odpovídajícím datovém typu.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Pro převod se používá statická metoda </a:t>
            </a:r>
            <a:r>
              <a:rPr lang="cs-CZ" altLang="cs-CZ" sz="1800">
                <a:solidFill>
                  <a:schemeClr val="accent2"/>
                </a:solidFill>
              </a:rPr>
              <a:t>valueOf()</a:t>
            </a:r>
            <a:r>
              <a:rPr lang="cs-CZ" altLang="cs-CZ" sz="1800"/>
              <a:t> tříd </a:t>
            </a:r>
            <a:r>
              <a:rPr lang="cs-CZ" altLang="cs-CZ" sz="1800">
                <a:solidFill>
                  <a:schemeClr val="accent2"/>
                </a:solidFill>
              </a:rPr>
              <a:t>Boolean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Byte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Short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Integer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Long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Float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chemeClr val="accent2"/>
                </a:solidFill>
              </a:rPr>
              <a:t>Double</a:t>
            </a:r>
            <a:r>
              <a:rPr lang="cs-CZ" altLang="cs-CZ" sz="1800"/>
              <a:t> z balíku </a:t>
            </a:r>
            <a:r>
              <a:rPr lang="cs-CZ" altLang="cs-CZ" sz="1800">
                <a:solidFill>
                  <a:schemeClr val="accent2"/>
                </a:solidFill>
              </a:rPr>
              <a:t>java.lang</a:t>
            </a:r>
            <a:r>
              <a:rPr lang="cs-CZ" altLang="cs-CZ" sz="1800"/>
              <a:t>, která vrací řetězec zkonvertovaný na objekt třídy příslušného datového typu.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Tento objekt je pak nutné převést na odpovídající základní datový typ některou z metod datovýtyp</a:t>
            </a:r>
            <a:r>
              <a:rPr lang="cs-CZ" altLang="cs-CZ" sz="1800">
                <a:solidFill>
                  <a:schemeClr val="accent2"/>
                </a:solidFill>
              </a:rPr>
              <a:t>Value()</a:t>
            </a:r>
            <a:r>
              <a:rPr lang="cs-CZ" altLang="cs-CZ" sz="180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double d1 = Double.valueOf("3.14").doubleValue();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double d2 = new Double("3.14").doubleValue();</a:t>
            </a:r>
            <a:r>
              <a:rPr lang="cs-CZ" altLang="cs-CZ" sz="1600"/>
              <a:t> // tvorba pomocí konstruktoru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Celočíselné typy </a:t>
            </a:r>
            <a:r>
              <a:rPr lang="cs-CZ" altLang="cs-CZ" sz="1800">
                <a:solidFill>
                  <a:schemeClr val="accent2"/>
                </a:solidFill>
              </a:rPr>
              <a:t>Byte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Short</a:t>
            </a:r>
            <a:r>
              <a:rPr lang="cs-CZ" altLang="cs-CZ" sz="1800"/>
              <a:t>, </a:t>
            </a:r>
            <a:r>
              <a:rPr lang="cs-CZ" altLang="cs-CZ" sz="1800">
                <a:solidFill>
                  <a:schemeClr val="accent2"/>
                </a:solidFill>
              </a:rPr>
              <a:t>Integer</a:t>
            </a:r>
            <a:r>
              <a:rPr lang="cs-CZ" altLang="cs-CZ" sz="1800"/>
              <a:t> a </a:t>
            </a:r>
            <a:r>
              <a:rPr lang="cs-CZ" altLang="cs-CZ" sz="1800">
                <a:solidFill>
                  <a:schemeClr val="accent2"/>
                </a:solidFill>
              </a:rPr>
              <a:t>Long</a:t>
            </a:r>
            <a:r>
              <a:rPr lang="cs-CZ" altLang="cs-CZ" sz="1800"/>
              <a:t> mají statickou metodu </a:t>
            </a:r>
            <a:r>
              <a:rPr lang="cs-CZ" altLang="cs-CZ" sz="1800">
                <a:solidFill>
                  <a:schemeClr val="accent2"/>
                </a:solidFill>
              </a:rPr>
              <a:t>valueOf()</a:t>
            </a:r>
            <a:r>
              <a:rPr lang="cs-CZ" altLang="cs-CZ" sz="1800"/>
              <a:t> přetíženou, takže jako druhý parametr lze zadat základ číselné soustavy, ze které se má převádět.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i = Integer.valueOf("1A2B", 16).intValue();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Obalovací třídy nabízejí ještě jeden způsob konverze, a to pomocí statické metody </a:t>
            </a:r>
            <a:r>
              <a:rPr lang="cs-CZ" altLang="cs-CZ" sz="1800">
                <a:solidFill>
                  <a:schemeClr val="accent2"/>
                </a:solidFill>
              </a:rPr>
              <a:t>parse</a:t>
            </a:r>
            <a:r>
              <a:rPr lang="cs-CZ" altLang="cs-CZ" sz="1800"/>
              <a:t>Datovýtyp</a:t>
            </a:r>
            <a:r>
              <a:rPr lang="cs-CZ" altLang="cs-CZ" sz="1800">
                <a:solidFill>
                  <a:schemeClr val="accent2"/>
                </a:solidFill>
              </a:rPr>
              <a:t>()</a:t>
            </a:r>
            <a:r>
              <a:rPr lang="cs-CZ" altLang="cs-CZ" sz="1800"/>
              <a:t>. Tyto metody jsou pro celočíselné typy opět přetíženy, takže lze převádět i z jiných soustav než z desítkové. Pro reálné typy lze opět samozřejmě použít i zápis pomocí vědecké notace.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int j = Integer.parseInt("12345"); int i = Integer.parseInt("1A2B", 16);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float f = Float.parseFloat("1.235e2");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Obecně je výhodnější používat pro převod řetězce metodu </a:t>
            </a:r>
            <a:r>
              <a:rPr lang="cs-CZ" altLang="cs-CZ" sz="1600">
                <a:solidFill>
                  <a:schemeClr val="accent2"/>
                </a:solidFill>
              </a:rPr>
              <a:t>parse</a:t>
            </a:r>
            <a:r>
              <a:rPr lang="cs-CZ" altLang="cs-CZ" sz="1600"/>
              <a:t>Datovýtyp</a:t>
            </a:r>
            <a:r>
              <a:rPr lang="cs-CZ" altLang="cs-CZ" sz="1600">
                <a:solidFill>
                  <a:schemeClr val="accent2"/>
                </a:solidFill>
              </a:rPr>
              <a:t>()</a:t>
            </a:r>
            <a:r>
              <a:rPr lang="cs-CZ" altLang="cs-CZ" sz="1600"/>
              <a:t>, protože při ní nevzniká nový objekt. Převod je tak asi až o 15 až 20 % rychlejší než při použití metody </a:t>
            </a:r>
            <a:r>
              <a:rPr lang="cs-CZ" altLang="cs-CZ" sz="1600">
                <a:solidFill>
                  <a:schemeClr val="accent2"/>
                </a:solidFill>
              </a:rPr>
              <a:t>valueOf()</a:t>
            </a:r>
            <a:r>
              <a:rPr lang="cs-CZ" altLang="cs-CZ" sz="16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3AC850-8BAC-479A-BB24-47033BFDFD1B}" type="slidenum">
              <a:rPr lang="cs-CZ" altLang="cs-CZ"/>
              <a:pPr/>
              <a:t>87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Vyvolání více metod jedním příkazem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Množství metod třídy </a:t>
            </a:r>
            <a:r>
              <a:rPr lang="cs-CZ" altLang="cs-CZ" sz="2400">
                <a:solidFill>
                  <a:schemeClr val="accent2"/>
                </a:solidFill>
              </a:rPr>
              <a:t>String</a:t>
            </a:r>
            <a:r>
              <a:rPr lang="cs-CZ" altLang="cs-CZ" sz="2400"/>
              <a:t> vrací objekt typu </a:t>
            </a:r>
            <a:r>
              <a:rPr lang="cs-CZ" altLang="cs-CZ" sz="2400">
                <a:solidFill>
                  <a:schemeClr val="accent2"/>
                </a:solidFill>
              </a:rPr>
              <a:t>String</a:t>
            </a:r>
            <a:r>
              <a:rPr lang="cs-CZ" altLang="cs-CZ" sz="2400"/>
              <a:t>, což prakticky znamená, že vytvoří nový řetězec. Odkaz na tento řetězec není nutné ukládat do pomocné referenční proměnné a pak s ní dále pracovat, ale můžeme volání těchto metod spojit (zřetězit) za sebe.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pt-BR" altLang="cs-CZ" sz="2000">
                <a:solidFill>
                  <a:schemeClr val="accent2"/>
                </a:solidFill>
              </a:rPr>
              <a:t>String s</a:t>
            </a:r>
            <a:r>
              <a:rPr lang="cs-CZ" altLang="cs-CZ" sz="2000">
                <a:solidFill>
                  <a:schemeClr val="accent2"/>
                </a:solidFill>
              </a:rPr>
              <a:t>1</a:t>
            </a:r>
            <a:r>
              <a:rPr lang="pt-BR" altLang="cs-CZ" sz="2000">
                <a:solidFill>
                  <a:schemeClr val="accent2"/>
                </a:solidFill>
              </a:rPr>
              <a:t> = "\r\n\t ahoj\t \r\n";</a:t>
            </a:r>
            <a:endParaRPr lang="cs-CZ" altLang="cs-CZ" sz="20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int i = s1.trim().toUpperCase().substring(2).indexOf('O');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System.out.println("O je " + (i + 1) + ". znak. ");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Zde se postupně tvoří řetězce </a:t>
            </a:r>
            <a:r>
              <a:rPr lang="cs-CZ" altLang="cs-CZ" sz="2000">
                <a:solidFill>
                  <a:schemeClr val="accent2"/>
                </a:solidFill>
              </a:rPr>
              <a:t>"ahoj"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"AHOJ"</a:t>
            </a:r>
            <a:r>
              <a:rPr lang="cs-CZ" altLang="cs-CZ" sz="2000"/>
              <a:t>, </a:t>
            </a:r>
            <a:r>
              <a:rPr lang="cs-CZ" altLang="cs-CZ" sz="2000">
                <a:solidFill>
                  <a:schemeClr val="accent2"/>
                </a:solidFill>
              </a:rPr>
              <a:t>"OJ"</a:t>
            </a:r>
            <a:r>
              <a:rPr lang="cs-CZ" altLang="cs-CZ" sz="2000"/>
              <a:t>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Všechny tyto řetězce jsou po použití zrušeny pomocí garbage collectoru.</a:t>
            </a:r>
          </a:p>
          <a:p>
            <a:pPr>
              <a:lnSpc>
                <a:spcPct val="80000"/>
              </a:lnSpc>
            </a:pPr>
            <a:r>
              <a:rPr lang="cs-CZ" altLang="cs-CZ" sz="2400"/>
              <a:t>Podobně lze jakoukoliv z výše zmíněných metod zavolat jako metodu konstantního řetězce, např.: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s1 = </a:t>
            </a:r>
            <a:r>
              <a:rPr lang="pt-BR" altLang="cs-CZ" sz="2000">
                <a:solidFill>
                  <a:schemeClr val="accent2"/>
                </a:solidFill>
              </a:rPr>
              <a:t>"\r\n\t ahoj\t \r\n"</a:t>
            </a:r>
            <a:r>
              <a:rPr lang="cs-CZ" altLang="cs-CZ" sz="2000">
                <a:solidFill>
                  <a:schemeClr val="accent2"/>
                </a:solidFill>
              </a:rPr>
              <a:t>.trim().toUpperCase().substring(2)</a:t>
            </a:r>
            <a:r>
              <a:rPr lang="pt-BR" altLang="cs-CZ" sz="2000">
                <a:solidFill>
                  <a:schemeClr val="accent2"/>
                </a:solidFill>
              </a:rPr>
              <a:t>;</a:t>
            </a:r>
            <a:endParaRPr lang="cs-CZ" altLang="cs-CZ" sz="20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System.out.println(s1);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s2 = "obr".concat(String.valueOf(i)).concat(".jpg");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nebo čitelněji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s2 = "obr" + i + ".jpg";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E0729-E636-4DE5-A4E5-22B08C7E67D9}" type="slidenum">
              <a:rPr lang="cs-CZ" altLang="cs-CZ"/>
              <a:pPr/>
              <a:t>88</a:t>
            </a:fld>
            <a:endParaRPr lang="cs-CZ" altLang="cs-CZ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Dělení řetězce na části pomocí </a:t>
            </a:r>
            <a:r>
              <a:rPr lang="cs-CZ" altLang="cs-CZ" sz="4000">
                <a:solidFill>
                  <a:schemeClr val="accent2"/>
                </a:solidFill>
              </a:rPr>
              <a:t>split()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Z řetězce potřebujeme dostat hodnoty oddělené určitými znaky.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Rozdělení řetězce na podřetězce se nazývá parsování (parsing).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Dříve se pro tuto činnost používala třída </a:t>
            </a:r>
            <a:r>
              <a:rPr lang="cs-CZ" altLang="cs-CZ" sz="2800">
                <a:solidFill>
                  <a:schemeClr val="accent2"/>
                </a:solidFill>
              </a:rPr>
              <a:t>java.util.</a:t>
            </a:r>
            <a:r>
              <a:rPr lang="cs-CZ" altLang="cs-CZ" sz="2800">
                <a:solidFill>
                  <a:schemeClr val="accent2"/>
                </a:solidFill>
                <a:hlinkClick r:id="rId2"/>
              </a:rPr>
              <a:t>StringTokenizer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Od JDK 1.4 je žádoucí místo toho používat metodu </a:t>
            </a:r>
            <a:r>
              <a:rPr lang="cs-CZ" altLang="cs-CZ" sz="2800">
                <a:solidFill>
                  <a:schemeClr val="accent2"/>
                </a:solidFill>
                <a:hlinkClick r:id="rId3"/>
              </a:rPr>
              <a:t>split()</a:t>
            </a:r>
            <a:r>
              <a:rPr lang="cs-CZ" altLang="cs-CZ" sz="2800"/>
              <a:t> třídy </a:t>
            </a:r>
            <a:r>
              <a:rPr lang="cs-CZ" altLang="cs-CZ" sz="2800">
                <a:solidFill>
                  <a:schemeClr val="accent2"/>
                </a:solidFill>
                <a:hlinkClick r:id="rId4"/>
              </a:rPr>
              <a:t>String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Základní použití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String radka = ",;123;;;,,,45;6;,;789;;,,,;;";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String[] podretezce = radka.split(";");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for (int i = 0; i &lt; podretezce.length;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  System.out.println("|" + podretezce[i] + "|");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}</a:t>
            </a:r>
            <a:r>
              <a:rPr lang="cs-CZ" altLang="cs-CZ" sz="2400"/>
              <a:t> // Proměnná </a:t>
            </a:r>
            <a:r>
              <a:rPr lang="cs-CZ" altLang="cs-CZ" sz="2400">
                <a:solidFill>
                  <a:schemeClr val="accent2"/>
                </a:solidFill>
              </a:rPr>
              <a:t>podretezce</a:t>
            </a:r>
            <a:r>
              <a:rPr lang="cs-CZ" altLang="cs-CZ" sz="2400"/>
              <a:t> je pole řetězců.</a:t>
            </a:r>
            <a:endParaRPr lang="cs-CZ" altLang="cs-CZ" sz="24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8AFE0-BC51-40F6-94F1-20C6EBDEBFF9}" type="slidenum">
              <a:rPr lang="cs-CZ" altLang="cs-CZ"/>
              <a:pPr/>
              <a:t>89</a:t>
            </a:fld>
            <a:endParaRPr lang="cs-CZ" altLang="cs-CZ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>
                <a:hlinkClick r:id="rId2"/>
              </a:rPr>
              <a:t>Regulární výrazy</a:t>
            </a:r>
            <a:endParaRPr lang="cs-CZ" altLang="cs-CZ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/>
              <a:t>Umožňují složitější definování oddělujících znaků.</a:t>
            </a:r>
          </a:p>
          <a:p>
            <a:pPr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java.util.regex.</a:t>
            </a:r>
            <a:r>
              <a:rPr lang="cs-CZ" altLang="cs-CZ" sz="2400">
                <a:solidFill>
                  <a:schemeClr val="accent2"/>
                </a:solidFill>
                <a:hlinkClick r:id="rId3"/>
              </a:rPr>
              <a:t>Pattern</a:t>
            </a: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/>
              <a:t>Využívají se i pro vyhledávání vzorů v řetězci.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metoda </a:t>
            </a:r>
            <a:r>
              <a:rPr lang="cs-CZ" altLang="cs-CZ" sz="2000">
                <a:solidFill>
                  <a:schemeClr val="accent2"/>
                </a:solidFill>
              </a:rPr>
              <a:t>String.</a:t>
            </a:r>
            <a:r>
              <a:rPr lang="cs-CZ" altLang="cs-CZ" sz="2000">
                <a:solidFill>
                  <a:schemeClr val="accent2"/>
                </a:solidFill>
                <a:hlinkClick r:id="rId4"/>
              </a:rPr>
              <a:t>matches()</a:t>
            </a:r>
            <a:endParaRPr lang="cs-CZ" altLang="cs-CZ" sz="20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400"/>
              <a:t>Metoda </a:t>
            </a:r>
            <a:r>
              <a:rPr lang="cs-CZ" altLang="cs-CZ" sz="2400">
                <a:solidFill>
                  <a:schemeClr val="accent2"/>
                </a:solidFill>
              </a:rPr>
              <a:t>split()</a:t>
            </a:r>
            <a:r>
              <a:rPr lang="cs-CZ" altLang="cs-CZ" sz="2400"/>
              <a:t> neodstraňovala oddělovače z počátku řetězce. To lze opravit: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 radka = ",;123;;;abc,,,45;6;,;789;;,,,;;";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String[] podretezce = ",".concat(radka).split("([;, ]|\\Qabc\\E)+");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Je vhodné využít </a:t>
            </a:r>
            <a:r>
              <a:rPr lang="cs-CZ" altLang="cs-CZ" sz="2000">
                <a:hlinkClick r:id="rId5"/>
              </a:rPr>
              <a:t>POSIX character class</a:t>
            </a:r>
            <a:endParaRPr lang="cs-CZ" altLang="cs-CZ" sz="2000"/>
          </a:p>
          <a:p>
            <a:pPr lvl="2"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"(\\p{Punct}|\\Qabc\\E)+"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for (int i = 1; i &lt; podretezce.length; i++)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  System.out.println("|" + podretezce[i] + "|");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200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Je-li na začátku jeden nebo více oddělovačů, tak je prvním prvkem pole </a:t>
            </a:r>
            <a:r>
              <a:rPr lang="cs-CZ" altLang="cs-CZ" sz="2000">
                <a:solidFill>
                  <a:schemeClr val="accent2"/>
                </a:solidFill>
              </a:rPr>
              <a:t>podretezce</a:t>
            </a:r>
            <a:r>
              <a:rPr lang="cs-CZ" altLang="cs-CZ" sz="2000"/>
              <a:t> jeden prázdný řetězec.</a:t>
            </a:r>
          </a:p>
          <a:p>
            <a:pPr lvl="1">
              <a:lnSpc>
                <a:spcPct val="80000"/>
              </a:lnSpc>
            </a:pPr>
            <a:r>
              <a:rPr lang="cs-CZ" altLang="cs-CZ" sz="2000"/>
              <a:t>Tak se přidá jeden oddělovač před řetězec </a:t>
            </a:r>
            <a:r>
              <a:rPr lang="cs-CZ" altLang="cs-CZ" sz="2000">
                <a:solidFill>
                  <a:schemeClr val="accent2"/>
                </a:solidFill>
              </a:rPr>
              <a:t>radka</a:t>
            </a:r>
            <a:r>
              <a:rPr lang="cs-CZ" altLang="cs-CZ" sz="2000"/>
              <a:t>, aby to bylo jednotné v případech, kdy je nebo není oddělovač před začátkem prvního prvku, a pole </a:t>
            </a:r>
            <a:r>
              <a:rPr lang="cs-CZ" altLang="cs-CZ" sz="2000">
                <a:solidFill>
                  <a:schemeClr val="accent2"/>
                </a:solidFill>
              </a:rPr>
              <a:t>podretezce</a:t>
            </a:r>
            <a:r>
              <a:rPr lang="cs-CZ" altLang="cs-CZ" sz="2000"/>
              <a:t> se bude vypisovat od 2. prvku.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7FF703-46E9-488B-8C1E-B6721EF3EBA1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Komentáře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utrata = pocetPiv * 15; // jednořádkový komentář</a:t>
            </a:r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/* Komentářový blok neboli komentář na několik řádků */</a:t>
            </a: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>
                <a:solidFill>
                  <a:schemeClr val="accent2"/>
                </a:solidFill>
              </a:rPr>
              <a:t>/** Dokumentační komentář, ze kterého se vytvoří dokumentace pomocí programu javadoc.exe */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Musí se vyskytnout bezprostředně před názvem třídy nebo metody.</a:t>
            </a:r>
          </a:p>
          <a:p>
            <a:pPr lvl="1">
              <a:lnSpc>
                <a:spcPct val="90000"/>
              </a:lnSpc>
            </a:pPr>
            <a:r>
              <a:rPr lang="cs-CZ" altLang="cs-CZ" sz="2400"/>
              <a:t>Používají se v něm </a:t>
            </a:r>
            <a:r>
              <a:rPr lang="cs-CZ" altLang="cs-CZ" sz="2400">
                <a:hlinkClick r:id="rId2"/>
              </a:rPr>
              <a:t>značky (tags) @</a:t>
            </a:r>
            <a:r>
              <a:rPr lang="cs-CZ" altLang="cs-CZ" sz="240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javadoc -author -d MojeDokumentace Prvni.java</a:t>
            </a:r>
          </a:p>
          <a:p>
            <a:pPr lvl="2">
              <a:lnSpc>
                <a:spcPct val="90000"/>
              </a:lnSpc>
            </a:pPr>
            <a:r>
              <a:rPr lang="cs-CZ" altLang="cs-CZ" sz="2000"/>
              <a:t>příkaz, který vygeneruje dokumentaci do adresáře </a:t>
            </a:r>
            <a:r>
              <a:rPr lang="cs-CZ" altLang="cs-CZ" sz="2000">
                <a:solidFill>
                  <a:schemeClr val="accent2"/>
                </a:solidFill>
              </a:rPr>
              <a:t>MojeDokumentace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Komentáře nelze vnořovat do komentářů.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A584-19F7-4B69-BDE6-B6CD8E681449}" type="slidenum">
              <a:rPr lang="cs-CZ" altLang="cs-CZ"/>
              <a:pPr/>
              <a:t>90</a:t>
            </a:fld>
            <a:endParaRPr lang="cs-CZ" altLang="cs-CZ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Metoda </a:t>
            </a:r>
            <a:r>
              <a:rPr lang="cs-CZ" altLang="cs-CZ">
                <a:solidFill>
                  <a:schemeClr val="accent2"/>
                </a:solidFill>
                <a:hlinkClick r:id="rId2"/>
              </a:rPr>
              <a:t>toString()</a:t>
            </a:r>
            <a:endParaRPr lang="cs-CZ" altLang="cs-CZ">
              <a:solidFill>
                <a:schemeClr val="accent2"/>
              </a:solidFill>
            </a:endParaRP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/>
              <a:t>Je deklarována v kořenové třídě </a:t>
            </a:r>
            <a:r>
              <a:rPr lang="cs-CZ" altLang="cs-CZ" sz="2800">
                <a:hlinkClick r:id="rId3"/>
              </a:rPr>
              <a:t>Object</a:t>
            </a:r>
            <a:r>
              <a:rPr lang="cs-CZ" altLang="cs-CZ" sz="2800"/>
              <a:t>.</a:t>
            </a:r>
          </a:p>
          <a:p>
            <a:r>
              <a:rPr lang="cs-CZ" altLang="cs-CZ" sz="2800"/>
              <a:t>Pokud ji ve své třídě </a:t>
            </a:r>
            <a:r>
              <a:rPr lang="cs-CZ" altLang="cs-CZ" sz="2800">
                <a:hlinkClick r:id="rId4" action="ppaction://hlinksldjump"/>
              </a:rPr>
              <a:t>nepřekryjete</a:t>
            </a:r>
            <a:r>
              <a:rPr lang="cs-CZ" altLang="cs-CZ" sz="2800"/>
              <a:t> a přesto použijete, dostanete řetězec, který je složen ze jména vaší třídy, oddělovacího znaku </a:t>
            </a:r>
            <a:r>
              <a:rPr lang="cs-CZ" altLang="cs-CZ" sz="2800">
                <a:solidFill>
                  <a:schemeClr val="accent2"/>
                </a:solidFill>
              </a:rPr>
              <a:t>@</a:t>
            </a:r>
            <a:r>
              <a:rPr lang="cs-CZ" altLang="cs-CZ" sz="2800"/>
              <a:t> a jednoznačné identifikace objektu.</a:t>
            </a:r>
          </a:p>
          <a:p>
            <a:pPr lvl="1">
              <a:buFontTx/>
              <a:buNone/>
            </a:pPr>
            <a:r>
              <a:rPr lang="cs-CZ" altLang="cs-CZ" sz="2400">
                <a:solidFill>
                  <a:schemeClr val="accent2"/>
                </a:solidFill>
              </a:rPr>
              <a:t>System.out.println(podretezce.toString());</a:t>
            </a:r>
            <a:endParaRPr lang="cs-CZ" altLang="cs-CZ" sz="2400"/>
          </a:p>
          <a:p>
            <a:r>
              <a:rPr lang="cs-CZ" altLang="cs-CZ" sz="2800"/>
              <a:t>Účelem metody </a:t>
            </a:r>
            <a:r>
              <a:rPr lang="cs-CZ" altLang="cs-CZ" sz="2800">
                <a:solidFill>
                  <a:schemeClr val="accent2"/>
                </a:solidFill>
              </a:rPr>
              <a:t>toString()</a:t>
            </a:r>
            <a:r>
              <a:rPr lang="cs-CZ" altLang="cs-CZ" sz="2800"/>
              <a:t> je poskytnout znakovou reprezentaci objektu, kterou lze přímo tisknout nebo zapisovat do logovacích souborů a podobně.</a:t>
            </a:r>
          </a:p>
          <a:p>
            <a:r>
              <a:rPr lang="cs-CZ" altLang="cs-CZ" sz="2800"/>
              <a:t>Je důrazně doporučováno ve své třídě metodu </a:t>
            </a:r>
            <a:r>
              <a:rPr lang="cs-CZ" altLang="cs-CZ" sz="2800">
                <a:solidFill>
                  <a:schemeClr val="accent2"/>
                </a:solidFill>
              </a:rPr>
              <a:t>toString()</a:t>
            </a:r>
            <a:r>
              <a:rPr lang="cs-CZ" altLang="cs-CZ" sz="2800"/>
              <a:t> překrýt, aby se vypisovalo to, co programátor chce.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BB45F-8B34-47A1-BC95-AADFA90AFD4F}" type="slidenum">
              <a:rPr lang="cs-CZ" altLang="cs-CZ"/>
              <a:pPr/>
              <a:t>91</a:t>
            </a:fld>
            <a:endParaRPr lang="cs-CZ" altLang="cs-CZ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Překrytí metody </a:t>
            </a:r>
            <a:r>
              <a:rPr lang="cs-CZ" altLang="cs-CZ">
                <a:solidFill>
                  <a:schemeClr val="accent2"/>
                </a:solidFill>
              </a:rPr>
              <a:t>toString()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import java.util.*;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public class MujString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String[] hodnota;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MujString(String[] s) { hodnota = s;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String toString() {</a:t>
            </a:r>
            <a:r>
              <a:rPr lang="cs-CZ" altLang="cs-CZ" sz="1600"/>
              <a:t> // </a:t>
            </a:r>
            <a:r>
              <a:rPr lang="cs-CZ" altLang="cs-CZ" sz="1600">
                <a:solidFill>
                  <a:schemeClr val="accent2"/>
                </a:solidFill>
              </a:rPr>
              <a:t>public</a:t>
            </a:r>
            <a:r>
              <a:rPr lang="cs-CZ" altLang="cs-CZ" sz="1600"/>
              <a:t> je nutný, protože rodičovská třída má také </a:t>
            </a:r>
            <a:r>
              <a:rPr lang="cs-CZ" altLang="cs-CZ" sz="1600">
                <a:solidFill>
                  <a:schemeClr val="accent2"/>
                </a:solidFill>
              </a:rPr>
              <a:t>public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String jmenoTridy = new String(getClass().getName());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return (jmenoTridy + ": " + Arrays.toString(hodnota));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void puvodniToString()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System.out.println(super.toString());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  <a:r>
              <a:rPr lang="cs-CZ" altLang="cs-CZ" sz="1600"/>
              <a:t> // Pomocí </a:t>
            </a:r>
            <a:r>
              <a:rPr lang="cs-CZ" altLang="cs-CZ" sz="1600">
                <a:solidFill>
                  <a:schemeClr val="accent2"/>
                </a:solidFill>
              </a:rPr>
              <a:t>super</a:t>
            </a:r>
            <a:r>
              <a:rPr lang="cs-CZ" altLang="cs-CZ" sz="1600"/>
              <a:t> se volá původní metoda </a:t>
            </a:r>
            <a:r>
              <a:rPr lang="cs-CZ" altLang="cs-CZ" sz="1600">
                <a:solidFill>
                  <a:schemeClr val="accent2"/>
                </a:solidFill>
              </a:rPr>
              <a:t>toString</a:t>
            </a:r>
            <a:r>
              <a:rPr lang="cs-CZ" altLang="cs-CZ" sz="1600"/>
              <a:t> ze třídy </a:t>
            </a:r>
            <a:r>
              <a:rPr lang="cs-CZ" altLang="cs-CZ" sz="1600">
                <a:solidFill>
                  <a:schemeClr val="accent2"/>
                </a:solidFill>
              </a:rPr>
              <a:t>Object</a:t>
            </a:r>
            <a:r>
              <a:rPr lang="cs-CZ" altLang="cs-CZ" sz="1600"/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public class Main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public static void main(String[] args)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String radka = "123;;;,,,45;6;,;789;;,,,;;";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String[] podretezce = radka.split("\\p{Punct}+");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MujString podretezec = new MujString(podretezce);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podretezec.puvodniToString();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  System.out.println(podretezec.toString());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  }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600">
                <a:solidFill>
                  <a:schemeClr val="accent2"/>
                </a:solidFill>
              </a:rPr>
              <a:t>}</a:t>
            </a:r>
          </a:p>
          <a:p>
            <a:pPr>
              <a:lnSpc>
                <a:spcPct val="80000"/>
              </a:lnSpc>
            </a:pPr>
            <a:endParaRPr lang="cs-CZ" altLang="cs-CZ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EA2B8-802A-4539-B6B5-09C4A7FFE41A}" type="slidenum">
              <a:rPr lang="cs-CZ" altLang="cs-CZ"/>
              <a:pPr/>
              <a:t>92</a:t>
            </a:fld>
            <a:endParaRPr lang="cs-CZ" altLang="cs-CZ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Třída </a:t>
            </a:r>
            <a:r>
              <a:rPr lang="cs-CZ" altLang="cs-CZ">
                <a:solidFill>
                  <a:schemeClr val="accent2"/>
                </a:solidFill>
              </a:rPr>
              <a:t>StringBuffer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Poskytuje typ „měnitelný řetězec“.</a:t>
            </a:r>
          </a:p>
          <a:p>
            <a:r>
              <a:rPr lang="cs-CZ" altLang="cs-CZ"/>
              <a:t>K dispozici jsou tři konstruktory: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StringBuffer b1 = new StringBuffer();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16</a:t>
            </a:r>
            <a:r>
              <a:rPr lang="cs-CZ" altLang="cs-CZ"/>
              <a:t>znakový řetězec s hodnotu znaků </a:t>
            </a:r>
            <a:r>
              <a:rPr lang="cs-CZ" altLang="cs-CZ">
                <a:solidFill>
                  <a:schemeClr val="accent2"/>
                </a:solidFill>
              </a:rPr>
              <a:t>\u0000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StringBuffer b2 = new StringBuffer(100);</a:t>
            </a:r>
          </a:p>
          <a:p>
            <a:pPr lvl="2"/>
            <a:r>
              <a:rPr lang="cs-CZ" altLang="cs-CZ">
                <a:solidFill>
                  <a:schemeClr val="accent2"/>
                </a:solidFill>
              </a:rPr>
              <a:t>100</a:t>
            </a:r>
            <a:r>
              <a:rPr lang="cs-CZ" altLang="cs-CZ"/>
              <a:t>znakový řetězec s hodnotou znaků </a:t>
            </a:r>
            <a:r>
              <a:rPr lang="cs-CZ" altLang="cs-CZ">
                <a:solidFill>
                  <a:schemeClr val="accent2"/>
                </a:solidFill>
              </a:rPr>
              <a:t>\u0000</a:t>
            </a:r>
          </a:p>
          <a:p>
            <a:pPr lvl="1"/>
            <a:r>
              <a:rPr lang="cs-CZ" altLang="cs-CZ">
                <a:solidFill>
                  <a:schemeClr val="accent2"/>
                </a:solidFill>
              </a:rPr>
              <a:t>StringBuffer b3 = new StringBuffer("Ahoj");</a:t>
            </a:r>
          </a:p>
          <a:p>
            <a:pPr lvl="2"/>
            <a:r>
              <a:rPr lang="cs-CZ" altLang="cs-CZ"/>
              <a:t>První </a:t>
            </a:r>
            <a:r>
              <a:rPr lang="cs-CZ" altLang="cs-CZ">
                <a:solidFill>
                  <a:schemeClr val="accent2"/>
                </a:solidFill>
              </a:rPr>
              <a:t>4</a:t>
            </a:r>
            <a:r>
              <a:rPr lang="cs-CZ" altLang="cs-CZ"/>
              <a:t> znaky jsou pro </a:t>
            </a:r>
            <a:r>
              <a:rPr lang="cs-CZ" altLang="cs-CZ">
                <a:solidFill>
                  <a:schemeClr val="accent2"/>
                </a:solidFill>
              </a:rPr>
              <a:t>Ahoj</a:t>
            </a:r>
            <a:r>
              <a:rPr lang="cs-CZ" altLang="cs-CZ"/>
              <a:t> a dalších </a:t>
            </a:r>
            <a:r>
              <a:rPr lang="cs-CZ" altLang="cs-CZ">
                <a:solidFill>
                  <a:schemeClr val="accent2"/>
                </a:solidFill>
              </a:rPr>
              <a:t>16</a:t>
            </a:r>
            <a:r>
              <a:rPr lang="cs-CZ" altLang="cs-CZ"/>
              <a:t> znaků </a:t>
            </a:r>
            <a:r>
              <a:rPr lang="cs-CZ" altLang="cs-CZ">
                <a:solidFill>
                  <a:schemeClr val="accent2"/>
                </a:solidFill>
              </a:rPr>
              <a:t>\u0000</a:t>
            </a:r>
            <a:r>
              <a:rPr lang="cs-CZ" altLang="cs-CZ"/>
              <a:t> je jako rezerva.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845-0F9E-40E5-8220-93B3ED79635B}" type="slidenum">
              <a:rPr lang="cs-CZ" altLang="cs-CZ"/>
              <a:pPr/>
              <a:t>93</a:t>
            </a:fld>
            <a:endParaRPr lang="cs-CZ" altLang="cs-CZ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Délka řetězce třídy </a:t>
            </a:r>
            <a:r>
              <a:rPr lang="cs-CZ" altLang="cs-CZ">
                <a:solidFill>
                  <a:schemeClr val="accent2"/>
                </a:solidFill>
              </a:rPr>
              <a:t>StringBuffer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/>
              <a:t>Aktuální délka se zjistí pomocí metody </a:t>
            </a:r>
            <a:r>
              <a:rPr lang="cs-CZ" altLang="cs-CZ" sz="2400">
                <a:solidFill>
                  <a:schemeClr val="accent2"/>
                </a:solidFill>
              </a:rPr>
              <a:t>length()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Kapacita se zjistí pomocí metody </a:t>
            </a:r>
            <a:r>
              <a:rPr lang="cs-CZ" altLang="cs-CZ" sz="2400">
                <a:solidFill>
                  <a:schemeClr val="accent2"/>
                </a:solidFill>
              </a:rPr>
              <a:t>capacity()</a:t>
            </a:r>
            <a:r>
              <a:rPr lang="cs-CZ" altLang="cs-CZ" sz="2400"/>
              <a:t>.</a:t>
            </a:r>
          </a:p>
          <a:p>
            <a:pPr>
              <a:lnSpc>
                <a:spcPct val="90000"/>
              </a:lnSpc>
            </a:pPr>
            <a:r>
              <a:rPr lang="cs-CZ" altLang="cs-CZ" sz="2400"/>
              <a:t>Kapacitu je možné změnit dvěma metodami: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ensureCapacity(int k)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Když je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&gt; než současná kapacita, tak bude nová kapacita rovna maximu z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a z dvojnásobku současné kapacity + </a:t>
            </a:r>
            <a:r>
              <a:rPr lang="cs-CZ" altLang="cs-CZ" sz="1800">
                <a:solidFill>
                  <a:schemeClr val="accent2"/>
                </a:solidFill>
              </a:rPr>
              <a:t>2</a:t>
            </a:r>
            <a:r>
              <a:rPr lang="cs-CZ" altLang="cs-CZ" sz="1800"/>
              <a:t> znaky navíc.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Když je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&lt;= současné kapacitě, ponechá řetězec nezměněn.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b2.ensureCapacity(110);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System.out.println(b2.capacity());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202</a:t>
            </a:r>
          </a:p>
          <a:p>
            <a:pPr lvl="1">
              <a:lnSpc>
                <a:spcPct val="9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setLength(int k)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Když je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&gt; než současná kapacita, tak zvětší aktuální délku řetězce na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a kapacitu na dvojnásobek současné kapacity + </a:t>
            </a:r>
            <a:r>
              <a:rPr lang="cs-CZ" altLang="cs-CZ" sz="1800">
                <a:solidFill>
                  <a:schemeClr val="accent2"/>
                </a:solidFill>
              </a:rPr>
              <a:t>2</a:t>
            </a:r>
            <a:r>
              <a:rPr lang="cs-CZ" altLang="cs-CZ" sz="1800"/>
              <a:t> znaky navíc.</a:t>
            </a:r>
          </a:p>
          <a:p>
            <a:pPr lvl="2">
              <a:lnSpc>
                <a:spcPct val="90000"/>
              </a:lnSpc>
            </a:pPr>
            <a:r>
              <a:rPr lang="cs-CZ" altLang="cs-CZ" sz="1800"/>
              <a:t>Když je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&lt;= současné kapacitě, ponechá kapacitu nezměněnu a aktuální délku nastaví na </a:t>
            </a:r>
            <a:r>
              <a:rPr lang="cs-CZ" altLang="cs-CZ" sz="1800">
                <a:solidFill>
                  <a:schemeClr val="accent2"/>
                </a:solidFill>
              </a:rPr>
              <a:t>k</a:t>
            </a:r>
            <a:r>
              <a:rPr lang="cs-CZ" altLang="cs-CZ" sz="1800"/>
              <a:t> – může řetězec prodloužit i oříznout.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b1.setLength(18);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System.out.println(b1.capacity());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34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b3.setLength(3);</a:t>
            </a:r>
          </a:p>
          <a:p>
            <a:pPr lvl="2">
              <a:lnSpc>
                <a:spcPct val="90000"/>
              </a:lnSpc>
            </a:pPr>
            <a:r>
              <a:rPr lang="cs-CZ" altLang="cs-CZ" sz="1800">
                <a:solidFill>
                  <a:schemeClr val="accent2"/>
                </a:solidFill>
              </a:rPr>
              <a:t>System.out.println(b3.capacity());</a:t>
            </a:r>
            <a:r>
              <a:rPr lang="cs-CZ" altLang="cs-CZ" sz="1800"/>
              <a:t> // </a:t>
            </a:r>
            <a:r>
              <a:rPr lang="cs-CZ" altLang="cs-CZ" sz="1800">
                <a:solidFill>
                  <a:schemeClr val="accent2"/>
                </a:solidFill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14B11-5C13-4472-9145-0A7847EDC81F}" type="slidenum">
              <a:rPr lang="cs-CZ" altLang="cs-CZ"/>
              <a:pPr/>
              <a:t>94</a:t>
            </a:fld>
            <a:endParaRPr lang="cs-CZ" altLang="cs-CZ"/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 sz="4000"/>
              <a:t>Změny řetězce třídy </a:t>
            </a:r>
            <a:r>
              <a:rPr lang="cs-CZ" altLang="cs-CZ" sz="4000">
                <a:solidFill>
                  <a:schemeClr val="accent2"/>
                </a:solidFill>
              </a:rPr>
              <a:t>StringBuffer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800">
                <a:solidFill>
                  <a:schemeClr val="accent2"/>
                </a:solidFill>
              </a:rPr>
              <a:t>StringBuffer b = new StringBuffer("Ahoj");</a:t>
            </a:r>
            <a:endParaRPr lang="cs-CZ" altLang="cs-CZ" sz="1800"/>
          </a:p>
          <a:p>
            <a:pPr>
              <a:lnSpc>
                <a:spcPct val="80000"/>
              </a:lnSpc>
            </a:pPr>
            <a:r>
              <a:rPr lang="cs-CZ" altLang="cs-CZ" sz="1800"/>
              <a:t>Změny celého řetězce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reverse()</a:t>
            </a:r>
            <a:r>
              <a:rPr lang="cs-CZ" altLang="cs-CZ" sz="1600"/>
              <a:t> lze celý řetězec obrátit.</a:t>
            </a:r>
            <a:endParaRPr lang="cs-CZ" altLang="cs-CZ" sz="1600">
              <a:solidFill>
                <a:schemeClr val="accent2"/>
              </a:solidFill>
            </a:endParaRP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b.reverse();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johA</a:t>
            </a:r>
          </a:p>
          <a:p>
            <a:pPr>
              <a:lnSpc>
                <a:spcPct val="80000"/>
              </a:lnSpc>
            </a:pPr>
            <a:r>
              <a:rPr lang="cs-CZ" altLang="cs-CZ" sz="1800"/>
              <a:t>Změny části řetězce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append(typ t)</a:t>
            </a:r>
            <a:r>
              <a:rPr lang="cs-CZ" altLang="cs-CZ" sz="1600"/>
              <a:t> lze přidat na konec řetězce libovolný základní datový typ.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b.append(true);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johAtrue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b.append(3); // johAtrue3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delete(int počátečníIndex, int koncovýIndex)</a:t>
            </a:r>
            <a:r>
              <a:rPr lang="cs-CZ" altLang="cs-CZ" sz="1600"/>
              <a:t> lze vyříznout libovolnou část.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b.delete(4, 8);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johA3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deleteCharAt(int index)</a:t>
            </a:r>
            <a:r>
              <a:rPr lang="cs-CZ" altLang="cs-CZ" sz="1600"/>
              <a:t> lze po jednotlivých znacích ubírat.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b.deleteCharAt(1);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jhA3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insert(int index, typ t)</a:t>
            </a:r>
            <a:r>
              <a:rPr lang="cs-CZ" altLang="cs-CZ" sz="1600"/>
              <a:t> lze do řetězce vkládat libovolný datový typ.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b.insert(0, 3.14).insert(1, "AHOJ");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3AHOJ.14jhA3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replace(int počátečníIndex, int koncovýIndex, String novýPodřetězec)</a:t>
            </a:r>
            <a:r>
              <a:rPr lang="cs-CZ" altLang="cs-CZ" sz="1600"/>
              <a:t> nahradíme jeden podřetězec jiným.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b.replace(0, 6, "3,");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3,14jhA3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charAt(int index)</a:t>
            </a:r>
            <a:r>
              <a:rPr lang="cs-CZ" altLang="cs-CZ" sz="1600"/>
              <a:t> získáme jednotlivé znaky.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char c = b.charAt(6);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c = 'A'</a:t>
            </a:r>
          </a:p>
          <a:p>
            <a:pPr lvl="1">
              <a:lnSpc>
                <a:spcPct val="80000"/>
              </a:lnSpc>
            </a:pPr>
            <a:r>
              <a:rPr lang="cs-CZ" altLang="cs-CZ" sz="1600"/>
              <a:t>Metodou </a:t>
            </a:r>
            <a:r>
              <a:rPr lang="cs-CZ" altLang="cs-CZ" sz="1600">
                <a:solidFill>
                  <a:schemeClr val="accent2"/>
                </a:solidFill>
              </a:rPr>
              <a:t>setCharAt(int index, char ch)</a:t>
            </a:r>
            <a:r>
              <a:rPr lang="cs-CZ" altLang="cs-CZ" sz="1600"/>
              <a:t> změníme určitý znak.</a:t>
            </a:r>
          </a:p>
          <a:p>
            <a:pPr lvl="2">
              <a:lnSpc>
                <a:spcPct val="80000"/>
              </a:lnSpc>
            </a:pPr>
            <a:r>
              <a:rPr lang="cs-CZ" altLang="cs-CZ" sz="1400">
                <a:solidFill>
                  <a:schemeClr val="accent2"/>
                </a:solidFill>
              </a:rPr>
              <a:t>b.setCharAt(1, '!');</a:t>
            </a:r>
            <a:r>
              <a:rPr lang="cs-CZ" altLang="cs-CZ" sz="1400"/>
              <a:t> // </a:t>
            </a:r>
            <a:r>
              <a:rPr lang="cs-CZ" altLang="cs-CZ" sz="1400">
                <a:solidFill>
                  <a:schemeClr val="accent2"/>
                </a:solidFill>
              </a:rPr>
              <a:t>3!14jhA3</a:t>
            </a:r>
          </a:p>
          <a:p>
            <a:pPr>
              <a:lnSpc>
                <a:spcPct val="80000"/>
              </a:lnSpc>
            </a:pPr>
            <a:r>
              <a:rPr lang="cs-CZ" altLang="cs-CZ" sz="1800">
                <a:hlinkClick r:id="rId2"/>
              </a:rPr>
              <a:t>Nahrazení všech výskytů podřetězce v řetězci</a:t>
            </a:r>
            <a:r>
              <a:rPr lang="cs-CZ" altLang="cs-CZ" sz="1800"/>
              <a:t> umí řetězec třídy </a:t>
            </a:r>
            <a:r>
              <a:rPr lang="cs-CZ" altLang="cs-CZ" sz="1800">
                <a:solidFill>
                  <a:schemeClr val="accent2"/>
                </a:solidFill>
              </a:rPr>
              <a:t>String</a:t>
            </a:r>
            <a:r>
              <a:rPr lang="cs-CZ" altLang="cs-CZ" sz="1800"/>
              <a:t>: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String s = new StringBuffer(b);</a:t>
            </a:r>
          </a:p>
          <a:p>
            <a:pPr lvl="1">
              <a:lnSpc>
                <a:spcPct val="80000"/>
              </a:lnSpc>
            </a:pPr>
            <a:r>
              <a:rPr lang="cs-CZ" altLang="cs-CZ" sz="1600">
                <a:solidFill>
                  <a:schemeClr val="accent2"/>
                </a:solidFill>
              </a:rPr>
              <a:t>s = s.replace("3", "AHOJ");</a:t>
            </a:r>
            <a:r>
              <a:rPr lang="cs-CZ" altLang="cs-CZ" sz="1600"/>
              <a:t> // </a:t>
            </a:r>
            <a:r>
              <a:rPr lang="cs-CZ" altLang="cs-CZ" sz="1600">
                <a:solidFill>
                  <a:schemeClr val="accent2"/>
                </a:solidFill>
              </a:rPr>
              <a:t>AHOJ!14jhAAHOJ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665C3-2843-435C-BA78-143B6831CF78}" type="slidenum">
              <a:rPr lang="cs-CZ" altLang="cs-CZ"/>
              <a:pPr/>
              <a:t>95</a:t>
            </a:fld>
            <a:endParaRPr lang="cs-CZ" altLang="cs-CZ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/>
          <a:lstStyle/>
          <a:p>
            <a:r>
              <a:rPr lang="cs-CZ" altLang="cs-CZ" sz="4000"/>
              <a:t>Konverze typu </a:t>
            </a:r>
            <a:r>
              <a:rPr lang="cs-CZ" altLang="cs-CZ" sz="4000">
                <a:solidFill>
                  <a:schemeClr val="accent2"/>
                </a:solidFill>
              </a:rPr>
              <a:t>StringBuffer</a:t>
            </a:r>
            <a:r>
              <a:rPr lang="cs-CZ" altLang="cs-CZ" sz="4000"/>
              <a:t> na </a:t>
            </a:r>
            <a:r>
              <a:rPr lang="cs-CZ" altLang="cs-CZ" sz="4000">
                <a:solidFill>
                  <a:schemeClr val="accent2"/>
                </a:solidFill>
              </a:rPr>
              <a:t>String</a:t>
            </a:r>
            <a:r>
              <a:rPr lang="cs-CZ" altLang="cs-CZ" sz="4000">
                <a:solidFill>
                  <a:schemeClr val="tx1"/>
                </a:solidFill>
              </a:rPr>
              <a:t> a </a:t>
            </a:r>
            <a:r>
              <a:rPr lang="cs-CZ" altLang="cs-CZ" sz="4000">
                <a:solidFill>
                  <a:schemeClr val="accent2"/>
                </a:solidFill>
              </a:rPr>
              <a:t>StringBuilder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dirty="0" err="1">
                <a:solidFill>
                  <a:schemeClr val="accent2"/>
                </a:solidFill>
              </a:rPr>
              <a:t>StringBuffer</a:t>
            </a:r>
            <a:r>
              <a:rPr lang="cs-CZ" altLang="cs-CZ" sz="2800" dirty="0">
                <a:solidFill>
                  <a:schemeClr val="accent2"/>
                </a:solidFill>
              </a:rPr>
              <a:t> b = </a:t>
            </a:r>
            <a:r>
              <a:rPr lang="cs-CZ" altLang="cs-CZ" sz="2800" dirty="0" err="1">
                <a:solidFill>
                  <a:schemeClr val="accent2"/>
                </a:solidFill>
              </a:rPr>
              <a:t>new</a:t>
            </a:r>
            <a:r>
              <a:rPr lang="cs-CZ" altLang="cs-CZ" sz="2800" dirty="0">
                <a:solidFill>
                  <a:schemeClr val="accent2"/>
                </a:solidFill>
              </a:rPr>
              <a:t> </a:t>
            </a:r>
            <a:r>
              <a:rPr lang="cs-CZ" altLang="cs-CZ" sz="2800" dirty="0" err="1">
                <a:solidFill>
                  <a:schemeClr val="accent2"/>
                </a:solidFill>
              </a:rPr>
              <a:t>StringBuffer</a:t>
            </a:r>
            <a:r>
              <a:rPr lang="cs-CZ" altLang="cs-CZ" sz="2800" dirty="0">
                <a:solidFill>
                  <a:schemeClr val="accent2"/>
                </a:solidFill>
              </a:rPr>
              <a:t>("Ahoj");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>
                <a:solidFill>
                  <a:schemeClr val="accent2"/>
                </a:solidFill>
              </a:rPr>
              <a:t>String</a:t>
            </a:r>
            <a:r>
              <a:rPr lang="cs-CZ" altLang="cs-CZ" sz="2800" dirty="0">
                <a:solidFill>
                  <a:schemeClr val="accent2"/>
                </a:solidFill>
              </a:rPr>
              <a:t> s1 = </a:t>
            </a:r>
            <a:r>
              <a:rPr lang="cs-CZ" altLang="cs-CZ" sz="2800" dirty="0" err="1">
                <a:solidFill>
                  <a:schemeClr val="accent2"/>
                </a:solidFill>
              </a:rPr>
              <a:t>b.toString</a:t>
            </a:r>
            <a:r>
              <a:rPr lang="cs-CZ" altLang="cs-CZ" sz="2800" dirty="0">
                <a:solidFill>
                  <a:schemeClr val="accent2"/>
                </a:solidFill>
              </a:rPr>
              <a:t>();</a:t>
            </a:r>
            <a:r>
              <a:rPr lang="cs-CZ" altLang="cs-CZ" sz="2800" dirty="0"/>
              <a:t> // </a:t>
            </a:r>
            <a:r>
              <a:rPr lang="cs-CZ" altLang="cs-CZ" sz="2800" dirty="0">
                <a:solidFill>
                  <a:schemeClr val="accent2"/>
                </a:solidFill>
              </a:rPr>
              <a:t>Ahoj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>
                <a:solidFill>
                  <a:schemeClr val="accent2"/>
                </a:solidFill>
              </a:rPr>
              <a:t>String</a:t>
            </a:r>
            <a:r>
              <a:rPr lang="cs-CZ" altLang="cs-CZ" sz="2800" dirty="0">
                <a:solidFill>
                  <a:schemeClr val="accent2"/>
                </a:solidFill>
              </a:rPr>
              <a:t> s2 = </a:t>
            </a:r>
            <a:r>
              <a:rPr lang="cs-CZ" altLang="cs-CZ" sz="2800" dirty="0" err="1">
                <a:solidFill>
                  <a:schemeClr val="accent2"/>
                </a:solidFill>
              </a:rPr>
              <a:t>b.substring</a:t>
            </a:r>
            <a:r>
              <a:rPr lang="cs-CZ" altLang="cs-CZ" sz="2800" dirty="0">
                <a:solidFill>
                  <a:schemeClr val="accent2"/>
                </a:solidFill>
              </a:rPr>
              <a:t>(1);</a:t>
            </a:r>
            <a:r>
              <a:rPr lang="cs-CZ" altLang="cs-CZ" sz="2800" dirty="0"/>
              <a:t> // </a:t>
            </a:r>
            <a:r>
              <a:rPr lang="cs-CZ" altLang="cs-CZ" sz="2800" dirty="0">
                <a:solidFill>
                  <a:schemeClr val="accent2"/>
                </a:solidFill>
              </a:rPr>
              <a:t>hoj</a:t>
            </a:r>
          </a:p>
          <a:p>
            <a:pPr>
              <a:lnSpc>
                <a:spcPct val="90000"/>
              </a:lnSpc>
            </a:pPr>
            <a:r>
              <a:rPr lang="cs-CZ" altLang="cs-CZ" sz="2800" dirty="0" err="1">
                <a:solidFill>
                  <a:schemeClr val="accent2"/>
                </a:solidFill>
              </a:rPr>
              <a:t>String</a:t>
            </a:r>
            <a:r>
              <a:rPr lang="cs-CZ" altLang="cs-CZ" sz="2800" dirty="0">
                <a:solidFill>
                  <a:schemeClr val="accent2"/>
                </a:solidFill>
              </a:rPr>
              <a:t> s3 = </a:t>
            </a:r>
            <a:r>
              <a:rPr lang="cs-CZ" altLang="cs-CZ" sz="2800" dirty="0" err="1">
                <a:solidFill>
                  <a:schemeClr val="accent2"/>
                </a:solidFill>
              </a:rPr>
              <a:t>b.substring</a:t>
            </a:r>
            <a:r>
              <a:rPr lang="cs-CZ" altLang="cs-CZ" sz="2800" dirty="0">
                <a:solidFill>
                  <a:schemeClr val="accent2"/>
                </a:solidFill>
              </a:rPr>
              <a:t>(1, 3);</a:t>
            </a:r>
            <a:r>
              <a:rPr lang="cs-CZ" altLang="cs-CZ" sz="2800" dirty="0"/>
              <a:t> // </a:t>
            </a:r>
            <a:r>
              <a:rPr lang="cs-CZ" altLang="cs-CZ" sz="2800" dirty="0">
                <a:solidFill>
                  <a:schemeClr val="accent2"/>
                </a:solidFill>
              </a:rPr>
              <a:t>oj</a:t>
            </a:r>
          </a:p>
          <a:p>
            <a:pPr>
              <a:lnSpc>
                <a:spcPct val="90000"/>
              </a:lnSpc>
            </a:pPr>
            <a:r>
              <a:rPr lang="cs-CZ" altLang="cs-CZ" sz="2800" dirty="0"/>
              <a:t>Existuje ještě třída </a:t>
            </a:r>
            <a:r>
              <a:rPr lang="cs-CZ" altLang="cs-CZ" sz="2800" dirty="0" err="1">
                <a:solidFill>
                  <a:schemeClr val="accent2"/>
                </a:solidFill>
              </a:rPr>
              <a:t>StringBuilder</a:t>
            </a:r>
            <a:r>
              <a:rPr lang="cs-CZ" altLang="cs-CZ" sz="2800" dirty="0"/>
              <a:t> mající stejné metody jako třída </a:t>
            </a:r>
            <a:r>
              <a:rPr lang="cs-CZ" altLang="cs-CZ" sz="2800" dirty="0" err="1">
                <a:solidFill>
                  <a:schemeClr val="accent2"/>
                </a:solidFill>
              </a:rPr>
              <a:t>StringBuffer</a:t>
            </a:r>
            <a:r>
              <a:rPr lang="cs-CZ" altLang="cs-CZ" sz="2800" dirty="0"/>
              <a:t>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Třídu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StringBuffer</a:t>
            </a:r>
            <a:r>
              <a:rPr lang="cs-CZ" altLang="cs-CZ" sz="2400" dirty="0"/>
              <a:t> je nutné využívat pro </a:t>
            </a:r>
            <a:r>
              <a:rPr lang="cs-CZ" altLang="cs-CZ" sz="2400" dirty="0" err="1"/>
              <a:t>vícevláknové</a:t>
            </a:r>
            <a:r>
              <a:rPr lang="cs-CZ" altLang="cs-CZ" sz="2400" dirty="0"/>
              <a:t> aplikace, protože synchronizuje.</a:t>
            </a:r>
          </a:p>
          <a:p>
            <a:pPr lvl="1">
              <a:lnSpc>
                <a:spcPct val="90000"/>
              </a:lnSpc>
            </a:pPr>
            <a:r>
              <a:rPr lang="cs-CZ" altLang="cs-CZ" sz="2400" dirty="0"/>
              <a:t>Třída </a:t>
            </a:r>
            <a:r>
              <a:rPr lang="cs-CZ" altLang="cs-CZ" sz="2400" dirty="0" err="1">
                <a:solidFill>
                  <a:schemeClr val="accent2"/>
                </a:solidFill>
              </a:rPr>
              <a:t>StringBuilder</a:t>
            </a:r>
            <a:r>
              <a:rPr lang="cs-CZ" altLang="cs-CZ" sz="2400" dirty="0"/>
              <a:t> je efektivnější, protože nesynchronizuje.</a:t>
            </a:r>
          </a:p>
          <a:p>
            <a:pPr>
              <a:lnSpc>
                <a:spcPct val="90000"/>
              </a:lnSpc>
            </a:pPr>
            <a:r>
              <a:rPr lang="cs-CZ" altLang="cs-CZ" sz="2800" dirty="0">
                <a:hlinkClick r:id="rId2"/>
              </a:rPr>
              <a:t>Řetězec třídy </a:t>
            </a:r>
            <a:r>
              <a:rPr lang="cs-CZ" altLang="cs-CZ" sz="2800" dirty="0" err="1">
                <a:solidFill>
                  <a:schemeClr val="accent2"/>
                </a:solidFill>
                <a:hlinkClick r:id="rId2"/>
              </a:rPr>
              <a:t>String</a:t>
            </a:r>
            <a:r>
              <a:rPr lang="cs-CZ" altLang="cs-CZ" sz="2800" dirty="0">
                <a:hlinkClick r:id="rId2"/>
              </a:rPr>
              <a:t> lze změnit, ale výsledný řetězec je jiný objekt a při jeho tvorbě byl dočasně vytvořen objekt třídy </a:t>
            </a:r>
            <a:r>
              <a:rPr lang="cs-CZ" altLang="cs-CZ" sz="2800" dirty="0" err="1">
                <a:solidFill>
                  <a:schemeClr val="accent2"/>
                </a:solidFill>
                <a:hlinkClick r:id="rId2"/>
              </a:rPr>
              <a:t>StringBuffer</a:t>
            </a:r>
            <a:r>
              <a:rPr lang="cs-CZ" altLang="cs-CZ" sz="2800" dirty="0">
                <a:hlinkClick r:id="rId2"/>
              </a:rPr>
              <a:t>.</a:t>
            </a:r>
            <a:endParaRPr lang="cs-CZ" alt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246534-A155-4456-B21C-A1B9CB36392C}" type="slidenum">
              <a:rPr lang="cs-CZ" altLang="cs-CZ"/>
              <a:pPr/>
              <a:t>96</a:t>
            </a:fld>
            <a:endParaRPr lang="cs-CZ" altLang="cs-CZ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Třída </a:t>
            </a:r>
            <a:r>
              <a:rPr lang="cs-CZ" altLang="cs-CZ">
                <a:solidFill>
                  <a:schemeClr val="accent2"/>
                </a:solidFill>
              </a:rPr>
              <a:t>Character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Ve třídě </a:t>
            </a:r>
            <a:r>
              <a:rPr lang="cs-CZ" altLang="cs-CZ" sz="2800">
                <a:solidFill>
                  <a:schemeClr val="accent2"/>
                </a:solidFill>
              </a:rPr>
              <a:t>java.lang.</a:t>
            </a:r>
            <a:r>
              <a:rPr lang="cs-CZ" altLang="cs-CZ" sz="2800">
                <a:solidFill>
                  <a:schemeClr val="accent2"/>
                </a:solidFill>
                <a:hlinkClick r:id="rId2"/>
              </a:rPr>
              <a:t>Character</a:t>
            </a:r>
            <a:r>
              <a:rPr lang="cs-CZ" altLang="cs-CZ" sz="2800"/>
              <a:t> je mimo jiné několik metod třídy užitečných jak pro rozpoznávání druhu znaku, tak i pro změnu jednotlivých znaků. Tyto metody jsou zhruba ekvivalenty maker z </a:t>
            </a:r>
            <a:r>
              <a:rPr lang="cs-CZ" altLang="cs-CZ" sz="2800">
                <a:solidFill>
                  <a:schemeClr val="accent2"/>
                </a:solidFill>
              </a:rPr>
              <a:t>&lt;ctype.h&gt;</a:t>
            </a:r>
            <a:r>
              <a:rPr lang="cs-CZ" altLang="cs-CZ" sz="2800"/>
              <a:t>. Mají 2 varianty: pro typ </a:t>
            </a:r>
            <a:r>
              <a:rPr lang="cs-CZ" altLang="cs-CZ" sz="2800">
                <a:solidFill>
                  <a:schemeClr val="accent2"/>
                </a:solidFill>
              </a:rPr>
              <a:t>char</a:t>
            </a:r>
            <a:r>
              <a:rPr lang="cs-CZ" altLang="cs-CZ" sz="2800"/>
              <a:t> a </a:t>
            </a:r>
            <a:r>
              <a:rPr lang="cs-CZ" altLang="cs-CZ" sz="2800">
                <a:solidFill>
                  <a:schemeClr val="accent2"/>
                </a:solidFill>
                <a:hlinkClick r:id="rId3" action="ppaction://hlinksldjump"/>
              </a:rPr>
              <a:t>int</a:t>
            </a:r>
            <a:r>
              <a:rPr lang="cs-CZ" altLang="cs-CZ" sz="280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Rozpoznávání druhů znaků</a:t>
            </a:r>
          </a:p>
          <a:p>
            <a:pPr lvl="1">
              <a:lnSpc>
                <a:spcPct val="80000"/>
              </a:lnSpc>
            </a:pPr>
            <a:r>
              <a:rPr lang="en-US" altLang="cs-CZ" sz="2400">
                <a:solidFill>
                  <a:schemeClr val="accent2"/>
                </a:solidFill>
              </a:rPr>
              <a:t>public static boolean is</a:t>
            </a:r>
            <a:r>
              <a:rPr lang="cs-CZ" altLang="cs-CZ" sz="2400"/>
              <a:t>DruhZnaku</a:t>
            </a:r>
            <a:r>
              <a:rPr lang="en-US" altLang="cs-CZ" sz="2400">
                <a:solidFill>
                  <a:schemeClr val="accent2"/>
                </a:solidFill>
              </a:rPr>
              <a:t>(char ch)</a:t>
            </a:r>
            <a:endParaRPr lang="cs-CZ" altLang="cs-CZ" sz="24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isDigit()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isLetter()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isLetterOrDigit()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isLowerCase()</a:t>
            </a:r>
            <a:r>
              <a:rPr lang="cs-CZ" altLang="cs-CZ" sz="2400"/>
              <a:t>, </a:t>
            </a:r>
            <a:r>
              <a:rPr lang="cs-CZ" altLang="cs-CZ" sz="2400">
                <a:solidFill>
                  <a:schemeClr val="accent2"/>
                </a:solidFill>
              </a:rPr>
              <a:t>isUpperCase()</a:t>
            </a:r>
            <a:r>
              <a:rPr lang="cs-CZ" altLang="cs-CZ" sz="2400"/>
              <a:t> a </a:t>
            </a:r>
            <a:r>
              <a:rPr lang="cs-CZ" altLang="cs-CZ" sz="2400">
                <a:solidFill>
                  <a:schemeClr val="accent2"/>
                </a:solidFill>
              </a:rPr>
              <a:t>isWhiteSpace()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Změna velikosti písmene</a:t>
            </a:r>
          </a:p>
          <a:p>
            <a:pPr lvl="1">
              <a:lnSpc>
                <a:spcPct val="80000"/>
              </a:lnSpc>
            </a:pPr>
            <a:r>
              <a:rPr lang="en-US" altLang="cs-CZ" sz="2400">
                <a:solidFill>
                  <a:schemeClr val="accent2"/>
                </a:solidFill>
              </a:rPr>
              <a:t>public static char toLowerCase(char ch)</a:t>
            </a:r>
            <a:endParaRPr lang="cs-CZ" altLang="cs-CZ" sz="240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altLang="cs-CZ" sz="2400">
                <a:solidFill>
                  <a:schemeClr val="accent2"/>
                </a:solidFill>
              </a:rPr>
              <a:t>public static char toUpperCase(char ch)</a:t>
            </a:r>
            <a:endParaRPr lang="cs-CZ" altLang="cs-CZ" sz="240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cs-CZ" altLang="cs-CZ" sz="2800"/>
              <a:t>Převod jednotlivých znaků na čísla</a:t>
            </a:r>
          </a:p>
          <a:p>
            <a:pPr lvl="1">
              <a:lnSpc>
                <a:spcPct val="80000"/>
              </a:lnSpc>
            </a:pPr>
            <a:r>
              <a:rPr lang="cs-CZ" altLang="cs-CZ" sz="2400"/>
              <a:t>Může se využít pro kontrolu vstupu.</a:t>
            </a:r>
          </a:p>
          <a:p>
            <a:pPr lvl="1">
              <a:lnSpc>
                <a:spcPct val="80000"/>
              </a:lnSpc>
            </a:pPr>
            <a:r>
              <a:rPr lang="cs-CZ" altLang="cs-CZ" sz="2400">
                <a:solidFill>
                  <a:schemeClr val="accent2"/>
                </a:solidFill>
              </a:rPr>
              <a:t>public static int digit(char ch, int základ)</a:t>
            </a:r>
          </a:p>
          <a:p>
            <a:pPr lvl="2">
              <a:lnSpc>
                <a:spcPct val="80000"/>
              </a:lnSpc>
            </a:pPr>
            <a:r>
              <a:rPr lang="cs-CZ" altLang="cs-CZ" sz="2000">
                <a:solidFill>
                  <a:schemeClr val="accent2"/>
                </a:solidFill>
              </a:rPr>
              <a:t>System.out.println(Character.digit('F', 16));</a:t>
            </a:r>
            <a:r>
              <a:rPr lang="cs-CZ" altLang="cs-CZ" sz="2000"/>
              <a:t> // 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07099-743A-498A-9136-C8CA0E6351BC}" type="slidenum">
              <a:rPr lang="cs-CZ" altLang="cs-CZ"/>
              <a:pPr/>
              <a:t>97</a:t>
            </a:fld>
            <a:endParaRPr lang="cs-CZ" altLang="cs-CZ"/>
          </a:p>
        </p:txBody>
      </p:sp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pl-PL" altLang="cs-CZ"/>
              <a:t>Struktura projektu v jazyce Java</a:t>
            </a:r>
            <a:endParaRPr lang="cs-CZ" altLang="cs-CZ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r>
              <a:rPr lang="cs-CZ" altLang="cs-CZ" sz="2800" dirty="0"/>
              <a:t>Každý objekt neprimitivního typu má vlastní třídu uloženou v samostatném souboru.</a:t>
            </a:r>
          </a:p>
          <a:p>
            <a:r>
              <a:rPr lang="cs-CZ" altLang="cs-CZ" sz="2800" dirty="0"/>
              <a:t>Hlavním programem je třída, která obsahuje pouze metodu </a:t>
            </a:r>
            <a:r>
              <a:rPr lang="cs-CZ" altLang="cs-CZ" sz="2800" dirty="0" err="1">
                <a:solidFill>
                  <a:schemeClr val="accent2"/>
                </a:solidFill>
              </a:rPr>
              <a:t>main</a:t>
            </a:r>
            <a:r>
              <a:rPr lang="cs-CZ" altLang="cs-CZ" sz="2800" dirty="0">
                <a:solidFill>
                  <a:schemeClr val="accent2"/>
                </a:solidFill>
              </a:rPr>
              <a:t>()</a:t>
            </a:r>
            <a:r>
              <a:rPr lang="cs-CZ" altLang="cs-CZ" sz="2800" dirty="0"/>
              <a:t>.</a:t>
            </a:r>
          </a:p>
          <a:p>
            <a:pPr lvl="1"/>
            <a:r>
              <a:rPr lang="cs-CZ" altLang="cs-CZ" sz="2400" dirty="0"/>
              <a:t>Deklaruje referenční proměnné na ostatní třídy.</a:t>
            </a:r>
          </a:p>
          <a:p>
            <a:pPr lvl="1"/>
            <a:r>
              <a:rPr lang="cs-CZ" altLang="cs-CZ" sz="2400" dirty="0"/>
              <a:t>Volá pomocí nich jejich metody.</a:t>
            </a:r>
          </a:p>
          <a:p>
            <a:r>
              <a:rPr lang="cs-CZ" altLang="cs-CZ" sz="2800" dirty="0"/>
              <a:t>Překlad všech souborů </a:t>
            </a:r>
            <a:r>
              <a:rPr lang="cs-CZ" altLang="cs-CZ" sz="2800" dirty="0">
                <a:solidFill>
                  <a:schemeClr val="accent2"/>
                </a:solidFill>
              </a:rPr>
              <a:t>*.</a:t>
            </a:r>
            <a:r>
              <a:rPr lang="cs-CZ" altLang="cs-CZ" sz="2800" dirty="0" err="1">
                <a:solidFill>
                  <a:schemeClr val="accent2"/>
                </a:solidFill>
              </a:rPr>
              <a:t>java</a:t>
            </a:r>
            <a:r>
              <a:rPr lang="cs-CZ" altLang="cs-CZ" sz="2800" dirty="0"/>
              <a:t> v adresáři najednou</a:t>
            </a:r>
          </a:p>
          <a:p>
            <a:pPr lvl="1"/>
            <a:r>
              <a:rPr lang="cs-CZ" altLang="cs-CZ" sz="2400" dirty="0" err="1">
                <a:solidFill>
                  <a:schemeClr val="accent2"/>
                </a:solidFill>
              </a:rPr>
              <a:t>javac</a:t>
            </a:r>
            <a:r>
              <a:rPr lang="cs-CZ" altLang="cs-CZ" sz="2400" dirty="0">
                <a:solidFill>
                  <a:schemeClr val="accent2"/>
                </a:solidFill>
              </a:rPr>
              <a:t> *.</a:t>
            </a:r>
            <a:r>
              <a:rPr lang="cs-CZ" altLang="cs-CZ" sz="2400" dirty="0" err="1">
                <a:solidFill>
                  <a:schemeClr val="accent2"/>
                </a:solidFill>
              </a:rPr>
              <a:t>java</a:t>
            </a:r>
            <a:endParaRPr lang="cs-CZ" altLang="cs-CZ" sz="2400" dirty="0">
              <a:solidFill>
                <a:schemeClr val="accent2"/>
              </a:solidFill>
            </a:endParaRPr>
          </a:p>
          <a:p>
            <a:r>
              <a:rPr lang="cs-CZ" altLang="cs-CZ" sz="2800" dirty="0"/>
              <a:t>Spuštění programu</a:t>
            </a:r>
          </a:p>
          <a:p>
            <a:pPr lvl="1"/>
            <a:r>
              <a:rPr lang="cs-CZ" altLang="cs-CZ" sz="2400" dirty="0" err="1">
                <a:solidFill>
                  <a:schemeClr val="accent2"/>
                </a:solidFill>
              </a:rPr>
              <a:t>java</a:t>
            </a:r>
            <a:r>
              <a:rPr lang="cs-CZ" altLang="cs-CZ" sz="2400" dirty="0">
                <a:solidFill>
                  <a:schemeClr val="accent2"/>
                </a:solidFill>
              </a:rPr>
              <a:t> Hlavni</a:t>
            </a:r>
          </a:p>
          <a:p>
            <a:pPr lvl="2"/>
            <a:r>
              <a:rPr lang="cs-CZ" altLang="cs-CZ" sz="2000" dirty="0"/>
              <a:t>Kde </a:t>
            </a:r>
            <a:r>
              <a:rPr lang="cs-CZ" altLang="cs-CZ" sz="2000" dirty="0">
                <a:solidFill>
                  <a:schemeClr val="accent2"/>
                </a:solidFill>
              </a:rPr>
              <a:t>Hlavni</a:t>
            </a:r>
            <a:r>
              <a:rPr lang="cs-CZ" altLang="cs-CZ" sz="2000" dirty="0"/>
              <a:t> je třída obsahující metodu </a:t>
            </a:r>
            <a:r>
              <a:rPr lang="cs-CZ" altLang="cs-CZ" sz="2000" dirty="0" err="1">
                <a:solidFill>
                  <a:schemeClr val="accent2"/>
                </a:solidFill>
              </a:rPr>
              <a:t>main</a:t>
            </a:r>
            <a:r>
              <a:rPr lang="cs-CZ" altLang="cs-CZ" sz="2000" dirty="0">
                <a:solidFill>
                  <a:schemeClr val="accent2"/>
                </a:solidFill>
              </a:rPr>
              <a:t>()</a:t>
            </a:r>
            <a:r>
              <a:rPr lang="cs-CZ" altLang="cs-CZ" sz="2000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9A64C-097C-466A-9871-A3645584159C}" type="slidenum">
              <a:rPr lang="cs-CZ" altLang="cs-CZ"/>
              <a:pPr/>
              <a:t>98</a:t>
            </a:fld>
            <a:endParaRPr lang="cs-CZ" altLang="cs-CZ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Modifikátory deklarace třídy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/>
              <a:t>Vyskytují se před klíčovým slovem </a:t>
            </a:r>
            <a:r>
              <a:rPr lang="cs-CZ" altLang="cs-CZ" sz="2400" dirty="0" err="1">
                <a:solidFill>
                  <a:schemeClr val="accent2"/>
                </a:solidFill>
              </a:rPr>
              <a:t>class</a:t>
            </a:r>
            <a:r>
              <a:rPr lang="cs-CZ" altLang="cs-CZ" sz="24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bez modifikátoru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Třída je přístupná pouze ve svém balíku.</a:t>
            </a:r>
          </a:p>
          <a:p>
            <a:pPr>
              <a:lnSpc>
                <a:spcPct val="80000"/>
              </a:lnSpc>
            </a:pPr>
            <a:r>
              <a:rPr lang="cs-CZ" altLang="cs-CZ" sz="2400" dirty="0">
                <a:solidFill>
                  <a:schemeClr val="accent2"/>
                </a:solidFill>
              </a:rPr>
              <a:t>public</a:t>
            </a:r>
            <a:r>
              <a:rPr lang="cs-CZ" altLang="cs-CZ" sz="2400" dirty="0"/>
              <a:t> – veřejná třída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Třída je přístupná i mimo balík, kde je deklarována.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Třída musí být uložena v samostatném stejnojmenném souboru.</a:t>
            </a:r>
          </a:p>
          <a:p>
            <a:pPr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abstract</a:t>
            </a:r>
            <a:r>
              <a:rPr lang="cs-CZ" altLang="cs-CZ" sz="2400" dirty="0"/>
              <a:t> – abstraktní třída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Od této třídy nelze vytvořit instanci.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Třída tvoří společný základ pro více tříd, které budou od ní </a:t>
            </a:r>
            <a:r>
              <a:rPr lang="cs-CZ" altLang="cs-CZ" sz="2000" dirty="0" err="1"/>
              <a:t>odděděny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 err="1">
                <a:solidFill>
                  <a:schemeClr val="accent2"/>
                </a:solidFill>
              </a:rPr>
              <a:t>final</a:t>
            </a:r>
            <a:r>
              <a:rPr lang="cs-CZ" altLang="cs-CZ" sz="2400" dirty="0"/>
              <a:t> – koncová třída (opak abstraktní třídy)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Od této třídy se tvoří pouze instance.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Nesmí být použita jako rodičovská třída pro přípravu jiných tříd.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Je efektivnější, </a:t>
            </a:r>
            <a:r>
              <a:rPr lang="cs-CZ" altLang="cs-CZ" sz="2000" dirty="0">
                <a:hlinkClick r:id="rId2"/>
              </a:rPr>
              <a:t>může se proto použít pro struktury</a:t>
            </a:r>
            <a:r>
              <a:rPr lang="cs-CZ" alt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altLang="cs-CZ" sz="2400" dirty="0"/>
              <a:t>kombinace modifikátorů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přípustné: </a:t>
            </a:r>
            <a:r>
              <a:rPr lang="cs-CZ" altLang="cs-CZ" sz="2000" dirty="0">
                <a:solidFill>
                  <a:schemeClr val="accent2"/>
                </a:solidFill>
              </a:rPr>
              <a:t>public </a:t>
            </a:r>
            <a:r>
              <a:rPr lang="cs-CZ" altLang="cs-CZ" sz="2000" dirty="0" err="1">
                <a:solidFill>
                  <a:schemeClr val="accent2"/>
                </a:solidFill>
              </a:rPr>
              <a:t>abstract</a:t>
            </a:r>
            <a:r>
              <a:rPr lang="cs-CZ" altLang="cs-CZ" sz="2000" dirty="0"/>
              <a:t>, </a:t>
            </a:r>
            <a:r>
              <a:rPr lang="cs-CZ" altLang="cs-CZ" sz="2000" dirty="0">
                <a:solidFill>
                  <a:schemeClr val="accent2"/>
                </a:solidFill>
              </a:rPr>
              <a:t>public </a:t>
            </a:r>
            <a:r>
              <a:rPr lang="cs-CZ" altLang="cs-CZ" sz="2000" dirty="0" err="1">
                <a:solidFill>
                  <a:schemeClr val="accent2"/>
                </a:solidFill>
              </a:rPr>
              <a:t>final</a:t>
            </a:r>
            <a:endParaRPr lang="cs-CZ" altLang="cs-CZ" sz="20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nepřípustné: </a:t>
            </a:r>
            <a:r>
              <a:rPr lang="cs-CZ" altLang="cs-CZ" sz="2000" dirty="0" err="1">
                <a:solidFill>
                  <a:schemeClr val="accent2"/>
                </a:solidFill>
              </a:rPr>
              <a:t>final</a:t>
            </a:r>
            <a:r>
              <a:rPr lang="cs-CZ" altLang="cs-CZ" sz="2000" dirty="0">
                <a:solidFill>
                  <a:schemeClr val="accent2"/>
                </a:solidFill>
              </a:rPr>
              <a:t> </a:t>
            </a:r>
            <a:r>
              <a:rPr lang="cs-CZ" altLang="cs-CZ" sz="2000" dirty="0" err="1">
                <a:solidFill>
                  <a:schemeClr val="accent2"/>
                </a:solidFill>
              </a:rPr>
              <a:t>abstract</a:t>
            </a:r>
            <a:endParaRPr lang="cs-CZ" alt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7092E-A05A-4D88-9059-7C8A51107E9B}" type="slidenum">
              <a:rPr lang="cs-CZ" altLang="cs-CZ"/>
              <a:pPr/>
              <a:t>99</a:t>
            </a:fld>
            <a:endParaRPr lang="cs-CZ" altLang="cs-CZ"/>
          </a:p>
        </p:txBody>
      </p:sp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cs-CZ" altLang="cs-CZ"/>
              <a:t>Kompozice objektů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14400"/>
            <a:ext cx="8229600" cy="5943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dirty="0"/>
              <a:t>Třída může mít </a:t>
            </a:r>
            <a:r>
              <a:rPr lang="cs-CZ" altLang="cs-CZ" sz="2000" dirty="0">
                <a:hlinkClick r:id="rId2" action="ppaction://hlinksldjump"/>
              </a:rPr>
              <a:t>členskou proměnnou</a:t>
            </a:r>
            <a:r>
              <a:rPr lang="cs-CZ" altLang="cs-CZ" sz="2000" dirty="0"/>
              <a:t> objektového typu.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Spojový seznam má členskou referenční proměnnou téže třídy.</a:t>
            </a:r>
          </a:p>
          <a:p>
            <a:pPr>
              <a:lnSpc>
                <a:spcPct val="80000"/>
              </a:lnSpc>
            </a:pPr>
            <a:r>
              <a:rPr lang="cs-CZ" altLang="cs-CZ" sz="2000" dirty="0"/>
              <a:t>Například objekt třídy </a:t>
            </a:r>
            <a:r>
              <a:rPr lang="cs-CZ" altLang="cs-CZ" sz="2000" dirty="0" err="1">
                <a:solidFill>
                  <a:schemeClr val="accent2"/>
                </a:solidFill>
              </a:rPr>
              <a:t>Zamestnanec</a:t>
            </a:r>
            <a:r>
              <a:rPr lang="cs-CZ" altLang="cs-CZ" sz="2000" dirty="0"/>
              <a:t> může mít členskou proměnnou třídy </a:t>
            </a:r>
            <a:r>
              <a:rPr lang="cs-CZ" altLang="cs-CZ" sz="2000" dirty="0">
                <a:solidFill>
                  <a:schemeClr val="accent2"/>
                </a:solidFill>
              </a:rPr>
              <a:t>Datum</a:t>
            </a:r>
            <a:r>
              <a:rPr lang="cs-CZ" altLang="cs-CZ" sz="2000" dirty="0"/>
              <a:t>.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 err="1">
                <a:solidFill>
                  <a:schemeClr val="accent2"/>
                </a:solidFill>
              </a:rPr>
              <a:t>class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Zamestnanec</a:t>
            </a:r>
            <a:r>
              <a:rPr lang="cs-CZ" altLang="cs-CZ" sz="1800" dirty="0">
                <a:solidFill>
                  <a:schemeClr val="accent2"/>
                </a:solidFill>
              </a:rPr>
              <a:t>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public 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jmeno</a:t>
            </a:r>
            <a:r>
              <a:rPr lang="cs-CZ" altLang="cs-CZ" sz="1800" dirty="0">
                <a:solidFill>
                  <a:schemeClr val="accent2"/>
                </a:solidFill>
              </a:rPr>
              <a:t>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public Datum narozeni, nastup;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public </a:t>
            </a:r>
            <a:r>
              <a:rPr lang="cs-CZ" altLang="cs-CZ" sz="1800" dirty="0" err="1">
                <a:solidFill>
                  <a:schemeClr val="accent2"/>
                </a:solidFill>
              </a:rPr>
              <a:t>Zamestnanec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jmeno</a:t>
            </a:r>
            <a:r>
              <a:rPr lang="cs-CZ" altLang="cs-CZ" sz="1800" dirty="0">
                <a:solidFill>
                  <a:schemeClr val="accent2"/>
                </a:solidFill>
              </a:rPr>
              <a:t>, Datum narozeni, Datum nastup)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this.jmeno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jmeno</a:t>
            </a:r>
            <a:r>
              <a:rPr lang="cs-CZ" altLang="cs-CZ" sz="1800" dirty="0">
                <a:solidFill>
                  <a:schemeClr val="accent2"/>
                </a:solidFill>
              </a:rPr>
              <a:t>);</a:t>
            </a:r>
          </a:p>
          <a:p>
            <a:pPr lvl="1">
              <a:lnSpc>
                <a:spcPct val="80000"/>
              </a:lnSpc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this.narozeni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Datum(narozeni</a:t>
            </a:r>
            <a:r>
              <a:rPr lang="cs-CZ" altLang="cs-CZ" sz="1800" dirty="0" smtClean="0">
                <a:solidFill>
                  <a:schemeClr val="accent2"/>
                </a:solidFill>
              </a:rPr>
              <a:t>);</a:t>
            </a:r>
            <a:r>
              <a:rPr lang="cs-CZ" altLang="cs-CZ" sz="1800" dirty="0"/>
              <a:t> // </a:t>
            </a:r>
            <a:r>
              <a:rPr lang="cs-CZ" altLang="cs-CZ" sz="1800" dirty="0" smtClean="0">
                <a:hlinkClick r:id="rId3" action="ppaction://hlinksldjump"/>
              </a:rPr>
              <a:t>inicializace jiným objektem</a:t>
            </a:r>
            <a:endParaRPr lang="cs-CZ" altLang="cs-CZ" sz="1800" dirty="0">
              <a:solidFill>
                <a:schemeClr val="accent2"/>
              </a:solidFill>
            </a:endParaRP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this.nastup</a:t>
            </a:r>
            <a:r>
              <a:rPr lang="cs-CZ" altLang="cs-CZ" sz="1800" dirty="0">
                <a:solidFill>
                  <a:schemeClr val="accent2"/>
                </a:solidFill>
              </a:rPr>
              <a:t>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Datum(nastup);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public </a:t>
            </a:r>
            <a:r>
              <a:rPr lang="cs-CZ" altLang="cs-CZ" sz="1800" dirty="0" err="1">
                <a:solidFill>
                  <a:schemeClr val="accent2"/>
                </a:solidFill>
              </a:rPr>
              <a:t>class</a:t>
            </a:r>
            <a:r>
              <a:rPr lang="cs-CZ" altLang="cs-CZ" sz="1800" dirty="0">
                <a:solidFill>
                  <a:schemeClr val="accent2"/>
                </a:solidFill>
              </a:rPr>
              <a:t> Kompozice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public static </a:t>
            </a:r>
            <a:r>
              <a:rPr lang="cs-CZ" altLang="cs-CZ" sz="1800" dirty="0" err="1">
                <a:solidFill>
                  <a:schemeClr val="accent2"/>
                </a:solidFill>
              </a:rPr>
              <a:t>void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main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String</a:t>
            </a:r>
            <a:r>
              <a:rPr lang="cs-CZ" altLang="cs-CZ" sz="1800" dirty="0">
                <a:solidFill>
                  <a:schemeClr val="accent2"/>
                </a:solidFill>
              </a:rPr>
              <a:t>[] </a:t>
            </a:r>
            <a:r>
              <a:rPr lang="cs-CZ" altLang="cs-CZ" sz="1800" dirty="0" err="1">
                <a:solidFill>
                  <a:schemeClr val="accent2"/>
                </a:solidFill>
              </a:rPr>
              <a:t>args</a:t>
            </a:r>
            <a:r>
              <a:rPr lang="cs-CZ" altLang="cs-CZ" sz="1800" dirty="0">
                <a:solidFill>
                  <a:schemeClr val="accent2"/>
                </a:solidFill>
              </a:rPr>
              <a:t>) {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Datum narozeni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Datum(21, 5, 1960);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Zamestnanec</a:t>
            </a:r>
            <a:r>
              <a:rPr lang="cs-CZ" altLang="cs-CZ" sz="1800" dirty="0">
                <a:solidFill>
                  <a:schemeClr val="accent2"/>
                </a:solidFill>
              </a:rPr>
              <a:t> z =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</a:t>
            </a:r>
            <a:r>
              <a:rPr lang="cs-CZ" altLang="cs-CZ" sz="1800" dirty="0" err="1">
                <a:solidFill>
                  <a:schemeClr val="accent2"/>
                </a:solidFill>
              </a:rPr>
              <a:t>Zamestnanec</a:t>
            </a:r>
            <a:r>
              <a:rPr lang="cs-CZ" altLang="cs-CZ" sz="1800" dirty="0">
                <a:solidFill>
                  <a:schemeClr val="accent2"/>
                </a:solidFill>
              </a:rPr>
              <a:t>("Josef Novák", narozeni, </a:t>
            </a:r>
            <a:r>
              <a:rPr lang="cs-CZ" altLang="cs-CZ" sz="1800" dirty="0" err="1">
                <a:solidFill>
                  <a:schemeClr val="accent2"/>
                </a:solidFill>
              </a:rPr>
              <a:t>new</a:t>
            </a:r>
            <a:r>
              <a:rPr lang="cs-CZ" altLang="cs-CZ" sz="1800" dirty="0">
                <a:solidFill>
                  <a:schemeClr val="accent2"/>
                </a:solidFill>
              </a:rPr>
              <a:t> Datum(1, 10, 1990));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  </a:t>
            </a:r>
            <a:r>
              <a:rPr lang="cs-CZ" altLang="cs-CZ" sz="1800" dirty="0" err="1">
                <a:solidFill>
                  <a:schemeClr val="accent2"/>
                </a:solidFill>
              </a:rPr>
              <a:t>System.out.println</a:t>
            </a:r>
            <a:r>
              <a:rPr lang="cs-CZ" altLang="cs-CZ" sz="1800" dirty="0">
                <a:solidFill>
                  <a:schemeClr val="accent2"/>
                </a:solidFill>
              </a:rPr>
              <a:t>(</a:t>
            </a:r>
            <a:r>
              <a:rPr lang="cs-CZ" altLang="cs-CZ" sz="1800" dirty="0" err="1">
                <a:solidFill>
                  <a:schemeClr val="accent2"/>
                </a:solidFill>
              </a:rPr>
              <a:t>z.toString</a:t>
            </a:r>
            <a:r>
              <a:rPr lang="cs-CZ" altLang="cs-CZ" sz="1800" dirty="0">
                <a:solidFill>
                  <a:schemeClr val="accent2"/>
                </a:solidFill>
              </a:rPr>
              <a:t>());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  }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cs-CZ" altLang="cs-CZ" sz="1800" dirty="0">
                <a:solidFill>
                  <a:schemeClr val="accent2"/>
                </a:solidFill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11371</TotalTime>
  <Words>20309</Words>
  <Application>Microsoft Office PowerPoint</Application>
  <PresentationFormat>Předvádění na obrazovce (4:3)</PresentationFormat>
  <Paragraphs>2721</Paragraphs>
  <Slides>166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166</vt:i4>
      </vt:variant>
    </vt:vector>
  </HeadingPairs>
  <TitlesOfParts>
    <vt:vector size="167" baseType="lpstr">
      <vt:lpstr>Výchozí návrh</vt:lpstr>
      <vt:lpstr>Programovací jazyk Java</vt:lpstr>
      <vt:lpstr>Použitá a doporučená literatura</vt:lpstr>
      <vt:lpstr>Historie</vt:lpstr>
      <vt:lpstr>Charakteristika jazyka Java</vt:lpstr>
      <vt:lpstr>Vznik programu v jazyce Java</vt:lpstr>
      <vt:lpstr>Různé typy programů</vt:lpstr>
      <vt:lpstr>Vývojové nástroje</vt:lpstr>
      <vt:lpstr>Struktura programu v jazyce Java</vt:lpstr>
      <vt:lpstr>Komentáře</vt:lpstr>
      <vt:lpstr>Identifikátory</vt:lpstr>
      <vt:lpstr>Anotace (annotation)</vt:lpstr>
      <vt:lpstr>Anotace Java API</vt:lpstr>
      <vt:lpstr>Základní (jednoduché, primitivní) datové typy</vt:lpstr>
      <vt:lpstr>Celočíselné typy a jejich konstanty</vt:lpstr>
      <vt:lpstr>Znakový typ a jeho konstanty</vt:lpstr>
      <vt:lpstr>Řetězcové konstanty</vt:lpstr>
      <vt:lpstr>Logický typ a jeho konstanty</vt:lpstr>
      <vt:lpstr>Reálné typy a jejich konstanty</vt:lpstr>
      <vt:lpstr>Speciální hodnoty datových typů</vt:lpstr>
      <vt:lpstr>Deklarace proměnných</vt:lpstr>
      <vt:lpstr>Deklarace proměnných s konstantní hodnotou</vt:lpstr>
      <vt:lpstr>Deklarace výčtového typu enum</vt:lpstr>
      <vt:lpstr>Operátor přiřazení</vt:lpstr>
      <vt:lpstr>Explicitní typová konverze</vt:lpstr>
      <vt:lpstr>Implicitní typová konverze</vt:lpstr>
      <vt:lpstr>Aritmetické výrazy</vt:lpstr>
      <vt:lpstr>Relační operátory</vt:lpstr>
      <vt:lpstr>Bitové operace</vt:lpstr>
      <vt:lpstr>Precedence operátorů</vt:lpstr>
      <vt:lpstr>Terminálový vstup a výstup</vt:lpstr>
      <vt:lpstr>Metoda System.out.print()</vt:lpstr>
      <vt:lpstr>Metoda System.out.format()</vt:lpstr>
      <vt:lpstr>Metoda System.out.format() příklady</vt:lpstr>
      <vt:lpstr>Formátovaný vstup</vt:lpstr>
      <vt:lpstr>Problém vyprázdnění vstupu</vt:lpstr>
      <vt:lpstr>Řídící struktury</vt:lpstr>
      <vt:lpstr>Podmínka: příkaz if – else</vt:lpstr>
      <vt:lpstr>Skoky</vt:lpstr>
      <vt:lpstr>Příkaz while a do – while</vt:lpstr>
      <vt:lpstr>Příkaz for</vt:lpstr>
      <vt:lpstr>Příkaz for s příkazem continue s návěštím</vt:lpstr>
      <vt:lpstr>Příkaz for s příkazem break s návěštím</vt:lpstr>
      <vt:lpstr>Příkaz switch</vt:lpstr>
      <vt:lpstr>Příkaz return</vt:lpstr>
      <vt:lpstr>Metody</vt:lpstr>
      <vt:lpstr>Oblast řešená metodou</vt:lpstr>
      <vt:lpstr>Deklarace metody</vt:lpstr>
      <vt:lpstr>Příklad metody s parametry</vt:lpstr>
      <vt:lpstr>Metoda bez parametrů</vt:lpstr>
      <vt:lpstr>Metoda bez návratového typu</vt:lpstr>
      <vt:lpstr>Metoda s více parametry různých typů</vt:lpstr>
      <vt:lpstr>Rekurzivní metody</vt:lpstr>
      <vt:lpstr>Způsoby předávání skutečných parametrů metod</vt:lpstr>
      <vt:lpstr>Přetížené metody (overloaded)</vt:lpstr>
      <vt:lpstr>Nelokální proměnné</vt:lpstr>
      <vt:lpstr>Příklad s nelokální proměnnou</vt:lpstr>
      <vt:lpstr>Lokální proměnné</vt:lpstr>
      <vt:lpstr>Referenční datový typ</vt:lpstr>
      <vt:lpstr>Pole</vt:lpstr>
      <vt:lpstr>Průchod všemi prvky pole</vt:lpstr>
      <vt:lpstr>Seřazení pole a jeho výpis</vt:lpstr>
      <vt:lpstr>Dvourozměrná pole</vt:lpstr>
      <vt:lpstr>Inicializace statického dvourozměrného pole</vt:lpstr>
      <vt:lpstr>Vícerozměrná pole</vt:lpstr>
      <vt:lpstr>Třídy a objekty</vt:lpstr>
      <vt:lpstr>Deklarace třídy</vt:lpstr>
      <vt:lpstr>Deklarace třídy Obdelnik</vt:lpstr>
      <vt:lpstr>Vytvoření objektu</vt:lpstr>
      <vt:lpstr>Vytvoření objektu obd</vt:lpstr>
      <vt:lpstr>Konstruktor</vt:lpstr>
      <vt:lpstr>Implicitní parametr metody this</vt:lpstr>
      <vt:lpstr>Přetížení konstruktorů</vt:lpstr>
      <vt:lpstr>Využití this pro přístup ke konstruktoru</vt:lpstr>
      <vt:lpstr>Volání metod jinými metodami téže třídy nebo konstruktorem</vt:lpstr>
      <vt:lpstr>Použití proměnné třídy v objektech</vt:lpstr>
      <vt:lpstr>Použití statických metod v objektech</vt:lpstr>
      <vt:lpstr>Inicializace proměnných třídy</vt:lpstr>
      <vt:lpstr>Rušení objektů</vt:lpstr>
      <vt:lpstr>Ukončení práce s objekty</vt:lpstr>
      <vt:lpstr>Řetězce a znaky</vt:lpstr>
      <vt:lpstr>Vytvoření řetězce</vt:lpstr>
      <vt:lpstr>Práce s celými řetězci</vt:lpstr>
      <vt:lpstr>Práce s částí řetězce</vt:lpstr>
      <vt:lpstr>Práce s jednotlivými znaky řetězce</vt:lpstr>
      <vt:lpstr>Konverze základních datových typů na řetězec</vt:lpstr>
      <vt:lpstr>Konverze řetězce na základní datové typy</vt:lpstr>
      <vt:lpstr>Vyvolání více metod jedním příkazem</vt:lpstr>
      <vt:lpstr>Dělení řetězce na části pomocí split()</vt:lpstr>
      <vt:lpstr>Regulární výrazy</vt:lpstr>
      <vt:lpstr>Metoda toString()</vt:lpstr>
      <vt:lpstr>Překrytí metody toString()</vt:lpstr>
      <vt:lpstr>Třída StringBuffer</vt:lpstr>
      <vt:lpstr>Délka řetězce třídy StringBuffer</vt:lpstr>
      <vt:lpstr>Změny řetězce třídy StringBuffer</vt:lpstr>
      <vt:lpstr>Konverze typu StringBuffer na String a StringBuilder</vt:lpstr>
      <vt:lpstr>Třída Character</vt:lpstr>
      <vt:lpstr>Struktura projektu v jazyce Java</vt:lpstr>
      <vt:lpstr>Modifikátory deklarace třídy</vt:lpstr>
      <vt:lpstr>Kompozice objektů</vt:lpstr>
      <vt:lpstr>Autorizovaný přístup k datům</vt:lpstr>
      <vt:lpstr>Pole objektů</vt:lpstr>
      <vt:lpstr>Předávání skutečných parametrů metodám</vt:lpstr>
      <vt:lpstr>Dědičnost</vt:lpstr>
      <vt:lpstr>Realizace dědičnosti</vt:lpstr>
      <vt:lpstr>Konstruktory rodičovské třídy</vt:lpstr>
      <vt:lpstr>Finální a abstraktní metody a třídy</vt:lpstr>
      <vt:lpstr>Třída Object</vt:lpstr>
      <vt:lpstr>Metody třídy Object</vt:lpstr>
      <vt:lpstr>Balíky</vt:lpstr>
      <vt:lpstr>Import balíků</vt:lpstr>
      <vt:lpstr>Statický import balíků</vt:lpstr>
      <vt:lpstr>Přístupová práva</vt:lpstr>
      <vt:lpstr>Přístupová práva a dědění</vt:lpstr>
      <vt:lpstr>Rozhraní (interface)</vt:lpstr>
      <vt:lpstr>Konstrukce a použití rozhraní</vt:lpstr>
      <vt:lpstr>Použití rozhraní jako typu referenční proměnné</vt:lpstr>
      <vt:lpstr>Implementace více rozhraní jednou třídou</vt:lpstr>
      <vt:lpstr>Instance rozhraní může využívat jen metody rozhraní.</vt:lpstr>
      <vt:lpstr>Implementované rozhraní se dědí beze změny.</vt:lpstr>
      <vt:lpstr>Dědění třídy a současná implementace rozhraní</vt:lpstr>
      <vt:lpstr>Dědění rozhraní a konstanty rozhraní</vt:lpstr>
      <vt:lpstr>Využití operátoru instanceof</vt:lpstr>
      <vt:lpstr>Polymorfizmus</vt:lpstr>
      <vt:lpstr>Polymorfizmus a abstraktní třída</vt:lpstr>
      <vt:lpstr>Polymorfizmus a abstraktní třída na příkladu</vt:lpstr>
      <vt:lpstr>Polymorfizmus a abstraktní třída na příkladu</vt:lpstr>
      <vt:lpstr>Polymorfizmus a neabstraktní třída na příkladu</vt:lpstr>
      <vt:lpstr>Polymorfizmus a neabstraktní třída na příkladu</vt:lpstr>
      <vt:lpstr>Polymorfizmus a rozhraní</vt:lpstr>
      <vt:lpstr>Polymorfizmus a rozhraní</vt:lpstr>
      <vt:lpstr>Vnořená třída</vt:lpstr>
      <vt:lpstr>Vnitřní třídy implementující rozhraní</vt:lpstr>
      <vt:lpstr>Příklad vnitřní třídy implementující rozhraní</vt:lpstr>
      <vt:lpstr>Implementace rozhraní pomocí metody využívající anonymní vnitřní třídu</vt:lpstr>
      <vt:lpstr>Implementace rozhraní pomocí metody využívající anonymní vnitřní třídu</vt:lpstr>
      <vt:lpstr>Proměnná typu rozhraní využívající anonymní vnitřní třídu</vt:lpstr>
      <vt:lpstr>Vnitřní třída vytvořená děděním</vt:lpstr>
      <vt:lpstr>Výjimky</vt:lpstr>
      <vt:lpstr>Druhy výjimek</vt:lpstr>
      <vt:lpstr>Předání výjimky výše – deklarace výjimky</vt:lpstr>
      <vt:lpstr>Kompletní ošetření výjimky</vt:lpstr>
      <vt:lpstr>Ošetření výjimky a následné předání výše</vt:lpstr>
      <vt:lpstr>Ošetření výjimky a následné předání výše – příklad</vt:lpstr>
      <vt:lpstr>Práce s výjimkami</vt:lpstr>
      <vt:lpstr>Vytvoření vlastní výjimky</vt:lpstr>
      <vt:lpstr>Využití vlastní výjimky</vt:lpstr>
      <vt:lpstr>Konstrukce try – (catch –) finally</vt:lpstr>
      <vt:lpstr>Adresáře a soubory</vt:lpstr>
      <vt:lpstr>Proměnné třídy File</vt:lpstr>
      <vt:lpstr>Vytvoření instance třídy File</vt:lpstr>
      <vt:lpstr>Vytvoření souboru nebo adresáře</vt:lpstr>
      <vt:lpstr>Práce se souborem nebo adresářem</vt:lpstr>
      <vt:lpstr>Výpis adresáře</vt:lpstr>
      <vt:lpstr>Selektivní výpis adresáře – vytvoření tříd s filtry</vt:lpstr>
      <vt:lpstr>Selektivní výpis adresáře – použití tříd s filtry</vt:lpstr>
      <vt:lpstr>Čtení ze vstupů a zápis na výstupy</vt:lpstr>
      <vt:lpstr>Proudy znaků a proudy bajtů</vt:lpstr>
      <vt:lpstr>Třídy pro fyzický přesun dat</vt:lpstr>
      <vt:lpstr>Pomocné třídy pro určité zpracování dat</vt:lpstr>
      <vt:lpstr>Neformátované čtení ze souboru a zápis do souboru</vt:lpstr>
      <vt:lpstr>Neformátované čtení ze souboru a zápis do souboru jinak</vt:lpstr>
      <vt:lpstr>Zápis nové řádky do textového souboru</vt:lpstr>
      <vt:lpstr>Parametry příkazové řádky</vt:lpstr>
      <vt:lpstr>Systémové akce</vt:lpstr>
      <vt:lpstr>Systémové atributy a zdroje</vt:lpstr>
      <vt:lpstr>Vlákna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Dana</dc:creator>
  <cp:lastModifiedBy>Dana Nejedlová</cp:lastModifiedBy>
  <cp:revision>438</cp:revision>
  <cp:lastPrinted>1601-01-01T00:00:00Z</cp:lastPrinted>
  <dcterms:created xsi:type="dcterms:W3CDTF">1601-01-01T00:00:00Z</dcterms:created>
  <dcterms:modified xsi:type="dcterms:W3CDTF">2024-10-09T11:42:59Z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