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3"/>
  </p:notesMasterIdLst>
  <p:sldIdLst>
    <p:sldId id="256" r:id="rId2"/>
    <p:sldId id="309" r:id="rId3"/>
    <p:sldId id="257" r:id="rId4"/>
    <p:sldId id="258" r:id="rId5"/>
    <p:sldId id="259" r:id="rId6"/>
    <p:sldId id="260" r:id="rId7"/>
    <p:sldId id="261" r:id="rId8"/>
    <p:sldId id="275" r:id="rId9"/>
    <p:sldId id="322" r:id="rId10"/>
    <p:sldId id="273" r:id="rId11"/>
    <p:sldId id="274" r:id="rId12"/>
    <p:sldId id="262" r:id="rId13"/>
    <p:sldId id="263" r:id="rId14"/>
    <p:sldId id="264" r:id="rId15"/>
    <p:sldId id="420" r:id="rId16"/>
    <p:sldId id="268" r:id="rId17"/>
    <p:sldId id="265" r:id="rId18"/>
    <p:sldId id="269" r:id="rId19"/>
    <p:sldId id="267" r:id="rId20"/>
    <p:sldId id="272" r:id="rId21"/>
    <p:sldId id="270" r:id="rId22"/>
    <p:sldId id="276" r:id="rId23"/>
    <p:sldId id="266" r:id="rId24"/>
    <p:sldId id="277" r:id="rId25"/>
    <p:sldId id="279" r:id="rId26"/>
    <p:sldId id="280" r:id="rId27"/>
    <p:sldId id="281" r:id="rId28"/>
    <p:sldId id="282" r:id="rId29"/>
    <p:sldId id="283" r:id="rId30"/>
    <p:sldId id="284" r:id="rId31"/>
    <p:sldId id="295" r:id="rId32"/>
    <p:sldId id="296" r:id="rId33"/>
    <p:sldId id="297" r:id="rId34"/>
    <p:sldId id="298" r:id="rId35"/>
    <p:sldId id="299" r:id="rId36"/>
    <p:sldId id="302" r:id="rId37"/>
    <p:sldId id="300" r:id="rId38"/>
    <p:sldId id="301" r:id="rId39"/>
    <p:sldId id="304" r:id="rId40"/>
    <p:sldId id="305" r:id="rId41"/>
    <p:sldId id="310" r:id="rId42"/>
    <p:sldId id="311" r:id="rId43"/>
    <p:sldId id="306" r:id="rId44"/>
    <p:sldId id="307" r:id="rId45"/>
    <p:sldId id="308" r:id="rId46"/>
    <p:sldId id="312" r:id="rId47"/>
    <p:sldId id="313" r:id="rId48"/>
    <p:sldId id="314" r:id="rId49"/>
    <p:sldId id="315" r:id="rId50"/>
    <p:sldId id="316" r:id="rId51"/>
    <p:sldId id="317" r:id="rId52"/>
    <p:sldId id="285" r:id="rId53"/>
    <p:sldId id="318" r:id="rId54"/>
    <p:sldId id="319" r:id="rId55"/>
    <p:sldId id="320" r:id="rId56"/>
    <p:sldId id="321" r:id="rId57"/>
    <p:sldId id="286" r:id="rId58"/>
    <p:sldId id="287" r:id="rId59"/>
    <p:sldId id="288" r:id="rId60"/>
    <p:sldId id="290" r:id="rId61"/>
    <p:sldId id="291" r:id="rId62"/>
    <p:sldId id="323" r:id="rId63"/>
    <p:sldId id="292" r:id="rId64"/>
    <p:sldId id="324" r:id="rId65"/>
    <p:sldId id="325" r:id="rId66"/>
    <p:sldId id="293" r:id="rId67"/>
    <p:sldId id="328" r:id="rId68"/>
    <p:sldId id="294" r:id="rId69"/>
    <p:sldId id="329" r:id="rId70"/>
    <p:sldId id="330" r:id="rId71"/>
    <p:sldId id="331" r:id="rId72"/>
    <p:sldId id="332" r:id="rId73"/>
    <p:sldId id="333" r:id="rId74"/>
    <p:sldId id="334" r:id="rId75"/>
    <p:sldId id="326" r:id="rId76"/>
    <p:sldId id="335" r:id="rId77"/>
    <p:sldId id="336" r:id="rId78"/>
    <p:sldId id="337" r:id="rId79"/>
    <p:sldId id="338" r:id="rId80"/>
    <p:sldId id="339" r:id="rId81"/>
    <p:sldId id="340" r:id="rId82"/>
    <p:sldId id="341" r:id="rId83"/>
    <p:sldId id="343" r:id="rId84"/>
    <p:sldId id="344" r:id="rId85"/>
    <p:sldId id="342" r:id="rId86"/>
    <p:sldId id="327" r:id="rId87"/>
    <p:sldId id="345" r:id="rId88"/>
    <p:sldId id="346" r:id="rId89"/>
    <p:sldId id="347" r:id="rId90"/>
    <p:sldId id="348" r:id="rId91"/>
    <p:sldId id="349" r:id="rId92"/>
    <p:sldId id="350" r:id="rId93"/>
    <p:sldId id="351" r:id="rId94"/>
    <p:sldId id="352" r:id="rId95"/>
    <p:sldId id="353" r:id="rId96"/>
    <p:sldId id="357" r:id="rId97"/>
    <p:sldId id="356" r:id="rId98"/>
    <p:sldId id="358" r:id="rId99"/>
    <p:sldId id="359" r:id="rId100"/>
    <p:sldId id="360" r:id="rId101"/>
    <p:sldId id="361" r:id="rId102"/>
    <p:sldId id="362" r:id="rId103"/>
    <p:sldId id="363" r:id="rId104"/>
    <p:sldId id="364" r:id="rId105"/>
    <p:sldId id="374" r:id="rId106"/>
    <p:sldId id="366" r:id="rId107"/>
    <p:sldId id="367" r:id="rId108"/>
    <p:sldId id="368" r:id="rId109"/>
    <p:sldId id="369" r:id="rId110"/>
    <p:sldId id="370" r:id="rId111"/>
    <p:sldId id="371" r:id="rId112"/>
    <p:sldId id="372" r:id="rId113"/>
    <p:sldId id="373" r:id="rId114"/>
    <p:sldId id="375" r:id="rId115"/>
    <p:sldId id="377" r:id="rId116"/>
    <p:sldId id="376" r:id="rId117"/>
    <p:sldId id="421" r:id="rId118"/>
    <p:sldId id="502" r:id="rId119"/>
    <p:sldId id="422" r:id="rId120"/>
    <p:sldId id="378" r:id="rId121"/>
    <p:sldId id="507" r:id="rId122"/>
    <p:sldId id="508" r:id="rId123"/>
    <p:sldId id="379" r:id="rId124"/>
    <p:sldId id="380" r:id="rId125"/>
    <p:sldId id="488" r:id="rId126"/>
    <p:sldId id="381" r:id="rId127"/>
    <p:sldId id="382" r:id="rId128"/>
    <p:sldId id="383" r:id="rId129"/>
    <p:sldId id="384" r:id="rId130"/>
    <p:sldId id="385" r:id="rId131"/>
    <p:sldId id="386" r:id="rId132"/>
    <p:sldId id="387" r:id="rId133"/>
    <p:sldId id="388" r:id="rId134"/>
    <p:sldId id="389" r:id="rId135"/>
    <p:sldId id="390" r:id="rId136"/>
    <p:sldId id="391" r:id="rId137"/>
    <p:sldId id="393" r:id="rId138"/>
    <p:sldId id="394" r:id="rId139"/>
    <p:sldId id="392" r:id="rId140"/>
    <p:sldId id="479" r:id="rId141"/>
    <p:sldId id="395" r:id="rId142"/>
    <p:sldId id="396" r:id="rId143"/>
    <p:sldId id="397" r:id="rId144"/>
    <p:sldId id="506" r:id="rId145"/>
    <p:sldId id="398" r:id="rId146"/>
    <p:sldId id="399" r:id="rId147"/>
    <p:sldId id="400" r:id="rId148"/>
    <p:sldId id="401" r:id="rId149"/>
    <p:sldId id="509" r:id="rId150"/>
    <p:sldId id="402" r:id="rId151"/>
    <p:sldId id="403" r:id="rId152"/>
    <p:sldId id="404" r:id="rId153"/>
    <p:sldId id="405" r:id="rId154"/>
    <p:sldId id="407" r:id="rId155"/>
    <p:sldId id="406" r:id="rId156"/>
    <p:sldId id="409" r:id="rId157"/>
    <p:sldId id="410" r:id="rId158"/>
    <p:sldId id="411" r:id="rId159"/>
    <p:sldId id="412" r:id="rId160"/>
    <p:sldId id="413" r:id="rId161"/>
    <p:sldId id="414" r:id="rId162"/>
    <p:sldId id="415" r:id="rId163"/>
    <p:sldId id="416" r:id="rId164"/>
    <p:sldId id="417" r:id="rId165"/>
    <p:sldId id="408" r:id="rId166"/>
    <p:sldId id="477" r:id="rId167"/>
    <p:sldId id="478" r:id="rId168"/>
    <p:sldId id="418" r:id="rId169"/>
    <p:sldId id="419" r:id="rId170"/>
    <p:sldId id="423" r:id="rId171"/>
    <p:sldId id="424" r:id="rId172"/>
    <p:sldId id="425" r:id="rId173"/>
    <p:sldId id="426" r:id="rId174"/>
    <p:sldId id="427" r:id="rId175"/>
    <p:sldId id="428" r:id="rId176"/>
    <p:sldId id="429" r:id="rId177"/>
    <p:sldId id="430" r:id="rId178"/>
    <p:sldId id="431" r:id="rId179"/>
    <p:sldId id="432" r:id="rId180"/>
    <p:sldId id="433" r:id="rId181"/>
    <p:sldId id="434" r:id="rId182"/>
    <p:sldId id="443" r:id="rId183"/>
    <p:sldId id="444" r:id="rId184"/>
    <p:sldId id="445" r:id="rId185"/>
    <p:sldId id="435" r:id="rId186"/>
    <p:sldId id="436" r:id="rId187"/>
    <p:sldId id="437" r:id="rId188"/>
    <p:sldId id="438" r:id="rId189"/>
    <p:sldId id="439" r:id="rId190"/>
    <p:sldId id="440" r:id="rId191"/>
    <p:sldId id="441" r:id="rId192"/>
    <p:sldId id="442" r:id="rId193"/>
    <p:sldId id="453" r:id="rId194"/>
    <p:sldId id="446" r:id="rId195"/>
    <p:sldId id="447" r:id="rId196"/>
    <p:sldId id="448" r:id="rId197"/>
    <p:sldId id="451" r:id="rId198"/>
    <p:sldId id="452" r:id="rId199"/>
    <p:sldId id="454" r:id="rId200"/>
    <p:sldId id="457" r:id="rId201"/>
    <p:sldId id="450" r:id="rId202"/>
    <p:sldId id="455" r:id="rId203"/>
    <p:sldId id="456" r:id="rId204"/>
    <p:sldId id="458" r:id="rId205"/>
    <p:sldId id="466" r:id="rId206"/>
    <p:sldId id="467" r:id="rId207"/>
    <p:sldId id="468" r:id="rId208"/>
    <p:sldId id="469" r:id="rId209"/>
    <p:sldId id="462" r:id="rId210"/>
    <p:sldId id="517" r:id="rId211"/>
    <p:sldId id="460" r:id="rId212"/>
    <p:sldId id="481" r:id="rId213"/>
    <p:sldId id="461" r:id="rId214"/>
    <p:sldId id="463" r:id="rId215"/>
    <p:sldId id="464" r:id="rId216"/>
    <p:sldId id="465" r:id="rId217"/>
    <p:sldId id="510" r:id="rId218"/>
    <p:sldId id="511" r:id="rId219"/>
    <p:sldId id="512" r:id="rId220"/>
    <p:sldId id="513" r:id="rId221"/>
    <p:sldId id="514" r:id="rId222"/>
    <p:sldId id="470" r:id="rId223"/>
    <p:sldId id="471" r:id="rId224"/>
    <p:sldId id="483" r:id="rId225"/>
    <p:sldId id="482" r:id="rId226"/>
    <p:sldId id="516" r:id="rId227"/>
    <p:sldId id="472" r:id="rId228"/>
    <p:sldId id="484" r:id="rId229"/>
    <p:sldId id="485" r:id="rId230"/>
    <p:sldId id="486" r:id="rId231"/>
    <p:sldId id="487" r:id="rId232"/>
    <p:sldId id="473" r:id="rId233"/>
    <p:sldId id="494" r:id="rId234"/>
    <p:sldId id="495" r:id="rId235"/>
    <p:sldId id="496" r:id="rId236"/>
    <p:sldId id="497" r:id="rId237"/>
    <p:sldId id="498" r:id="rId238"/>
    <p:sldId id="499" r:id="rId239"/>
    <p:sldId id="500" r:id="rId240"/>
    <p:sldId id="501" r:id="rId241"/>
    <p:sldId id="474" r:id="rId242"/>
    <p:sldId id="480" r:id="rId243"/>
    <p:sldId id="475" r:id="rId244"/>
    <p:sldId id="476" r:id="rId245"/>
    <p:sldId id="490" r:id="rId246"/>
    <p:sldId id="503" r:id="rId247"/>
    <p:sldId id="491" r:id="rId248"/>
    <p:sldId id="492" r:id="rId249"/>
    <p:sldId id="504" r:id="rId250"/>
    <p:sldId id="505" r:id="rId251"/>
    <p:sldId id="493" r:id="rId25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66FFFF"/>
    <a:srgbClr val="FFCCFF"/>
    <a:srgbClr val="FF9999"/>
    <a:srgbClr val="FF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350" autoAdjust="0"/>
    <p:restoredTop sz="94670" autoAdjust="0"/>
  </p:normalViewPr>
  <p:slideViewPr>
    <p:cSldViewPr>
      <p:cViewPr varScale="1">
        <p:scale>
          <a:sx n="111" d="100"/>
          <a:sy n="111" d="100"/>
        </p:scale>
        <p:origin x="-159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slide" Target="slides/slide225.xml"/><Relationship Id="rId247" Type="http://schemas.openxmlformats.org/officeDocument/2006/relationships/slide" Target="slides/slide246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37" Type="http://schemas.openxmlformats.org/officeDocument/2006/relationships/slide" Target="slides/slide236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48" Type="http://schemas.openxmlformats.org/officeDocument/2006/relationships/slide" Target="slides/slide247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slide" Target="slides/slide186.xml"/><Relationship Id="rId217" Type="http://schemas.openxmlformats.org/officeDocument/2006/relationships/slide" Target="slides/slide2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38" Type="http://schemas.openxmlformats.org/officeDocument/2006/relationships/slide" Target="slides/slide237.xml"/><Relationship Id="rId254" Type="http://schemas.openxmlformats.org/officeDocument/2006/relationships/presProps" Target="presProps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2" Type="http://schemas.openxmlformats.org/officeDocument/2006/relationships/slide" Target="slides/slide201.xml"/><Relationship Id="rId207" Type="http://schemas.openxmlformats.org/officeDocument/2006/relationships/slide" Target="slides/slide206.xml"/><Relationship Id="rId223" Type="http://schemas.openxmlformats.org/officeDocument/2006/relationships/slide" Target="slides/slide222.xml"/><Relationship Id="rId228" Type="http://schemas.openxmlformats.org/officeDocument/2006/relationships/slide" Target="slides/slide227.xml"/><Relationship Id="rId244" Type="http://schemas.openxmlformats.org/officeDocument/2006/relationships/slide" Target="slides/slide243.xml"/><Relationship Id="rId249" Type="http://schemas.openxmlformats.org/officeDocument/2006/relationships/slide" Target="slides/slide24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3" Type="http://schemas.openxmlformats.org/officeDocument/2006/relationships/slide" Target="slides/slide212.xml"/><Relationship Id="rId218" Type="http://schemas.openxmlformats.org/officeDocument/2006/relationships/slide" Target="slides/slide217.xml"/><Relationship Id="rId234" Type="http://schemas.openxmlformats.org/officeDocument/2006/relationships/slide" Target="slides/slide233.xml"/><Relationship Id="rId239" Type="http://schemas.openxmlformats.org/officeDocument/2006/relationships/slide" Target="slides/slide238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0" Type="http://schemas.openxmlformats.org/officeDocument/2006/relationships/slide" Target="slides/slide249.xml"/><Relationship Id="rId255" Type="http://schemas.openxmlformats.org/officeDocument/2006/relationships/viewProps" Target="viewProps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0" Type="http://schemas.openxmlformats.org/officeDocument/2006/relationships/slide" Target="slides/slide239.xml"/><Relationship Id="rId245" Type="http://schemas.openxmlformats.org/officeDocument/2006/relationships/slide" Target="slides/slide244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219" Type="http://schemas.openxmlformats.org/officeDocument/2006/relationships/slide" Target="slides/slide21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0" Type="http://schemas.openxmlformats.org/officeDocument/2006/relationships/slide" Target="slides/slide229.xml"/><Relationship Id="rId235" Type="http://schemas.openxmlformats.org/officeDocument/2006/relationships/slide" Target="slides/slide234.xml"/><Relationship Id="rId251" Type="http://schemas.openxmlformats.org/officeDocument/2006/relationships/slide" Target="slides/slide250.xml"/><Relationship Id="rId256" Type="http://schemas.openxmlformats.org/officeDocument/2006/relationships/theme" Target="theme/theme1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slide" Target="slides/slide224.xml"/><Relationship Id="rId241" Type="http://schemas.openxmlformats.org/officeDocument/2006/relationships/slide" Target="slides/slide240.xml"/><Relationship Id="rId246" Type="http://schemas.openxmlformats.org/officeDocument/2006/relationships/slide" Target="slides/slide245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57" Type="http://schemas.openxmlformats.org/officeDocument/2006/relationships/tableStyles" Target="tableStyles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52" Type="http://schemas.openxmlformats.org/officeDocument/2006/relationships/slide" Target="slides/slide251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53" Type="http://schemas.openxmlformats.org/officeDocument/2006/relationships/notesMaster" Target="notesMasters/notesMaster1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029AE2D-2586-472F-BA6C-CF26BF6C976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40808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9C9CE-0596-4DDC-969D-82283FBEE97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6535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3754F-892E-44C3-A888-F4992DDD7EA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9402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EAB30E-EE3B-4ADA-A0FF-F40983786F9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640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9BD891-857E-40DF-9460-BDF1D305432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49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2F084BF-8453-4611-AEE2-544F9884C92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8594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E8E7D-4652-447B-AD67-D350A0090BB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7166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66370E-26EA-435D-8C95-5FD2BFE3236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5666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A7432-068D-4DD7-A1D0-AE9D77C07C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81466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363DC-78BB-4220-8BA1-1882A25D92E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0433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A11C37-7496-44D8-B4D5-3686DFAE665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8858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789B1-B06D-4A86-AD33-4EB3EEEE68A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2404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134FC-EC06-4EE9-A1EB-DC0A1B4A9E7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0577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969A6-C9D7-4A0D-88CD-BD21987C0A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9396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fld id="{D218C98D-5B84-4CD0-9249-3642BDEC5C1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SCII" TargetMode="External"/><Relationship Id="rId2" Type="http://schemas.openxmlformats.org/officeDocument/2006/relationships/slide" Target="slide183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slide" Target="slide116.xml"/><Relationship Id="rId2" Type="http://schemas.openxmlformats.org/officeDocument/2006/relationships/hyperlink" Target="http://en.wikipedia.org/wiki/Memory_leak" TargetMode="Externa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slide" Target="slide96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slide" Target="slide169.xml"/><Relationship Id="rId2" Type="http://schemas.openxmlformats.org/officeDocument/2006/relationships/hyperlink" Target="https://randu.org/tutorials/c/arrays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04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ysator.liu.se/c/rat/c3.html#3-3-2-1" TargetMode="External"/><Relationship Id="rId2" Type="http://schemas.openxmlformats.org/officeDocument/2006/relationships/slide" Target="slide9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slide" Target="slide109.xml"/><Relationship Id="rId2" Type="http://schemas.openxmlformats.org/officeDocument/2006/relationships/hyperlink" Target="http://stackoverflow.com/questions/233148/c-pointers-and-arrays-question" TargetMode="Externa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slide" Target="slide100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slide" Target="slide104.xml"/><Relationship Id="rId2" Type="http://schemas.openxmlformats.org/officeDocument/2006/relationships/slide" Target="slide103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ckoverflow.com/questions/36431081/string-initializer-with-curly-braces" TargetMode="External"/><Relationship Id="rId2" Type="http://schemas.openxmlformats.org/officeDocument/2006/relationships/slide" Target="slide9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1.xml"/><Relationship Id="rId4" Type="http://schemas.openxmlformats.org/officeDocument/2006/relationships/slide" Target="slide116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8" Type="http://schemas.openxmlformats.org/officeDocument/2006/relationships/slide" Target="slide104.xml"/><Relationship Id="rId3" Type="http://schemas.openxmlformats.org/officeDocument/2006/relationships/slide" Target="slide139.xml"/><Relationship Id="rId7" Type="http://schemas.openxmlformats.org/officeDocument/2006/relationships/hyperlink" Target="https://stackoverflow.com/questions/39252410/use-of-readonly-memory-in-data-segment/39280898" TargetMode="External"/><Relationship Id="rId2" Type="http://schemas.openxmlformats.org/officeDocument/2006/relationships/hyperlink" Target="http://stackoverflow.com/questions/10186765/char-array-vs-char-pointer-in-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yarchive.net/comp/string_literals.html" TargetMode="External"/><Relationship Id="rId5" Type="http://schemas.openxmlformats.org/officeDocument/2006/relationships/hyperlink" Target="https://sites.cs.ucsb.edu/~mikec/cs16/misc/ptrtut12/ch6x.htm" TargetMode="External"/><Relationship Id="rId4" Type="http://schemas.openxmlformats.org/officeDocument/2006/relationships/hyperlink" Target="http://stackoverflow.com/questions/201101/how-to-initialize-an-array-in-c" TargetMode="External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2589949/c-string-literals-where-do-they-go" TargetMode="External"/><Relationship Id="rId2" Type="http://schemas.openxmlformats.org/officeDocument/2006/relationships/slide" Target="slide12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0.xml"/><Relationship Id="rId5" Type="http://schemas.openxmlformats.org/officeDocument/2006/relationships/slide" Target="slide137.xml"/><Relationship Id="rId4" Type="http://schemas.openxmlformats.org/officeDocument/2006/relationships/slide" Target="slide7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slide" Target="slide116.xml"/><Relationship Id="rId2" Type="http://schemas.openxmlformats.org/officeDocument/2006/relationships/slide" Target="slide117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_syntax#Primitive_data_types" TargetMode="Externa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slide" Target="slide206.xml"/><Relationship Id="rId2" Type="http://schemas.openxmlformats.org/officeDocument/2006/relationships/hyperlink" Target="http://www.daniweb.com/tutorials/tutorial45806.html" TargetMode="External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slide" Target="slide111.xml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slide" Target="slide207.xml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ysator.liu.se/c/c-faq/c-2.html#2-9" TargetMode="External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slide" Target="slide116.xml"/><Relationship Id="rId2" Type="http://schemas.openxmlformats.org/officeDocument/2006/relationships/hyperlink" Target="http://en.wikipedia.org/wiki/Operators_in_C_and_C++#Operator_precedence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46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slide" Target="slide246.xml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slide" Target="slide195.xml"/><Relationship Id="rId2" Type="http://schemas.openxmlformats.org/officeDocument/2006/relationships/slide" Target="slide19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3.xml"/><Relationship Id="rId4" Type="http://schemas.openxmlformats.org/officeDocument/2006/relationships/slide" Target="slide211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slide" Target="slide114.xm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slide" Target="slide86.xml"/><Relationship Id="rId2" Type="http://schemas.openxmlformats.org/officeDocument/2006/relationships/hyperlink" Target="https://sites.cs.ucsb.edu/~mikec/cs16/misc/ptrtut12/ch6x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7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slide" Target="slide103.xml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slide" Target="slide129.xm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slide" Target="slide128.xml"/><Relationship Id="rId2" Type="http://schemas.openxmlformats.org/officeDocument/2006/relationships/slide" Target="slide130.xml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ain_diagonal" TargetMode="External"/><Relationship Id="rId2" Type="http://schemas.openxmlformats.org/officeDocument/2006/relationships/hyperlink" Target="https://sites.cs.ucsb.edu/~mikec/cs16/misc/ptrtut12/ch9x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128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slide" Target="slide13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34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slide" Target="slide129.xml"/><Relationship Id="rId2" Type="http://schemas.openxmlformats.org/officeDocument/2006/relationships/slide" Target="slide113.xm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3" Type="http://schemas.openxmlformats.org/officeDocument/2006/relationships/slide" Target="slide140.xml"/><Relationship Id="rId2" Type="http://schemas.openxmlformats.org/officeDocument/2006/relationships/slide" Target="slide120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0.xml"/><Relationship Id="rId4" Type="http://schemas.openxmlformats.org/officeDocument/2006/relationships/hyperlink" Target="http://en.wikipedia.org/wiki/Operators_in_C_and_C++#Operator_precedence" TargetMode="Externa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slide" Target="slide85.xml"/><Relationship Id="rId2" Type="http://schemas.openxmlformats.org/officeDocument/2006/relationships/slide" Target="slide11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s1313.ou.edu/constants_lesson.pdf" TargetMode="External"/><Relationship Id="rId2" Type="http://schemas.openxmlformats.org/officeDocument/2006/relationships/hyperlink" Target="http://www.possibility.com/Cpp/const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lylib.com/books/en/2.823.1.100/1/" TargetMode="External"/><Relationship Id="rId5" Type="http://schemas.openxmlformats.org/officeDocument/2006/relationships/slide" Target="slide117.xml"/><Relationship Id="rId4" Type="http://schemas.openxmlformats.org/officeDocument/2006/relationships/hyperlink" Target="http://www.cplusplus.com/doc/tutorial/constants/" TargetMode="Externa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slide" Target="slide109.xml"/><Relationship Id="rId2" Type="http://schemas.openxmlformats.org/officeDocument/2006/relationships/slide" Target="slide13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52.xml"/><Relationship Id="rId4" Type="http://schemas.openxmlformats.org/officeDocument/2006/relationships/slide" Target="slide139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3" Type="http://schemas.openxmlformats.org/officeDocument/2006/relationships/slide" Target="slide123.xml"/><Relationship Id="rId2" Type="http://schemas.openxmlformats.org/officeDocument/2006/relationships/slide" Target="slide127.xml"/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slide" Target="slide111.xml"/><Relationship Id="rId2" Type="http://schemas.openxmlformats.org/officeDocument/2006/relationships/slide" Target="slide1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51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cs.ucsb.edu/~mikec/cs16/misc/ptrtut12/ch5x.htm" TargetMode="External"/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hyperlink" Target="http://cslibrary.stanford.edu/" TargetMode="External"/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slide" Target="slide110.xml"/><Relationship Id="rId2" Type="http://schemas.openxmlformats.org/officeDocument/2006/relationships/slide" Target="slide116.xm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slide" Target="slide9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_syntax#Strings" TargetMode="Externa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slide" Target="slide131.xml"/><Relationship Id="rId2" Type="http://schemas.openxmlformats.org/officeDocument/2006/relationships/slide" Target="slide129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32.xml"/><Relationship Id="rId4" Type="http://schemas.openxmlformats.org/officeDocument/2006/relationships/slide" Target="slide130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hyperlink" Target="http://flylib.com/books/en/2.823.1.114/1/" TargetMode="External"/><Relationship Id="rId2" Type="http://schemas.openxmlformats.org/officeDocument/2006/relationships/hyperlink" Target="http://en.wikipedia.org/wiki/Enumerated_type" TargetMode="External"/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slide" Target="slide156.xml"/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3" Type="http://schemas.openxmlformats.org/officeDocument/2006/relationships/slide" Target="slide137.xml"/><Relationship Id="rId2" Type="http://schemas.openxmlformats.org/officeDocument/2006/relationships/slide" Target="slide15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Modulo_operator" TargetMode="External"/></Relationships>
</file>

<file path=ppt/slides/_rels/slide15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ndianness" TargetMode="External"/><Relationship Id="rId2" Type="http://schemas.openxmlformats.org/officeDocument/2006/relationships/hyperlink" Target="https://graphics.stanford.edu/~seander/bithacks.html" TargetMode="Externa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ASCII#ASCII_printable_characters" TargetMode="External"/><Relationship Id="rId1" Type="http://schemas.openxmlformats.org/officeDocument/2006/relationships/slideLayout" Target="../slideLayouts/slideLayout12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ASCII#ASCII_printable_characters" TargetMode="External"/><Relationship Id="rId1" Type="http://schemas.openxmlformats.org/officeDocument/2006/relationships/slideLayout" Target="../slideLayouts/slideLayout12.xml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slide" Target="slide121.xml"/><Relationship Id="rId2" Type="http://schemas.openxmlformats.org/officeDocument/2006/relationships/hyperlink" Target="http://en.wikipedia.org/wiki/XOR_ciph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8.cs.umu.se/~isak/snippets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cplus.com/tutorials/c-programming-tutorials/basic-dataypes-and-operators-in-c-programming/" TargetMode="External"/><Relationship Id="rId2" Type="http://schemas.openxmlformats.org/officeDocument/2006/relationships/hyperlink" Target="http://publications.gbdirect.co.uk/c_book/chapter2/constants.html" TargetMode="External"/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duino.cc/en/pmwiki.php?n=Reference/Bitshift" TargetMode="External"/><Relationship Id="rId2" Type="http://schemas.openxmlformats.org/officeDocument/2006/relationships/hyperlink" Target="http://en.wikipedia.org/wiki/Arithmetic_shift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13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Flag_(computing)" TargetMode="External"/><Relationship Id="rId1" Type="http://schemas.openxmlformats.org/officeDocument/2006/relationships/slideLayout" Target="../slideLayouts/slideLayout12.xml"/></Relationships>
</file>

<file path=ppt/slides/_rels/slide16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ost_significant_bit" TargetMode="External"/><Relationship Id="rId2" Type="http://schemas.openxmlformats.org/officeDocument/2006/relationships/slide" Target="slide16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66.xml"/><Relationship Id="rId4" Type="http://schemas.openxmlformats.org/officeDocument/2006/relationships/hyperlink" Target="http://en.wikipedia.org/wiki/Least_significant_bit" TargetMode="Externa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3" Type="http://schemas.openxmlformats.org/officeDocument/2006/relationships/slide" Target="slide99.xml"/><Relationship Id="rId2" Type="http://schemas.openxmlformats.org/officeDocument/2006/relationships/slide" Target="slide16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41.xml"/><Relationship Id="rId5" Type="http://schemas.openxmlformats.org/officeDocument/2006/relationships/hyperlink" Target="http://en.wikipedia.org/wiki/Endianness" TargetMode="External"/><Relationship Id="rId4" Type="http://schemas.openxmlformats.org/officeDocument/2006/relationships/hyperlink" Target="https://www.daniweb.com/programming/software-development/threads/200708/how-to-convert-uint32-to-ip-address-dot-format" TargetMode="Externa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hyperlink" Target="http://gcc.gnu.org/onlinedocs/gcc/Overall-Options.html" TargetMode="External"/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3" Type="http://schemas.openxmlformats.org/officeDocument/2006/relationships/slide" Target="slide173.xml"/><Relationship Id="rId7" Type="http://schemas.openxmlformats.org/officeDocument/2006/relationships/slide" Target="slide85.xml"/><Relationship Id="rId2" Type="http://schemas.openxmlformats.org/officeDocument/2006/relationships/slide" Target="slide11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84.xml"/><Relationship Id="rId5" Type="http://schemas.openxmlformats.org/officeDocument/2006/relationships/slide" Target="slide108.xml"/><Relationship Id="rId4" Type="http://schemas.openxmlformats.org/officeDocument/2006/relationships/slide" Target="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Operators_in_C_and_C++#Operator_precedence" TargetMode="External"/><Relationship Id="rId2" Type="http://schemas.openxmlformats.org/officeDocument/2006/relationships/hyperlink" Target="http://en.wikipedia.org/wiki/Operators_in_C_and_C++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Operator_associativity" TargetMode="Externa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2" Type="http://schemas.openxmlformats.org/officeDocument/2006/relationships/slide" Target="slide34.xml"/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3" Type="http://schemas.openxmlformats.org/officeDocument/2006/relationships/slide" Target="slide97.xml"/><Relationship Id="rId2" Type="http://schemas.openxmlformats.org/officeDocument/2006/relationships/slide" Target="slide80.xml"/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3" Type="http://schemas.openxmlformats.org/officeDocument/2006/relationships/slide" Target="slide246.xml"/><Relationship Id="rId2" Type="http://schemas.openxmlformats.org/officeDocument/2006/relationships/slide" Target="slide40.xml"/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2" Type="http://schemas.openxmlformats.org/officeDocument/2006/relationships/slide" Target="slide39.xml"/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SCII" TargetMode="External"/><Relationship Id="rId2" Type="http://schemas.openxmlformats.org/officeDocument/2006/relationships/slide" Target="slide20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57.xml"/><Relationship Id="rId4" Type="http://schemas.openxmlformats.org/officeDocument/2006/relationships/slide" Target="slide163.xml"/></Relationships>
</file>

<file path=ppt/slides/_rels/slide179.xml.rels><?xml version="1.0" encoding="UTF-8" standalone="yes"?>
<Relationships xmlns="http://schemas.openxmlformats.org/package/2006/relationships"><Relationship Id="rId2" Type="http://schemas.openxmlformats.org/officeDocument/2006/relationships/slide" Target="slide18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3" Type="http://schemas.openxmlformats.org/officeDocument/2006/relationships/slide" Target="slide193.xml"/><Relationship Id="rId2" Type="http://schemas.openxmlformats.org/officeDocument/2006/relationships/hyperlink" Target="http://en.wikipedia.org/wiki/C_standard_library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8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8" Type="http://schemas.openxmlformats.org/officeDocument/2006/relationships/slide" Target="slide89.xml"/><Relationship Id="rId3" Type="http://schemas.openxmlformats.org/officeDocument/2006/relationships/slide" Target="slide10.xml"/><Relationship Id="rId7" Type="http://schemas.openxmlformats.org/officeDocument/2006/relationships/hyperlink" Target="http://en.wikipedia.org/wiki/Processor_register" TargetMode="External"/><Relationship Id="rId2" Type="http://schemas.openxmlformats.org/officeDocument/2006/relationships/slide" Target="slide8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6.xml"/><Relationship Id="rId5" Type="http://schemas.openxmlformats.org/officeDocument/2006/relationships/slide" Target="slide45.xml"/><Relationship Id="rId4" Type="http://schemas.openxmlformats.org/officeDocument/2006/relationships/hyperlink" Target="http://www.kopp.cz/www/cz/542-vyrobek-ucebnice-jazyka-c-2-dil" TargetMode="External"/></Relationships>
</file>

<file path=ppt/slides/_rels/slide184.xml.rels><?xml version="1.0" encoding="UTF-8" standalone="yes"?>
<Relationships xmlns="http://schemas.openxmlformats.org/package/2006/relationships"><Relationship Id="rId3" Type="http://schemas.openxmlformats.org/officeDocument/2006/relationships/slide" Target="slide18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Restrict" TargetMode="External"/><Relationship Id="rId5" Type="http://schemas.openxmlformats.org/officeDocument/2006/relationships/hyperlink" Target="http://en.wikipedia.org/wiki/Volatile_(computer_programming)" TargetMode="External"/><Relationship Id="rId4" Type="http://schemas.openxmlformats.org/officeDocument/2006/relationships/slide" Target="slide14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2" Type="http://schemas.openxmlformats.org/officeDocument/2006/relationships/slide" Target="slide54.xml"/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2" Type="http://schemas.openxmlformats.org/officeDocument/2006/relationships/slide" Target="slide18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oolean_datatype" TargetMode="External"/><Relationship Id="rId2" Type="http://schemas.openxmlformats.org/officeDocument/2006/relationships/hyperlink" Target="http://mycplus.com/tutorials/c-programming-tutorials/basic-dataypes-and-operators-in-c-programming/" TargetMode="External"/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3" Type="http://schemas.openxmlformats.org/officeDocument/2006/relationships/slide" Target="slide67.xml"/><Relationship Id="rId2" Type="http://schemas.openxmlformats.org/officeDocument/2006/relationships/slide" Target="slide168.xml"/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3" Type="http://schemas.openxmlformats.org/officeDocument/2006/relationships/slide" Target="slide183.xml"/><Relationship Id="rId7" Type="http://schemas.openxmlformats.org/officeDocument/2006/relationships/slide" Target="slide116.xml"/><Relationship Id="rId2" Type="http://schemas.openxmlformats.org/officeDocument/2006/relationships/hyperlink" Target="http://en.wikipedia.org/wiki/Errno.h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67.xml"/><Relationship Id="rId5" Type="http://schemas.openxmlformats.org/officeDocument/2006/relationships/slide" Target="slide66.xml"/><Relationship Id="rId4" Type="http://schemas.openxmlformats.org/officeDocument/2006/relationships/slide" Target="slide212.xml"/></Relationships>
</file>

<file path=ppt/slides/_rels/slide19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Limits.h" TargetMode="External"/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3" Type="http://schemas.openxmlformats.org/officeDocument/2006/relationships/slide" Target="slide198.xml"/><Relationship Id="rId2" Type="http://schemas.openxmlformats.org/officeDocument/2006/relationships/hyperlink" Target="http://en.wikipedia.org/wiki/Float.h" TargetMode="External"/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Wide_character" TargetMode="External"/><Relationship Id="rId3" Type="http://schemas.openxmlformats.org/officeDocument/2006/relationships/slide" Target="slide226.xml"/><Relationship Id="rId7" Type="http://schemas.openxmlformats.org/officeDocument/2006/relationships/hyperlink" Target="http://stackoverflow.com/questions/1453393/legit-uses-of-the-offsetof-macro-in-c-c" TargetMode="External"/><Relationship Id="rId2" Type="http://schemas.openxmlformats.org/officeDocument/2006/relationships/hyperlink" Target="http://en.wikipedia.org/wiki/Stddef.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mbedded.com/learn-a-new-trick-with-the-offsetof-macro/" TargetMode="External"/><Relationship Id="rId5" Type="http://schemas.openxmlformats.org/officeDocument/2006/relationships/slide" Target="slide164.xml"/><Relationship Id="rId4" Type="http://schemas.openxmlformats.org/officeDocument/2006/relationships/hyperlink" Target="https://msdn.microsoft.com/en-us/library/3b2e7499.aspx" TargetMode="External"/></Relationships>
</file>

<file path=ppt/slides/_rels/slide19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ompile.com/cpp/faq/file_and_line_error_string.htm" TargetMode="External"/><Relationship Id="rId2" Type="http://schemas.openxmlformats.org/officeDocument/2006/relationships/hyperlink" Target="http://gcc.gnu.org/onlinedocs/cpp/Standard-Predefined-Macros.html#Standard-Predefined-Macros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01.xml"/></Relationships>
</file>

<file path=ppt/slides/_rels/slide199.xml.rels><?xml version="1.0" encoding="UTF-8" standalone="yes"?>
<Relationships xmlns="http://schemas.openxmlformats.org/package/2006/relationships"><Relationship Id="rId2" Type="http://schemas.openxmlformats.org/officeDocument/2006/relationships/hyperlink" Target="http://8515.avrfreaks.net/index.php?name=PNphpBB2&amp;file=viewtopic&amp;p=67808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Increment_and_decrement_operators" TargetMode="External"/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Tgmath.h" TargetMode="External"/><Relationship Id="rId3" Type="http://schemas.openxmlformats.org/officeDocument/2006/relationships/hyperlink" Target="http://en.wikipedia.org/wiki/Fenv.h" TargetMode="External"/><Relationship Id="rId7" Type="http://schemas.openxmlformats.org/officeDocument/2006/relationships/hyperlink" Target="http://en.wikipedia.org/wiki/Stdint.h" TargetMode="External"/><Relationship Id="rId2" Type="http://schemas.openxmlformats.org/officeDocument/2006/relationships/hyperlink" Target="http://en.wikipedia.org/wiki/Complex.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Stdbool.h" TargetMode="External"/><Relationship Id="rId5" Type="http://schemas.openxmlformats.org/officeDocument/2006/relationships/hyperlink" Target="http://en.wikipedia.org/wiki/Iso646.h" TargetMode="External"/><Relationship Id="rId10" Type="http://schemas.openxmlformats.org/officeDocument/2006/relationships/hyperlink" Target="http://en.wikipedia.org/wiki/Wctype.h" TargetMode="External"/><Relationship Id="rId4" Type="http://schemas.openxmlformats.org/officeDocument/2006/relationships/hyperlink" Target="http://en.wikipedia.org/wiki/Inttypes.h" TargetMode="External"/><Relationship Id="rId9" Type="http://schemas.openxmlformats.org/officeDocument/2006/relationships/hyperlink" Target="http://en.wikipedia.org/wiki/Wchar.h" TargetMode="External"/></Relationships>
</file>

<file path=ppt/slides/_rels/slide20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Assert.h" TargetMode="External"/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3" Type="http://schemas.openxmlformats.org/officeDocument/2006/relationships/slide" Target="slide249.xml"/><Relationship Id="rId2" Type="http://schemas.openxmlformats.org/officeDocument/2006/relationships/hyperlink" Target="https://en.wikipedia.org/wiki/C_preprocessor#Token_stringifica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03.xml"/></Relationships>
</file>

<file path=ppt/slides/_rels/slide203.xml.rels><?xml version="1.0" encoding="UTF-8" standalone="yes"?>
<Relationships xmlns="http://schemas.openxmlformats.org/package/2006/relationships"><Relationship Id="rId2" Type="http://schemas.openxmlformats.org/officeDocument/2006/relationships/slide" Target="slide202.xml"/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3" Type="http://schemas.openxmlformats.org/officeDocument/2006/relationships/slide" Target="slide178.xml"/><Relationship Id="rId2" Type="http://schemas.openxmlformats.org/officeDocument/2006/relationships/hyperlink" Target="http://en.wikipedia.org/wiki/Ctype.h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157.xml"/></Relationships>
</file>

<file path=ppt/slides/_rels/slide205.xml.rels><?xml version="1.0" encoding="UTF-8" standalone="yes"?>
<Relationships xmlns="http://schemas.openxmlformats.org/package/2006/relationships"><Relationship Id="rId3" Type="http://schemas.openxmlformats.org/officeDocument/2006/relationships/slide" Target="slide248.xml"/><Relationship Id="rId2" Type="http://schemas.openxmlformats.org/officeDocument/2006/relationships/slide" Target="slide59.xml"/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2" Type="http://schemas.openxmlformats.org/officeDocument/2006/relationships/hyperlink" Target="http://justlinux.com/forum/archive/index.php/t-48369.html" TargetMode="External"/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niweb.com/code/showthread.php?t=216534" TargetMode="External"/><Relationship Id="rId2" Type="http://schemas.openxmlformats.org/officeDocument/2006/relationships/slide" Target="slide12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8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hyperlink" Target="http://en.wikipedia.org/wiki/Locale.h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mperative_(programming)" TargetMode="External"/><Relationship Id="rId7" Type="http://schemas.openxmlformats.org/officeDocument/2006/relationships/hyperlink" Target="http://en.wikipedia.org/wiki/Operator_(programming)" TargetMode="External"/><Relationship Id="rId2" Type="http://schemas.openxmlformats.org/officeDocument/2006/relationships/hyperlink" Target="http://en.wikipedia.org/wiki/Statement_(programming)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hyperlink" Target="http://en.wikipedia.org/wiki/Operand" TargetMode="External"/><Relationship Id="rId4" Type="http://schemas.openxmlformats.org/officeDocument/2006/relationships/hyperlink" Target="http://en.wikipedia.org/wiki/Expression_(programming)" TargetMode="External"/></Relationships>
</file>

<file path=ppt/slides/_rels/slide2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plusplus.com/reference/clocale/setlocale/" TargetMode="External"/><Relationship Id="rId1" Type="http://schemas.openxmlformats.org/officeDocument/2006/relationships/slideLayout" Target="../slideLayouts/slideLayout2.xml"/></Relationships>
</file>

<file path=ppt/slides/_rels/slide211.xml.rels><?xml version="1.0" encoding="UTF-8" standalone="yes"?>
<Relationships xmlns="http://schemas.openxmlformats.org/package/2006/relationships"><Relationship Id="rId3" Type="http://schemas.openxmlformats.org/officeDocument/2006/relationships/hyperlink" Target="http://bytes.com/topic/c/answers/216323-efficiency-math-h" TargetMode="External"/><Relationship Id="rId2" Type="http://schemas.openxmlformats.org/officeDocument/2006/relationships/hyperlink" Target="http://en.wikipedia.org/wiki/Math.h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194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3.xml.rels><?xml version="1.0" encoding="UTF-8" standalone="yes"?>
<Relationships xmlns="http://schemas.openxmlformats.org/package/2006/relationships"><Relationship Id="rId3" Type="http://schemas.openxmlformats.org/officeDocument/2006/relationships/slide" Target="slide223.xml"/><Relationship Id="rId2" Type="http://schemas.openxmlformats.org/officeDocument/2006/relationships/hyperlink" Target="https://www.embedded.com/fixed-point-math-in-c/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61.xml"/><Relationship Id="rId5" Type="http://schemas.openxmlformats.org/officeDocument/2006/relationships/hyperlink" Target="http://stackoverflow.com/questions/101439/the-most-efficient-way-to-implement-an-integer-based-power-function-powint-int" TargetMode="External"/><Relationship Id="rId4" Type="http://schemas.openxmlformats.org/officeDocument/2006/relationships/slide" Target="slide157.xml"/></Relationships>
</file>

<file path=ppt/slides/_rels/slide214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hyperlink" Target="http://en.wikipedia.org/wiki/Setjmp.h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15.xml"/></Relationships>
</file>

<file path=ppt/slides/_rels/slide21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ignal.h" TargetMode="External"/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hyperlink" Target="http://en.wikipedia.org/wiki/Stdarg.h" TargetMode="External"/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8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Value_(computer_science)" TargetMode="External"/><Relationship Id="rId1" Type="http://schemas.openxmlformats.org/officeDocument/2006/relationships/slideLayout" Target="../slideLayouts/slideLayout2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2.xml.rels><?xml version="1.0" encoding="UTF-8" standalone="yes"?>
<Relationships xmlns="http://schemas.openxmlformats.org/package/2006/relationships"><Relationship Id="rId3" Type="http://schemas.openxmlformats.org/officeDocument/2006/relationships/slide" Target="slide242.xml"/><Relationship Id="rId2" Type="http://schemas.openxmlformats.org/officeDocument/2006/relationships/hyperlink" Target="http://en.wikipedia.org/wiki/Stdio.h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244.xml"/><Relationship Id="rId5" Type="http://schemas.openxmlformats.org/officeDocument/2006/relationships/hyperlink" Target="https://stackoverflow.com/questions/2979209/using-fflushstdin" TargetMode="External"/><Relationship Id="rId4" Type="http://schemas.openxmlformats.org/officeDocument/2006/relationships/slide" Target="slide66.xml"/></Relationships>
</file>

<file path=ppt/slides/_rels/slide223.xml.rels><?xml version="1.0" encoding="UTF-8" standalone="yes"?>
<Relationships xmlns="http://schemas.openxmlformats.org/package/2006/relationships"><Relationship Id="rId8" Type="http://schemas.openxmlformats.org/officeDocument/2006/relationships/slide" Target="slide226.xml"/><Relationship Id="rId3" Type="http://schemas.openxmlformats.org/officeDocument/2006/relationships/slide" Target="slide127.xml"/><Relationship Id="rId7" Type="http://schemas.openxmlformats.org/officeDocument/2006/relationships/slide" Target="slide194.xml"/><Relationship Id="rId2" Type="http://schemas.openxmlformats.org/officeDocument/2006/relationships/hyperlink" Target="http://en.wikipedia.org/wiki/Stdlib.h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225.xml"/><Relationship Id="rId5" Type="http://schemas.openxmlformats.org/officeDocument/2006/relationships/slide" Target="slide102.xml"/><Relationship Id="rId4" Type="http://schemas.openxmlformats.org/officeDocument/2006/relationships/slide" Target="slide224.xml"/><Relationship Id="rId9" Type="http://schemas.openxmlformats.org/officeDocument/2006/relationships/slide" Target="slide213.xml"/></Relationships>
</file>

<file path=ppt/slides/_rels/slide224.xml.rels><?xml version="1.0" encoding="UTF-8" standalone="yes"?>
<Relationships xmlns="http://schemas.openxmlformats.org/package/2006/relationships"><Relationship Id="rId3" Type="http://schemas.openxmlformats.org/officeDocument/2006/relationships/slide" Target="slide232.xml"/><Relationship Id="rId2" Type="http://schemas.openxmlformats.org/officeDocument/2006/relationships/slide" Target="slide246.xml"/><Relationship Id="rId1" Type="http://schemas.openxmlformats.org/officeDocument/2006/relationships/slideLayout" Target="../slideLayouts/slideLayout2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6.xml.rels><?xml version="1.0" encoding="UTF-8" standalone="yes"?>
<Relationships xmlns="http://schemas.openxmlformats.org/package/2006/relationships"><Relationship Id="rId3" Type="http://schemas.openxmlformats.org/officeDocument/2006/relationships/slide" Target="slide126.xml"/><Relationship Id="rId2" Type="http://schemas.openxmlformats.org/officeDocument/2006/relationships/hyperlink" Target="http://stackoverflow.com/questions/3757899/sorting-strings-using-qsort" TargetMode="External"/><Relationship Id="rId1" Type="http://schemas.openxmlformats.org/officeDocument/2006/relationships/slideLayout" Target="../slideLayouts/slideLayout2.xml"/></Relationships>
</file>

<file path=ppt/slides/_rels/slide227.xml.rels><?xml version="1.0" encoding="UTF-8" standalone="yes"?>
<Relationships xmlns="http://schemas.openxmlformats.org/package/2006/relationships"><Relationship Id="rId3" Type="http://schemas.openxmlformats.org/officeDocument/2006/relationships/slide" Target="slide126.xml"/><Relationship Id="rId2" Type="http://schemas.openxmlformats.org/officeDocument/2006/relationships/hyperlink" Target="http://en.wikipedia.org/wiki/String.h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127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76.xml"/><Relationship Id="rId2" Type="http://schemas.openxmlformats.org/officeDocument/2006/relationships/hyperlink" Target="https://en.wikipedia.org/wiki/Type_conversion" TargetMode="External"/><Relationship Id="rId1" Type="http://schemas.openxmlformats.org/officeDocument/2006/relationships/slideLayout" Target="../slideLayouts/slideLayout2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1.xml.rels><?xml version="1.0" encoding="UTF-8" standalone="yes"?>
<Relationships xmlns="http://schemas.openxmlformats.org/package/2006/relationships"><Relationship Id="rId3" Type="http://schemas.openxmlformats.org/officeDocument/2006/relationships/slide" Target="slide120.xml"/><Relationship Id="rId2" Type="http://schemas.openxmlformats.org/officeDocument/2006/relationships/hyperlink" Target="http://en.wikipedia.org/wiki/Tokeniza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117.xml"/></Relationships>
</file>

<file path=ppt/slides/_rels/slide23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Time.h" TargetMode="External"/><Relationship Id="rId1" Type="http://schemas.openxmlformats.org/officeDocument/2006/relationships/slideLayout" Target="../slideLayouts/slideLayout2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240.xml.rels><?xml version="1.0" encoding="UTF-8" standalone="yes"?>
<Relationships xmlns="http://schemas.openxmlformats.org/package/2006/relationships"><Relationship Id="rId3" Type="http://schemas.openxmlformats.org/officeDocument/2006/relationships/slide" Target="slide238.xml"/><Relationship Id="rId2" Type="http://schemas.openxmlformats.org/officeDocument/2006/relationships/hyperlink" Target="http://bytes.com/topic/c/answers/793877-link-time-error-when-used-_strdate-_strtime" TargetMode="External"/><Relationship Id="rId1" Type="http://schemas.openxmlformats.org/officeDocument/2006/relationships/slideLayout" Target="../slideLayouts/slideLayout2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2.xml.rels><?xml version="1.0" encoding="UTF-8" standalone="yes"?>
<Relationships xmlns="http://schemas.openxmlformats.org/package/2006/relationships"><Relationship Id="rId2" Type="http://schemas.openxmlformats.org/officeDocument/2006/relationships/slide" Target="slide64.xml"/><Relationship Id="rId1" Type="http://schemas.openxmlformats.org/officeDocument/2006/relationships/slideLayout" Target="../slideLayouts/slideLayout2.xml"/></Relationships>
</file>

<file path=ppt/slides/_rels/slide243.xml.rels><?xml version="1.0" encoding="UTF-8" standalone="yes"?>
<Relationships xmlns="http://schemas.openxmlformats.org/package/2006/relationships"><Relationship Id="rId2" Type="http://schemas.openxmlformats.org/officeDocument/2006/relationships/slide" Target="slide61.xml"/><Relationship Id="rId1" Type="http://schemas.openxmlformats.org/officeDocument/2006/relationships/slideLayout" Target="../slideLayouts/slideLayout2.xml"/></Relationships>
</file>

<file path=ppt/slides/_rels/slide244.xml.rels><?xml version="1.0" encoding="UTF-8" standalone="yes"?>
<Relationships xmlns="http://schemas.openxmlformats.org/package/2006/relationships"><Relationship Id="rId2" Type="http://schemas.openxmlformats.org/officeDocument/2006/relationships/slide" Target="slide222.xml"/><Relationship Id="rId1" Type="http://schemas.openxmlformats.org/officeDocument/2006/relationships/slideLayout" Target="../slideLayouts/slideLayout2.xml"/></Relationships>
</file>

<file path=ppt/slides/_rels/slide2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7.xml.rels><?xml version="1.0" encoding="UTF-8" standalone="yes"?>
<Relationships xmlns="http://schemas.openxmlformats.org/package/2006/relationships"><Relationship Id="rId3" Type="http://schemas.openxmlformats.org/officeDocument/2006/relationships/slide" Target="slide251.xml"/><Relationship Id="rId2" Type="http://schemas.openxmlformats.org/officeDocument/2006/relationships/hyperlink" Target="http://efis.tul.cz/~dana.nejedlova/C/DirListRecursive.c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248.xml"/><Relationship Id="rId4" Type="http://schemas.openxmlformats.org/officeDocument/2006/relationships/hyperlink" Target="http://en.wikipedia.org/wiki/Printf_format_string" TargetMode="External"/></Relationships>
</file>

<file path=ppt/slides/_rels/slide248.xml.rels><?xml version="1.0" encoding="UTF-8" standalone="yes"?>
<Relationships xmlns="http://schemas.openxmlformats.org/package/2006/relationships"><Relationship Id="rId2" Type="http://schemas.openxmlformats.org/officeDocument/2006/relationships/slide" Target="slide207.xml"/><Relationship Id="rId1" Type="http://schemas.openxmlformats.org/officeDocument/2006/relationships/slideLayout" Target="../slideLayouts/slideLayout2.xml"/></Relationships>
</file>

<file path=ppt/slides/_rels/slide249.xml.rels><?xml version="1.0" encoding="UTF-8" standalone="yes"?>
<Relationships xmlns="http://schemas.openxmlformats.org/package/2006/relationships"><Relationship Id="rId2" Type="http://schemas.openxmlformats.org/officeDocument/2006/relationships/slide" Target="slide1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76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250.xml.rels><?xml version="1.0" encoding="UTF-8" standalone="yes"?>
<Relationships xmlns="http://schemas.openxmlformats.org/package/2006/relationships"><Relationship Id="rId2" Type="http://schemas.openxmlformats.org/officeDocument/2006/relationships/slide" Target="slide127.xml"/><Relationship Id="rId1" Type="http://schemas.openxmlformats.org/officeDocument/2006/relationships/slideLayout" Target="../slideLayouts/slideLayout2.xml"/></Relationships>
</file>

<file path=ppt/slides/_rels/slide25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onio.h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Operators_in_C_and_C++#Operator_precedence" TargetMode="External"/><Relationship Id="rId2" Type="http://schemas.openxmlformats.org/officeDocument/2006/relationships/hyperlink" Target="http://books.google.cz/books?id=dRXzL87khjgC&amp;pg=PA79&amp;lpg=PA79&amp;dq=explicit+type+casting+c&amp;source=bl&amp;ots=DpKGIeO0S2&amp;sig=I4CVSvvHIs_bUSwVwnIg8cRoaFE&amp;hl=cs&amp;ei=PKBtSoSwCIaqsAaq5_SdBw&amp;sa=X&amp;oi=book_result&amp;ct=result&amp;resnum=7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6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ootstrapping_(compilers)" TargetMode="External"/><Relationship Id="rId2" Type="http://schemas.openxmlformats.org/officeDocument/2006/relationships/hyperlink" Target="http://everything2.com/title/bootstra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American_National_Standards_Institute" TargetMode="External"/><Relationship Id="rId4" Type="http://schemas.openxmlformats.org/officeDocument/2006/relationships/hyperlink" Target="http://en.wikipedia.org/wiki/The_C_Programming_Language_(book)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94.xml"/><Relationship Id="rId2" Type="http://schemas.openxmlformats.org/officeDocument/2006/relationships/hyperlink" Target="http://en.wikipedia.org/wiki/Scanf#Format_string_specification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ppreference.com/wiki/escape_sequences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tatement_block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De_Morgan's_laws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hort-circuit_evaluation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SCII" TargetMode="External"/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108.xml"/><Relationship Id="rId2" Type="http://schemas.openxmlformats.org/officeDocument/2006/relationships/hyperlink" Target="http://en.wikipedia.org/wiki/Category:Programming_constructs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3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va2s.com/Code/CSharp/Language-Basics/Switchbasedconsolemenu.htm" TargetMode="External"/><Relationship Id="rId2" Type="http://schemas.openxmlformats.org/officeDocument/2006/relationships/hyperlink" Target="http://amigareview.amiga.sk/amiga-review-8/kurz-jazyka-c-4-dil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Whitespace_(computer_science)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amigareview.amiga.sk/amiga-review-7/kurz-jazyka-c-3-dil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225.xml"/><Relationship Id="rId2" Type="http://schemas.openxmlformats.org/officeDocument/2006/relationships/hyperlink" Target="http://en.wikipedia.org/wiki/Structured_programming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slide" Target="slide24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" Target="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f.ac.uk/Dave/C/node3.html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" Target="slide46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203.xml"/><Relationship Id="rId2" Type="http://schemas.openxmlformats.org/officeDocument/2006/relationships/slide" Target="slide39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slide" Target="slide61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222.xml"/><Relationship Id="rId2" Type="http://schemas.openxmlformats.org/officeDocument/2006/relationships/slide" Target="slide87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194.xml"/><Relationship Id="rId2" Type="http://schemas.openxmlformats.org/officeDocument/2006/relationships/hyperlink" Target="https://www.pslib.cz/milan.kerslager/BASH:_P%c5%99esm%c4%9brov%c3%a1n%c3%ad" TargetMode="Externa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85.xml"/><Relationship Id="rId2" Type="http://schemas.openxmlformats.org/officeDocument/2006/relationships/hyperlink" Target="http://en.wikipedia.org/wiki/Data_segment" TargetMode="Externa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73.xml"/><Relationship Id="rId2" Type="http://schemas.openxmlformats.org/officeDocument/2006/relationships/hyperlink" Target="http://www.maxi-pedia.com/what+is+heap+and+stack" TargetMode="Externa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" Target="slide76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slide" Target="slide96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flylib.com/books/en/2.823.1.82/1/" TargetMode="External"/><Relationship Id="rId2" Type="http://schemas.openxmlformats.org/officeDocument/2006/relationships/hyperlink" Target="https://cs.wikipedia.org/wiki/Doxygen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87.xml"/><Relationship Id="rId5" Type="http://schemas.openxmlformats.org/officeDocument/2006/relationships/hyperlink" Target="http://www.lysator.liu.se/c/rat/c1.html#3-1-9" TargetMode="External"/><Relationship Id="rId4" Type="http://schemas.openxmlformats.org/officeDocument/2006/relationships/hyperlink" Target="http://flylib.com/books/en/2.823.1.276/1/" TargetMode="Externa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hyperlink" Target="http://flylib.com/books/en/2.823.1.142/1/" TargetMode="Externa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Evaluation_strategy" TargetMode="Externa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slide" Target="slide9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utomatic_variable" TargetMode="External"/><Relationship Id="rId2" Type="http://schemas.openxmlformats.org/officeDocument/2006/relationships/hyperlink" Target="http://en.wikipedia.org/wiki/Local_variable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74.xml"/><Relationship Id="rId4" Type="http://schemas.openxmlformats.org/officeDocument/2006/relationships/hyperlink" Target="http://en.wikipedia.org/wiki/Global_variable" TargetMode="Externa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hyperlink" Target="http://cslibrary.stanford.edu/102/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slide" Target="slide53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emory_alignment" TargetMode="Externa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rogramming.com/tutorial/function-pointers.html" TargetMode="External"/><Relationship Id="rId1" Type="http://schemas.openxmlformats.org/officeDocument/2006/relationships/slideLayout" Target="../slideLayouts/slideLayout1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hyperlink" Target="https://calculla.com/floating_point_number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6E68-01BB-430D-ADBB-EAAFD6EDE5AE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/>
              <a:t>Programovací jazyk C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/>
              <a:t>Dana Nejedlová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5D6A-0318-40E7-83C5-93960EEA06EB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Závažnější zásady formátování zdrojového textu programu</a:t>
            </a:r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Jazyk C rozlišuje malá a velká písmena (case sensitive).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 err="1">
                <a:solidFill>
                  <a:schemeClr val="accent2"/>
                </a:solidFill>
              </a:rPr>
              <a:t>prom</a:t>
            </a:r>
            <a:r>
              <a:rPr lang="cs-CZ" altLang="cs-CZ" sz="2000" dirty="0"/>
              <a:t>, </a:t>
            </a:r>
            <a:r>
              <a:rPr lang="cs-CZ" altLang="cs-CZ" sz="2000" dirty="0" err="1">
                <a:solidFill>
                  <a:schemeClr val="accent2"/>
                </a:solidFill>
              </a:rPr>
              <a:t>Prom</a:t>
            </a:r>
            <a:r>
              <a:rPr lang="cs-CZ" altLang="cs-CZ" sz="2000" dirty="0"/>
              <a:t>, </a:t>
            </a:r>
            <a:r>
              <a:rPr lang="cs-CZ" altLang="cs-CZ" sz="2000" dirty="0">
                <a:solidFill>
                  <a:schemeClr val="accent2"/>
                </a:solidFill>
              </a:rPr>
              <a:t>PROM</a:t>
            </a:r>
            <a:r>
              <a:rPr lang="cs-CZ" altLang="cs-CZ" sz="2000" dirty="0"/>
              <a:t> jsou tři různé identifikátory.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Z důvodu možnosti lidských chyb je lepší to nevyužívat.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Klíčová slova (např. </a:t>
            </a:r>
            <a:r>
              <a:rPr lang="cs-CZ" altLang="cs-CZ" sz="2400" dirty="0" err="1">
                <a:solidFill>
                  <a:schemeClr val="accent2"/>
                </a:solidFill>
              </a:rPr>
              <a:t>if</a:t>
            </a:r>
            <a:r>
              <a:rPr lang="cs-CZ" altLang="cs-CZ" sz="2400" dirty="0"/>
              <a:t>, </a:t>
            </a:r>
            <a:r>
              <a:rPr lang="cs-CZ" altLang="cs-CZ" sz="2400" dirty="0" err="1">
                <a:solidFill>
                  <a:schemeClr val="accent2"/>
                </a:solidFill>
              </a:rPr>
              <a:t>while</a:t>
            </a:r>
            <a:r>
              <a:rPr lang="cs-CZ" altLang="cs-CZ" sz="2400" dirty="0"/>
              <a:t>, </a:t>
            </a:r>
            <a:r>
              <a:rPr lang="cs-CZ" altLang="cs-CZ" sz="2400" dirty="0" err="1">
                <a:solidFill>
                  <a:schemeClr val="accent2"/>
                </a:solidFill>
              </a:rPr>
              <a:t>for</a:t>
            </a:r>
            <a:r>
              <a:rPr lang="cs-CZ" altLang="cs-CZ" sz="2400" dirty="0"/>
              <a:t>) musí být psána malými písmeny.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Podtržítko „</a:t>
            </a:r>
            <a:r>
              <a:rPr lang="cs-CZ" altLang="cs-CZ" sz="2400" dirty="0">
                <a:solidFill>
                  <a:schemeClr val="accent2"/>
                </a:solidFill>
              </a:rPr>
              <a:t>_</a:t>
            </a:r>
            <a:r>
              <a:rPr lang="cs-CZ" altLang="cs-CZ" sz="2400" dirty="0"/>
              <a:t>“ a číslice nesmí být na začátku identifikátoru.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>
                <a:solidFill>
                  <a:schemeClr val="accent2"/>
                </a:solidFill>
              </a:rPr>
              <a:t>_</a:t>
            </a:r>
            <a:r>
              <a:rPr lang="cs-CZ" altLang="cs-CZ" sz="2000" dirty="0" err="1">
                <a:solidFill>
                  <a:schemeClr val="accent2"/>
                </a:solidFill>
              </a:rPr>
              <a:t>prom</a:t>
            </a:r>
            <a:r>
              <a:rPr lang="cs-CZ" altLang="cs-CZ" sz="2000" dirty="0"/>
              <a:t> je vyhrazeno pro systémový identifikátor.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ANSI C rozeznává jen prvních 31 znaků v identifikátoru.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>
                <a:hlinkClick r:id="rId2" action="ppaction://hlinksldjump"/>
              </a:rPr>
              <a:t>Externí identifikátory</a:t>
            </a:r>
            <a:r>
              <a:rPr lang="cs-CZ" altLang="cs-CZ" sz="2000" dirty="0"/>
              <a:t> (sdílené proměnné a funkce) musí být rozlišitelné podle prvních 6 znaků.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Program se píše jen pomocí znaků s kódem </a:t>
            </a:r>
            <a:r>
              <a:rPr lang="cs-CZ" altLang="cs-CZ" sz="2400" dirty="0" smtClean="0"/>
              <a:t>32 </a:t>
            </a:r>
            <a:r>
              <a:rPr lang="cs-CZ" altLang="cs-CZ" sz="2400" dirty="0"/>
              <a:t>až 126 v </a:t>
            </a:r>
            <a:r>
              <a:rPr lang="cs-CZ" altLang="cs-CZ" sz="2400" dirty="0">
                <a:hlinkClick r:id="rId3"/>
              </a:rPr>
              <a:t>ASCII</a:t>
            </a:r>
            <a:r>
              <a:rPr lang="cs-CZ" altLang="cs-CZ" sz="2400" dirty="0"/>
              <a:t> tabulce (s výjimkou komentářů).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Identifikátory nesmí obsahovat znaky s diakritikou.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F0FF-ADAC-414D-840B-5F0829F5683C}" type="slidenum">
              <a:rPr lang="cs-CZ" altLang="cs-CZ"/>
              <a:pPr/>
              <a:t>100</a:t>
            </a:fld>
            <a:endParaRPr lang="cs-CZ" altLang="cs-CZ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Pointerová aritmetika –</a:t>
            </a:r>
            <a:br>
              <a:rPr lang="cs-CZ" altLang="cs-CZ" sz="4000"/>
            </a:br>
            <a:r>
              <a:rPr lang="cs-CZ" altLang="cs-CZ" sz="4000"/>
              <a:t>porovnávání pointerů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41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 dirty="0"/>
              <a:t>Lze použít operátory </a:t>
            </a:r>
            <a:r>
              <a:rPr lang="cs-CZ" altLang="cs-CZ" sz="1600" dirty="0">
                <a:solidFill>
                  <a:schemeClr val="accent2"/>
                </a:solidFill>
              </a:rPr>
              <a:t>&lt;</a:t>
            </a:r>
            <a:r>
              <a:rPr lang="cs-CZ" altLang="cs-CZ" sz="1600" dirty="0"/>
              <a:t>, </a:t>
            </a:r>
            <a:r>
              <a:rPr lang="cs-CZ" altLang="cs-CZ" sz="1600" dirty="0">
                <a:solidFill>
                  <a:schemeClr val="accent2"/>
                </a:solidFill>
              </a:rPr>
              <a:t>&lt;=</a:t>
            </a:r>
            <a:r>
              <a:rPr lang="cs-CZ" altLang="cs-CZ" sz="1600" dirty="0"/>
              <a:t>, </a:t>
            </a:r>
            <a:r>
              <a:rPr lang="cs-CZ" altLang="cs-CZ" sz="1600" dirty="0">
                <a:solidFill>
                  <a:schemeClr val="accent2"/>
                </a:solidFill>
              </a:rPr>
              <a:t>&gt;</a:t>
            </a:r>
            <a:r>
              <a:rPr lang="cs-CZ" altLang="cs-CZ" sz="1600" dirty="0"/>
              <a:t>, </a:t>
            </a:r>
            <a:r>
              <a:rPr lang="cs-CZ" altLang="cs-CZ" sz="1600" dirty="0">
                <a:solidFill>
                  <a:schemeClr val="accent2"/>
                </a:solidFill>
              </a:rPr>
              <a:t>&gt;=</a:t>
            </a:r>
            <a:r>
              <a:rPr lang="cs-CZ" altLang="cs-CZ" sz="1600" dirty="0"/>
              <a:t>, </a:t>
            </a:r>
            <a:r>
              <a:rPr lang="cs-CZ" altLang="cs-CZ" sz="1600" dirty="0">
                <a:solidFill>
                  <a:schemeClr val="accent2"/>
                </a:solidFill>
              </a:rPr>
              <a:t>==</a:t>
            </a:r>
            <a:r>
              <a:rPr lang="cs-CZ" altLang="cs-CZ" sz="1600" dirty="0"/>
              <a:t>, </a:t>
            </a:r>
            <a:r>
              <a:rPr lang="cs-CZ" altLang="cs-CZ" sz="1600" dirty="0">
                <a:solidFill>
                  <a:schemeClr val="accent2"/>
                </a:solidFill>
              </a:rPr>
              <a:t>!=</a:t>
            </a:r>
            <a:r>
              <a:rPr lang="cs-CZ" altLang="cs-CZ" sz="16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Porovnávané pointery musí být stejného typu a musí ukazovat na totéž pole nebo řetězec.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Paměť může být segmentovaná a potom různá pole nebo řetězce mohou být uloženy v různých segmentech. Porovnávání pointerů (adres) z různých segmentů nedává smysl.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Například, jsou-li </a:t>
            </a:r>
            <a:r>
              <a:rPr lang="cs-CZ" altLang="cs-CZ" sz="1600" dirty="0" err="1">
                <a:solidFill>
                  <a:schemeClr val="accent2"/>
                </a:solidFill>
              </a:rPr>
              <a:t>p_c</a:t>
            </a:r>
            <a:r>
              <a:rPr lang="cs-CZ" altLang="cs-CZ" sz="1600" dirty="0"/>
              <a:t> a </a:t>
            </a:r>
            <a:r>
              <a:rPr lang="cs-CZ" altLang="cs-CZ" sz="1600" dirty="0" err="1">
                <a:solidFill>
                  <a:schemeClr val="accent2"/>
                </a:solidFill>
              </a:rPr>
              <a:t>p_d</a:t>
            </a:r>
            <a:r>
              <a:rPr lang="cs-CZ" altLang="cs-CZ" sz="1600" dirty="0"/>
              <a:t> pointery na </a:t>
            </a:r>
            <a:r>
              <a:rPr lang="cs-CZ" altLang="cs-CZ" sz="1600" dirty="0" err="1">
                <a:solidFill>
                  <a:schemeClr val="accent2"/>
                </a:solidFill>
              </a:rPr>
              <a:t>char</a:t>
            </a:r>
            <a:r>
              <a:rPr lang="cs-CZ" altLang="cs-CZ" sz="1600" dirty="0"/>
              <a:t>, přičemž </a:t>
            </a:r>
            <a:r>
              <a:rPr lang="cs-CZ" altLang="cs-CZ" sz="1600" dirty="0" err="1">
                <a:solidFill>
                  <a:schemeClr val="accent2"/>
                </a:solidFill>
              </a:rPr>
              <a:t>p_c</a:t>
            </a:r>
            <a:r>
              <a:rPr lang="cs-CZ" altLang="cs-CZ" sz="1600" dirty="0"/>
              <a:t> ukazuje na začátek bloku dat délky </a:t>
            </a:r>
            <a:r>
              <a:rPr lang="cs-CZ" altLang="cs-CZ" sz="1600" dirty="0" err="1">
                <a:solidFill>
                  <a:schemeClr val="accent2"/>
                </a:solidFill>
              </a:rPr>
              <a:t>max</a:t>
            </a:r>
            <a:r>
              <a:rPr lang="cs-CZ" altLang="cs-CZ" sz="1600" dirty="0"/>
              <a:t> (to znamená, že tam je </a:t>
            </a:r>
            <a:r>
              <a:rPr lang="cs-CZ" altLang="cs-CZ" sz="1600" dirty="0" err="1">
                <a:solidFill>
                  <a:schemeClr val="accent2"/>
                </a:solidFill>
              </a:rPr>
              <a:t>max</a:t>
            </a:r>
            <a:r>
              <a:rPr lang="cs-CZ" altLang="cs-CZ" sz="1600" dirty="0"/>
              <a:t> položek), pak je možné zjistit, zda </a:t>
            </a:r>
            <a:r>
              <a:rPr lang="cs-CZ" altLang="cs-CZ" sz="1600" dirty="0" err="1">
                <a:solidFill>
                  <a:schemeClr val="accent2"/>
                </a:solidFill>
              </a:rPr>
              <a:t>p_d</a:t>
            </a:r>
            <a:r>
              <a:rPr lang="cs-CZ" altLang="cs-CZ" sz="1600" dirty="0"/>
              <a:t> ukazuje dovnitř tohoto bloku takto: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p_d</a:t>
            </a:r>
            <a:r>
              <a:rPr lang="cs-CZ" altLang="cs-CZ" sz="1400" dirty="0">
                <a:solidFill>
                  <a:schemeClr val="accent2"/>
                </a:solidFill>
              </a:rPr>
              <a:t> &gt;= </a:t>
            </a:r>
            <a:r>
              <a:rPr lang="cs-CZ" altLang="cs-CZ" sz="1400" dirty="0" err="1">
                <a:solidFill>
                  <a:schemeClr val="accent2"/>
                </a:solidFill>
              </a:rPr>
              <a:t>p_c</a:t>
            </a:r>
            <a:r>
              <a:rPr lang="cs-CZ" altLang="cs-CZ" sz="1400" dirty="0">
                <a:solidFill>
                  <a:schemeClr val="accent2"/>
                </a:solidFill>
              </a:rPr>
              <a:t> &amp;&amp; </a:t>
            </a:r>
            <a:r>
              <a:rPr lang="cs-CZ" altLang="cs-CZ" sz="1400" dirty="0" err="1">
                <a:solidFill>
                  <a:schemeClr val="accent2"/>
                </a:solidFill>
              </a:rPr>
              <a:t>p_d</a:t>
            </a:r>
            <a:r>
              <a:rPr lang="cs-CZ" altLang="cs-CZ" sz="1400" dirty="0">
                <a:solidFill>
                  <a:schemeClr val="accent2"/>
                </a:solidFill>
              </a:rPr>
              <a:t> &lt; </a:t>
            </a:r>
            <a:r>
              <a:rPr lang="cs-CZ" altLang="cs-CZ" sz="1400" dirty="0" err="1">
                <a:solidFill>
                  <a:schemeClr val="accent2"/>
                </a:solidFill>
              </a:rPr>
              <a:t>p_c</a:t>
            </a:r>
            <a:r>
              <a:rPr lang="cs-CZ" altLang="cs-CZ" sz="1400" dirty="0">
                <a:solidFill>
                  <a:schemeClr val="accent2"/>
                </a:solidFill>
              </a:rPr>
              <a:t> + </a:t>
            </a:r>
            <a:r>
              <a:rPr lang="cs-CZ" altLang="cs-CZ" sz="1400" dirty="0" err="1">
                <a:solidFill>
                  <a:schemeClr val="accent2"/>
                </a:solidFill>
              </a:rPr>
              <a:t>max</a:t>
            </a:r>
            <a:r>
              <a:rPr lang="cs-CZ" altLang="cs-CZ" sz="1400" dirty="0">
                <a:solidFill>
                  <a:schemeClr val="accent2"/>
                </a:solidFill>
              </a:rPr>
              <a:t>)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Znaky z tohoto pole bychom tiskli takto: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for</a:t>
            </a:r>
            <a:r>
              <a:rPr lang="cs-CZ" altLang="cs-CZ" sz="1400" dirty="0">
                <a:solidFill>
                  <a:schemeClr val="accent2"/>
                </a:solidFill>
              </a:rPr>
              <a:t> (</a:t>
            </a:r>
            <a:r>
              <a:rPr lang="cs-CZ" altLang="cs-CZ" sz="1400" dirty="0" err="1">
                <a:solidFill>
                  <a:schemeClr val="accent2"/>
                </a:solidFill>
              </a:rPr>
              <a:t>p_d</a:t>
            </a:r>
            <a:r>
              <a:rPr lang="cs-CZ" altLang="cs-CZ" sz="1400" dirty="0">
                <a:solidFill>
                  <a:schemeClr val="accent2"/>
                </a:solidFill>
              </a:rPr>
              <a:t> = </a:t>
            </a:r>
            <a:r>
              <a:rPr lang="cs-CZ" altLang="cs-CZ" sz="1400" dirty="0" err="1">
                <a:solidFill>
                  <a:schemeClr val="accent2"/>
                </a:solidFill>
              </a:rPr>
              <a:t>p_c</a:t>
            </a:r>
            <a:r>
              <a:rPr lang="cs-CZ" altLang="cs-CZ" sz="1400" dirty="0">
                <a:solidFill>
                  <a:schemeClr val="accent2"/>
                </a:solidFill>
              </a:rPr>
              <a:t>; </a:t>
            </a:r>
            <a:r>
              <a:rPr lang="cs-CZ" altLang="cs-CZ" sz="1400" dirty="0" err="1">
                <a:solidFill>
                  <a:schemeClr val="accent2"/>
                </a:solidFill>
              </a:rPr>
              <a:t>p_d</a:t>
            </a:r>
            <a:r>
              <a:rPr lang="cs-CZ" altLang="cs-CZ" sz="1400" dirty="0">
                <a:solidFill>
                  <a:schemeClr val="accent2"/>
                </a:solidFill>
              </a:rPr>
              <a:t> &lt; </a:t>
            </a:r>
            <a:r>
              <a:rPr lang="cs-CZ" altLang="cs-CZ" sz="1400" dirty="0" err="1">
                <a:solidFill>
                  <a:schemeClr val="accent2"/>
                </a:solidFill>
              </a:rPr>
              <a:t>p_c</a:t>
            </a:r>
            <a:r>
              <a:rPr lang="cs-CZ" altLang="cs-CZ" sz="1400" dirty="0">
                <a:solidFill>
                  <a:schemeClr val="accent2"/>
                </a:solidFill>
              </a:rPr>
              <a:t> + </a:t>
            </a:r>
            <a:r>
              <a:rPr lang="cs-CZ" altLang="cs-CZ" sz="1400" dirty="0" err="1">
                <a:solidFill>
                  <a:schemeClr val="accent2"/>
                </a:solidFill>
              </a:rPr>
              <a:t>max</a:t>
            </a:r>
            <a:r>
              <a:rPr lang="cs-CZ" altLang="cs-CZ" sz="1400" dirty="0">
                <a:solidFill>
                  <a:schemeClr val="accent2"/>
                </a:solidFill>
              </a:rPr>
              <a:t>; </a:t>
            </a:r>
            <a:r>
              <a:rPr lang="cs-CZ" altLang="cs-CZ" sz="1400" dirty="0" err="1">
                <a:solidFill>
                  <a:schemeClr val="accent2"/>
                </a:solidFill>
              </a:rPr>
              <a:t>p_d</a:t>
            </a:r>
            <a:r>
              <a:rPr lang="cs-CZ" altLang="cs-CZ" sz="1400" dirty="0">
                <a:solidFill>
                  <a:schemeClr val="accent2"/>
                </a:solidFill>
              </a:rPr>
              <a:t>++)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printf</a:t>
            </a:r>
            <a:r>
              <a:rPr lang="cs-CZ" altLang="cs-CZ" sz="1400" dirty="0">
                <a:solidFill>
                  <a:schemeClr val="accent2"/>
                </a:solidFill>
              </a:rPr>
              <a:t>("%c", *</a:t>
            </a:r>
            <a:r>
              <a:rPr lang="cs-CZ" altLang="cs-CZ" sz="1400" dirty="0" err="1">
                <a:solidFill>
                  <a:schemeClr val="accent2"/>
                </a:solidFill>
              </a:rPr>
              <a:t>p_d</a:t>
            </a:r>
            <a:r>
              <a:rPr lang="cs-CZ" altLang="cs-CZ" sz="1400" dirty="0">
                <a:solidFill>
                  <a:schemeClr val="accent2"/>
                </a:solidFill>
              </a:rPr>
              <a:t>);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Rychlé kopírování bloku délky </a:t>
            </a:r>
            <a:r>
              <a:rPr lang="cs-CZ" altLang="cs-CZ" sz="1600" dirty="0" err="1">
                <a:solidFill>
                  <a:schemeClr val="accent2"/>
                </a:solidFill>
              </a:rPr>
              <a:t>max</a:t>
            </a:r>
            <a:r>
              <a:rPr lang="cs-CZ" altLang="cs-CZ" sz="1600" dirty="0"/>
              <a:t> z adresy </a:t>
            </a:r>
            <a:r>
              <a:rPr lang="cs-CZ" altLang="cs-CZ" sz="1600" dirty="0" err="1">
                <a:solidFill>
                  <a:schemeClr val="accent2"/>
                </a:solidFill>
              </a:rPr>
              <a:t>p_c</a:t>
            </a:r>
            <a:r>
              <a:rPr lang="cs-CZ" altLang="cs-CZ" sz="1600" dirty="0"/>
              <a:t> na adresu </a:t>
            </a:r>
            <a:r>
              <a:rPr lang="cs-CZ" altLang="cs-CZ" sz="1600" dirty="0" err="1">
                <a:solidFill>
                  <a:schemeClr val="accent2"/>
                </a:solidFill>
              </a:rPr>
              <a:t>p_d</a:t>
            </a:r>
            <a:r>
              <a:rPr lang="cs-CZ" altLang="cs-CZ" sz="1600" dirty="0"/>
              <a:t>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for</a:t>
            </a:r>
            <a:r>
              <a:rPr lang="cs-CZ" altLang="cs-CZ" sz="1400" dirty="0">
                <a:solidFill>
                  <a:schemeClr val="accent2"/>
                </a:solidFill>
              </a:rPr>
              <a:t> (</a:t>
            </a:r>
            <a:r>
              <a:rPr lang="cs-CZ" altLang="cs-CZ" sz="1400" dirty="0" err="1">
                <a:solidFill>
                  <a:schemeClr val="accent2"/>
                </a:solidFill>
              </a:rPr>
              <a:t>p_t</a:t>
            </a:r>
            <a:r>
              <a:rPr lang="cs-CZ" altLang="cs-CZ" sz="1400" dirty="0">
                <a:solidFill>
                  <a:schemeClr val="accent2"/>
                </a:solidFill>
              </a:rPr>
              <a:t> = </a:t>
            </a:r>
            <a:r>
              <a:rPr lang="cs-CZ" altLang="cs-CZ" sz="1400" dirty="0" err="1">
                <a:solidFill>
                  <a:schemeClr val="accent2"/>
                </a:solidFill>
              </a:rPr>
              <a:t>p_c</a:t>
            </a:r>
            <a:r>
              <a:rPr lang="cs-CZ" altLang="cs-CZ" sz="1400" dirty="0">
                <a:solidFill>
                  <a:schemeClr val="accent2"/>
                </a:solidFill>
              </a:rPr>
              <a:t>; </a:t>
            </a:r>
            <a:r>
              <a:rPr lang="cs-CZ" altLang="cs-CZ" sz="1400" dirty="0" err="1">
                <a:solidFill>
                  <a:schemeClr val="accent2"/>
                </a:solidFill>
              </a:rPr>
              <a:t>p_t</a:t>
            </a:r>
            <a:r>
              <a:rPr lang="cs-CZ" altLang="cs-CZ" sz="1400" dirty="0">
                <a:solidFill>
                  <a:schemeClr val="accent2"/>
                </a:solidFill>
              </a:rPr>
              <a:t> &lt; </a:t>
            </a:r>
            <a:r>
              <a:rPr lang="cs-CZ" altLang="cs-CZ" sz="1400" dirty="0" err="1">
                <a:solidFill>
                  <a:schemeClr val="accent2"/>
                </a:solidFill>
              </a:rPr>
              <a:t>p_c</a:t>
            </a:r>
            <a:r>
              <a:rPr lang="cs-CZ" altLang="cs-CZ" sz="1400" dirty="0">
                <a:solidFill>
                  <a:schemeClr val="accent2"/>
                </a:solidFill>
              </a:rPr>
              <a:t> + </a:t>
            </a:r>
            <a:r>
              <a:rPr lang="cs-CZ" altLang="cs-CZ" sz="1400" dirty="0" err="1">
                <a:solidFill>
                  <a:schemeClr val="accent2"/>
                </a:solidFill>
              </a:rPr>
              <a:t>max</a:t>
            </a:r>
            <a:r>
              <a:rPr lang="cs-CZ" altLang="cs-CZ" sz="1400" dirty="0">
                <a:solidFill>
                  <a:schemeClr val="accent2"/>
                </a:solidFill>
              </a:rPr>
              <a:t>; 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*</a:t>
            </a:r>
            <a:r>
              <a:rPr lang="cs-CZ" altLang="cs-CZ" sz="1400" dirty="0" err="1">
                <a:solidFill>
                  <a:schemeClr val="accent2"/>
                </a:solidFill>
              </a:rPr>
              <a:t>p_d</a:t>
            </a:r>
            <a:r>
              <a:rPr lang="cs-CZ" altLang="cs-CZ" sz="1400" dirty="0">
                <a:solidFill>
                  <a:schemeClr val="accent2"/>
                </a:solidFill>
              </a:rPr>
              <a:t>++ = *</a:t>
            </a:r>
            <a:r>
              <a:rPr lang="cs-CZ" altLang="cs-CZ" sz="1400" dirty="0" err="1">
                <a:solidFill>
                  <a:schemeClr val="accent2"/>
                </a:solidFill>
              </a:rPr>
              <a:t>p_t</a:t>
            </a:r>
            <a:r>
              <a:rPr lang="cs-CZ" altLang="cs-CZ" sz="1400" dirty="0">
                <a:solidFill>
                  <a:schemeClr val="accent2"/>
                </a:solidFill>
              </a:rPr>
              <a:t>++;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Tento příkaz se dá rozepsat na tři příkazy: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*</a:t>
            </a:r>
            <a:r>
              <a:rPr lang="cs-CZ" altLang="cs-CZ" sz="1200" dirty="0" err="1">
                <a:solidFill>
                  <a:schemeClr val="accent2"/>
                </a:solidFill>
              </a:rPr>
              <a:t>p_d</a:t>
            </a:r>
            <a:r>
              <a:rPr lang="cs-CZ" altLang="cs-CZ" sz="1200" dirty="0">
                <a:solidFill>
                  <a:schemeClr val="accent2"/>
                </a:solidFill>
              </a:rPr>
              <a:t> = *</a:t>
            </a:r>
            <a:r>
              <a:rPr lang="cs-CZ" altLang="cs-CZ" sz="1200" dirty="0" err="1">
                <a:solidFill>
                  <a:schemeClr val="accent2"/>
                </a:solidFill>
              </a:rPr>
              <a:t>p_t</a:t>
            </a:r>
            <a:r>
              <a:rPr lang="cs-CZ" altLang="cs-CZ" sz="1200" dirty="0">
                <a:solidFill>
                  <a:schemeClr val="accent2"/>
                </a:solidFill>
              </a:rPr>
              <a:t>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 dirty="0" err="1">
                <a:solidFill>
                  <a:schemeClr val="accent2"/>
                </a:solidFill>
              </a:rPr>
              <a:t>p_d</a:t>
            </a:r>
            <a:r>
              <a:rPr lang="cs-CZ" altLang="cs-CZ" sz="1200" dirty="0">
                <a:solidFill>
                  <a:schemeClr val="accent2"/>
                </a:solidFill>
              </a:rPr>
              <a:t>++;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 dirty="0" err="1">
                <a:solidFill>
                  <a:schemeClr val="accent2"/>
                </a:solidFill>
              </a:rPr>
              <a:t>p_t</a:t>
            </a:r>
            <a:r>
              <a:rPr lang="cs-CZ" altLang="cs-CZ" sz="1200" dirty="0">
                <a:solidFill>
                  <a:schemeClr val="accent2"/>
                </a:solidFill>
              </a:rPr>
              <a:t>++;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Po ukončení kopírování ukazuje </a:t>
            </a:r>
            <a:r>
              <a:rPr lang="cs-CZ" altLang="cs-CZ" sz="1400" dirty="0" err="1">
                <a:solidFill>
                  <a:schemeClr val="accent2"/>
                </a:solidFill>
              </a:rPr>
              <a:t>p_d</a:t>
            </a:r>
            <a:r>
              <a:rPr lang="cs-CZ" altLang="cs-CZ" sz="1400" dirty="0"/>
              <a:t> na první bajt za zkopírovaným blokem, takže potom je vhodný příkaz </a:t>
            </a:r>
            <a:r>
              <a:rPr lang="cs-CZ" altLang="cs-CZ" sz="1400" dirty="0" err="1">
                <a:solidFill>
                  <a:schemeClr val="accent2"/>
                </a:solidFill>
              </a:rPr>
              <a:t>p_d</a:t>
            </a:r>
            <a:r>
              <a:rPr lang="cs-CZ" altLang="cs-CZ" sz="1400" dirty="0">
                <a:solidFill>
                  <a:schemeClr val="accent2"/>
                </a:solidFill>
              </a:rPr>
              <a:t> -= </a:t>
            </a:r>
            <a:r>
              <a:rPr lang="cs-CZ" altLang="cs-CZ" sz="1400" dirty="0" err="1">
                <a:solidFill>
                  <a:schemeClr val="accent2"/>
                </a:solidFill>
              </a:rPr>
              <a:t>max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  <a:r>
              <a:rPr lang="cs-CZ" altLang="cs-CZ" sz="1400" dirty="0"/>
              <a:t>, který nastaví </a:t>
            </a:r>
            <a:r>
              <a:rPr lang="cs-CZ" altLang="cs-CZ" sz="1400" dirty="0" err="1">
                <a:solidFill>
                  <a:schemeClr val="accent2"/>
                </a:solidFill>
              </a:rPr>
              <a:t>p_d</a:t>
            </a:r>
            <a:r>
              <a:rPr lang="cs-CZ" altLang="cs-CZ" sz="1400" dirty="0"/>
              <a:t> na začátek zkopírovaného bloku dat.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6EFC-A3DF-48C7-A061-4477B5D10E11}" type="slidenum">
              <a:rPr lang="cs-CZ" altLang="cs-CZ"/>
              <a:pPr/>
              <a:t>101</a:t>
            </a:fld>
            <a:endParaRPr lang="cs-CZ" altLang="cs-CZ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Pointerová aritmetika –</a:t>
            </a:r>
            <a:br>
              <a:rPr lang="cs-CZ" altLang="cs-CZ" sz="4000"/>
            </a:br>
            <a:r>
              <a:rPr lang="cs-CZ" altLang="cs-CZ" sz="4000"/>
              <a:t>odečítání pointerů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41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Výraz </a:t>
            </a:r>
            <a:r>
              <a:rPr lang="cs-CZ" altLang="cs-CZ" sz="2000" dirty="0" err="1">
                <a:solidFill>
                  <a:schemeClr val="accent2"/>
                </a:solidFill>
              </a:rPr>
              <a:t>p_d</a:t>
            </a:r>
            <a:r>
              <a:rPr lang="cs-CZ" altLang="cs-CZ" sz="2000" dirty="0">
                <a:solidFill>
                  <a:schemeClr val="accent2"/>
                </a:solidFill>
              </a:rPr>
              <a:t> - </a:t>
            </a:r>
            <a:r>
              <a:rPr lang="cs-CZ" altLang="cs-CZ" sz="2000" dirty="0" err="1">
                <a:solidFill>
                  <a:schemeClr val="accent2"/>
                </a:solidFill>
              </a:rPr>
              <a:t>p_c</a:t>
            </a:r>
            <a:r>
              <a:rPr lang="cs-CZ" altLang="cs-CZ" sz="2000" dirty="0"/>
              <a:t> má smysl pouze ukazují-li pointery na stejné pole dat. V tomto případě slouží ke zjištění počtu položek pole mezi těmito pointery.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Porovnávané pointery musí být stejného typu a musí ukazovat na totéž pole nebo řetězec.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Výraz </a:t>
            </a:r>
            <a:r>
              <a:rPr lang="cs-CZ" altLang="cs-CZ" sz="2000" dirty="0" err="1">
                <a:solidFill>
                  <a:schemeClr val="accent2"/>
                </a:solidFill>
              </a:rPr>
              <a:t>p_d</a:t>
            </a:r>
            <a:r>
              <a:rPr lang="cs-CZ" altLang="cs-CZ" sz="2000" dirty="0">
                <a:solidFill>
                  <a:schemeClr val="accent2"/>
                </a:solidFill>
              </a:rPr>
              <a:t> - </a:t>
            </a:r>
            <a:r>
              <a:rPr lang="cs-CZ" altLang="cs-CZ" sz="2000" dirty="0" err="1">
                <a:solidFill>
                  <a:schemeClr val="accent2"/>
                </a:solidFill>
              </a:rPr>
              <a:t>p_c</a:t>
            </a:r>
            <a:r>
              <a:rPr lang="cs-CZ" altLang="cs-CZ" sz="2000" dirty="0"/>
              <a:t> se dá přepsat jako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((</a:t>
            </a:r>
            <a:r>
              <a:rPr lang="cs-CZ" altLang="cs-CZ" sz="1800" dirty="0" err="1">
                <a:solidFill>
                  <a:schemeClr val="accent2"/>
                </a:solidFill>
              </a:rPr>
              <a:t>char</a:t>
            </a:r>
            <a:r>
              <a:rPr lang="cs-CZ" altLang="cs-CZ" sz="1800" dirty="0">
                <a:solidFill>
                  <a:schemeClr val="accent2"/>
                </a:solidFill>
              </a:rPr>
              <a:t> *) </a:t>
            </a:r>
            <a:r>
              <a:rPr lang="cs-CZ" altLang="cs-CZ" sz="1800" dirty="0" err="1">
                <a:solidFill>
                  <a:schemeClr val="accent2"/>
                </a:solidFill>
              </a:rPr>
              <a:t>p_d</a:t>
            </a:r>
            <a:r>
              <a:rPr lang="cs-CZ" altLang="cs-CZ" sz="1800" dirty="0">
                <a:solidFill>
                  <a:schemeClr val="accent2"/>
                </a:solidFill>
              </a:rPr>
              <a:t> - (* </a:t>
            </a:r>
            <a:r>
              <a:rPr lang="cs-CZ" altLang="cs-CZ" sz="1800" dirty="0" err="1">
                <a:solidFill>
                  <a:schemeClr val="accent2"/>
                </a:solidFill>
              </a:rPr>
              <a:t>char</a:t>
            </a:r>
            <a:r>
              <a:rPr lang="cs-CZ" altLang="cs-CZ" sz="1800" dirty="0">
                <a:solidFill>
                  <a:schemeClr val="accent2"/>
                </a:solidFill>
              </a:rPr>
              <a:t>) </a:t>
            </a:r>
            <a:r>
              <a:rPr lang="cs-CZ" altLang="cs-CZ" sz="1800" dirty="0" err="1">
                <a:solidFill>
                  <a:schemeClr val="accent2"/>
                </a:solidFill>
              </a:rPr>
              <a:t>p_c</a:t>
            </a:r>
            <a:r>
              <a:rPr lang="cs-CZ" altLang="cs-CZ" sz="1800" dirty="0">
                <a:solidFill>
                  <a:schemeClr val="accent2"/>
                </a:solidFill>
              </a:rPr>
              <a:t>) / </a:t>
            </a:r>
            <a:r>
              <a:rPr lang="cs-CZ" altLang="cs-CZ" sz="1800" dirty="0" err="1">
                <a:solidFill>
                  <a:schemeClr val="accent2"/>
                </a:solidFill>
              </a:rPr>
              <a:t>sizeof</a:t>
            </a:r>
            <a:r>
              <a:rPr lang="cs-CZ" altLang="cs-CZ" sz="1800" dirty="0">
                <a:solidFill>
                  <a:schemeClr val="accent2"/>
                </a:solidFill>
              </a:rPr>
              <a:t>(*</a:t>
            </a:r>
            <a:r>
              <a:rPr lang="cs-CZ" altLang="cs-CZ" sz="1800" dirty="0" err="1">
                <a:solidFill>
                  <a:schemeClr val="accent2"/>
                </a:solidFill>
              </a:rPr>
              <a:t>p_d</a:t>
            </a:r>
            <a:r>
              <a:rPr lang="cs-CZ" altLang="cs-CZ" sz="1800" dirty="0">
                <a:solidFill>
                  <a:schemeClr val="accent2"/>
                </a:solidFill>
              </a:rPr>
              <a:t>);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Například, jsou-li </a:t>
            </a:r>
            <a:r>
              <a:rPr lang="cs-CZ" altLang="cs-CZ" sz="2000" dirty="0" err="1">
                <a:solidFill>
                  <a:schemeClr val="accent2"/>
                </a:solidFill>
              </a:rPr>
              <a:t>p_c</a:t>
            </a:r>
            <a:r>
              <a:rPr lang="cs-CZ" altLang="cs-CZ" sz="2000" dirty="0"/>
              <a:t> a </a:t>
            </a:r>
            <a:r>
              <a:rPr lang="cs-CZ" altLang="cs-CZ" sz="2000" dirty="0" err="1">
                <a:solidFill>
                  <a:schemeClr val="accent2"/>
                </a:solidFill>
              </a:rPr>
              <a:t>p_d</a:t>
            </a:r>
            <a:r>
              <a:rPr lang="cs-CZ" altLang="cs-CZ" sz="2000" dirty="0"/>
              <a:t> pointery na </a:t>
            </a:r>
            <a:r>
              <a:rPr lang="cs-CZ" altLang="cs-CZ" sz="2000" dirty="0" err="1">
                <a:solidFill>
                  <a:schemeClr val="accent2"/>
                </a:solidFill>
              </a:rPr>
              <a:t>char</a:t>
            </a:r>
            <a:r>
              <a:rPr lang="cs-CZ" altLang="cs-CZ" sz="2000" dirty="0"/>
              <a:t>, přičemž </a:t>
            </a:r>
            <a:r>
              <a:rPr lang="cs-CZ" altLang="cs-CZ" sz="2000" dirty="0" err="1">
                <a:solidFill>
                  <a:schemeClr val="accent2"/>
                </a:solidFill>
              </a:rPr>
              <a:t>p_c</a:t>
            </a:r>
            <a:r>
              <a:rPr lang="cs-CZ" altLang="cs-CZ" sz="2000" dirty="0"/>
              <a:t> ukazuje na začátek bloku dat délky </a:t>
            </a:r>
            <a:r>
              <a:rPr lang="cs-CZ" altLang="cs-CZ" sz="2000" dirty="0" err="1">
                <a:solidFill>
                  <a:schemeClr val="accent2"/>
                </a:solidFill>
              </a:rPr>
              <a:t>max</a:t>
            </a:r>
            <a:r>
              <a:rPr lang="cs-CZ" altLang="cs-CZ" sz="2000" dirty="0"/>
              <a:t>, potom následující část programu nalezne v tomto bloku znak „?“ a vytiskne jeho pozici. Pokud není v bloku dat znak „?“ nalezen, vytiskne se „-1“.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for</a:t>
            </a:r>
            <a:r>
              <a:rPr lang="cs-CZ" altLang="cs-CZ" sz="1800" dirty="0">
                <a:solidFill>
                  <a:schemeClr val="accent2"/>
                </a:solidFill>
              </a:rPr>
              <a:t> (</a:t>
            </a:r>
            <a:r>
              <a:rPr lang="cs-CZ" altLang="cs-CZ" sz="1800" dirty="0" err="1">
                <a:solidFill>
                  <a:schemeClr val="accent2"/>
                </a:solidFill>
              </a:rPr>
              <a:t>p_d</a:t>
            </a:r>
            <a:r>
              <a:rPr lang="cs-CZ" altLang="cs-CZ" sz="1800" dirty="0">
                <a:solidFill>
                  <a:schemeClr val="accent2"/>
                </a:solidFill>
              </a:rPr>
              <a:t> = </a:t>
            </a:r>
            <a:r>
              <a:rPr lang="cs-CZ" altLang="cs-CZ" sz="1800" dirty="0" err="1">
                <a:solidFill>
                  <a:schemeClr val="accent2"/>
                </a:solidFill>
              </a:rPr>
              <a:t>p_c</a:t>
            </a:r>
            <a:r>
              <a:rPr lang="cs-CZ" altLang="cs-CZ" sz="1800" dirty="0">
                <a:solidFill>
                  <a:schemeClr val="accent2"/>
                </a:solidFill>
              </a:rPr>
              <a:t>; *</a:t>
            </a:r>
            <a:r>
              <a:rPr lang="cs-CZ" altLang="cs-CZ" sz="1800" dirty="0" err="1">
                <a:solidFill>
                  <a:schemeClr val="accent2"/>
                </a:solidFill>
              </a:rPr>
              <a:t>p_d</a:t>
            </a:r>
            <a:r>
              <a:rPr lang="cs-CZ" altLang="cs-CZ" sz="1800" dirty="0">
                <a:solidFill>
                  <a:schemeClr val="accent2"/>
                </a:solidFill>
              </a:rPr>
              <a:t> != '?' &amp;&amp; </a:t>
            </a:r>
            <a:r>
              <a:rPr lang="cs-CZ" altLang="cs-CZ" sz="1800" dirty="0" err="1">
                <a:solidFill>
                  <a:schemeClr val="accent2"/>
                </a:solidFill>
              </a:rPr>
              <a:t>p_d</a:t>
            </a:r>
            <a:r>
              <a:rPr lang="cs-CZ" altLang="cs-CZ" sz="1800" dirty="0">
                <a:solidFill>
                  <a:schemeClr val="accent2"/>
                </a:solidFill>
              </a:rPr>
              <a:t> &lt; </a:t>
            </a:r>
            <a:r>
              <a:rPr lang="cs-CZ" altLang="cs-CZ" sz="1800" dirty="0" err="1">
                <a:solidFill>
                  <a:schemeClr val="accent2"/>
                </a:solidFill>
              </a:rPr>
              <a:t>p_c</a:t>
            </a:r>
            <a:r>
              <a:rPr lang="cs-CZ" altLang="cs-CZ" sz="1800" dirty="0">
                <a:solidFill>
                  <a:schemeClr val="accent2"/>
                </a:solidFill>
              </a:rPr>
              <a:t> + </a:t>
            </a:r>
            <a:r>
              <a:rPr lang="cs-CZ" altLang="cs-CZ" sz="1800" dirty="0" err="1">
                <a:solidFill>
                  <a:schemeClr val="accent2"/>
                </a:solidFill>
              </a:rPr>
              <a:t>max</a:t>
            </a:r>
            <a:r>
              <a:rPr lang="cs-CZ" altLang="cs-CZ" sz="1800" dirty="0">
                <a:solidFill>
                  <a:schemeClr val="accent2"/>
                </a:solidFill>
              </a:rPr>
              <a:t>; </a:t>
            </a:r>
            <a:r>
              <a:rPr lang="cs-CZ" altLang="cs-CZ" sz="1800" dirty="0" err="1">
                <a:solidFill>
                  <a:schemeClr val="accent2"/>
                </a:solidFill>
              </a:rPr>
              <a:t>p_d</a:t>
            </a:r>
            <a:r>
              <a:rPr lang="cs-CZ" altLang="cs-CZ" sz="1800" dirty="0">
                <a:solidFill>
                  <a:schemeClr val="accent2"/>
                </a:solidFill>
              </a:rPr>
              <a:t>++)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printf</a:t>
            </a:r>
            <a:r>
              <a:rPr lang="cs-CZ" altLang="cs-CZ" sz="1800" dirty="0">
                <a:solidFill>
                  <a:schemeClr val="accent2"/>
                </a:solidFill>
              </a:rPr>
              <a:t>("%d\n", (</a:t>
            </a:r>
            <a:r>
              <a:rPr lang="cs-CZ" altLang="cs-CZ" sz="1800" dirty="0" err="1">
                <a:solidFill>
                  <a:schemeClr val="accent2"/>
                </a:solidFill>
              </a:rPr>
              <a:t>p_d</a:t>
            </a:r>
            <a:r>
              <a:rPr lang="cs-CZ" altLang="cs-CZ" sz="1800" dirty="0">
                <a:solidFill>
                  <a:schemeClr val="accent2"/>
                </a:solidFill>
              </a:rPr>
              <a:t> &lt; </a:t>
            </a:r>
            <a:r>
              <a:rPr lang="cs-CZ" altLang="cs-CZ" sz="1800" dirty="0" err="1">
                <a:solidFill>
                  <a:schemeClr val="accent2"/>
                </a:solidFill>
              </a:rPr>
              <a:t>p_c</a:t>
            </a:r>
            <a:r>
              <a:rPr lang="cs-CZ" altLang="cs-CZ" sz="1800" dirty="0">
                <a:solidFill>
                  <a:schemeClr val="accent2"/>
                </a:solidFill>
              </a:rPr>
              <a:t> + </a:t>
            </a:r>
            <a:r>
              <a:rPr lang="cs-CZ" altLang="cs-CZ" sz="1800" dirty="0" err="1">
                <a:solidFill>
                  <a:schemeClr val="accent2"/>
                </a:solidFill>
              </a:rPr>
              <a:t>max</a:t>
            </a:r>
            <a:r>
              <a:rPr lang="cs-CZ" altLang="cs-CZ" sz="1800" dirty="0">
                <a:solidFill>
                  <a:schemeClr val="accent2"/>
                </a:solidFill>
              </a:rPr>
              <a:t>) ? </a:t>
            </a:r>
            <a:r>
              <a:rPr lang="cs-CZ" altLang="cs-CZ" sz="1800" dirty="0" err="1">
                <a:solidFill>
                  <a:schemeClr val="accent2"/>
                </a:solidFill>
              </a:rPr>
              <a:t>p_d</a:t>
            </a:r>
            <a:r>
              <a:rPr lang="cs-CZ" altLang="cs-CZ" sz="1800" dirty="0">
                <a:solidFill>
                  <a:schemeClr val="accent2"/>
                </a:solidFill>
              </a:rPr>
              <a:t> - </a:t>
            </a:r>
            <a:r>
              <a:rPr lang="cs-CZ" altLang="cs-CZ" sz="1800" dirty="0" err="1">
                <a:solidFill>
                  <a:schemeClr val="accent2"/>
                </a:solidFill>
              </a:rPr>
              <a:t>p_c</a:t>
            </a:r>
            <a:r>
              <a:rPr lang="cs-CZ" altLang="cs-CZ" sz="1800" dirty="0">
                <a:solidFill>
                  <a:schemeClr val="accent2"/>
                </a:solidFill>
              </a:rPr>
              <a:t> + 1 : -1);</a:t>
            </a:r>
          </a:p>
          <a:p>
            <a:pPr>
              <a:lnSpc>
                <a:spcPct val="80000"/>
              </a:lnSpc>
            </a:pPr>
            <a:endParaRPr lang="cs-CZ" altLang="cs-CZ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2000" dirty="0"/>
              <a:t>Sčítání pointerů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Výsledkem by byla nesmyslná hodnota.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44B6-DFC0-4472-9E2B-63E1107947D8}" type="slidenum">
              <a:rPr lang="cs-CZ" altLang="cs-CZ"/>
              <a:pPr/>
              <a:t>102</a:t>
            </a:fld>
            <a:endParaRPr lang="cs-CZ" altLang="cs-CZ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Dynamické přidělování a navracení paměti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Termín „dynamické“ znamená „za chodu programu“.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ze zásobníku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lokální proměnné definované v programu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z hromady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definice pointerů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datové struktury, u kterých předem neznáme jejich konečnou velikost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dynamická pole, stromy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funkce </a:t>
            </a:r>
            <a:r>
              <a:rPr lang="cs-CZ" altLang="cs-CZ" sz="2000" dirty="0" err="1">
                <a:solidFill>
                  <a:schemeClr val="accent2"/>
                </a:solidFill>
              </a:rPr>
              <a:t>malloc</a:t>
            </a:r>
            <a:r>
              <a:rPr lang="cs-CZ" altLang="cs-CZ" sz="2000" dirty="0">
                <a:solidFill>
                  <a:schemeClr val="accent2"/>
                </a:solidFill>
              </a:rPr>
              <a:t>()</a:t>
            </a:r>
            <a:r>
              <a:rPr lang="cs-CZ" altLang="cs-CZ" sz="2000" dirty="0"/>
              <a:t> z knihovny </a:t>
            </a:r>
            <a:r>
              <a:rPr lang="cs-CZ" altLang="cs-CZ" sz="2000" dirty="0" err="1">
                <a:solidFill>
                  <a:schemeClr val="accent2"/>
                </a:solidFill>
              </a:rPr>
              <a:t>stdlib.h</a:t>
            </a:r>
            <a:endParaRPr lang="cs-CZ" altLang="cs-CZ" sz="2000" dirty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Přidělí z hromady blok paměti potřebné velikosti a vrátí jeho adresu.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Měla by zajistit, aby přidělená paměť nekolidovala s ostatními daty.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funkce </a:t>
            </a:r>
            <a:r>
              <a:rPr lang="cs-CZ" altLang="cs-CZ" sz="2000" dirty="0">
                <a:solidFill>
                  <a:schemeClr val="accent2"/>
                </a:solidFill>
              </a:rPr>
              <a:t>free()</a:t>
            </a:r>
            <a:r>
              <a:rPr lang="cs-CZ" altLang="cs-CZ" sz="2000" dirty="0"/>
              <a:t> z knihovny </a:t>
            </a:r>
            <a:r>
              <a:rPr lang="cs-CZ" altLang="cs-CZ" sz="2000" dirty="0" err="1">
                <a:solidFill>
                  <a:schemeClr val="accent2"/>
                </a:solidFill>
              </a:rPr>
              <a:t>stdlib.h</a:t>
            </a:r>
            <a:endParaRPr lang="cs-CZ" altLang="cs-CZ" sz="2000" dirty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Uvolní blok paměti.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5061-0F9D-4CA2-BD80-B1743F31C641}" type="slidenum">
              <a:rPr lang="cs-CZ" altLang="cs-CZ"/>
              <a:pPr/>
              <a:t>103</a:t>
            </a:fld>
            <a:endParaRPr lang="cs-CZ" altLang="cs-CZ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Funkce </a:t>
            </a:r>
            <a:r>
              <a:rPr lang="cs-CZ" altLang="cs-CZ">
                <a:solidFill>
                  <a:schemeClr val="accent2"/>
                </a:solidFill>
              </a:rPr>
              <a:t>malloc()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 dirty="0"/>
              <a:t>Její parametr je typu </a:t>
            </a:r>
            <a:r>
              <a:rPr lang="cs-CZ" altLang="cs-CZ" sz="1600" dirty="0" err="1">
                <a:solidFill>
                  <a:schemeClr val="accent2"/>
                </a:solidFill>
              </a:rPr>
              <a:t>unsigned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/>
              <a:t> a udává počet bajtů, které chceme alokovat.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Vrací pointer na </a:t>
            </a:r>
            <a:r>
              <a:rPr lang="cs-CZ" altLang="cs-CZ" sz="1600" dirty="0" err="1">
                <a:solidFill>
                  <a:schemeClr val="accent2"/>
                </a:solidFill>
              </a:rPr>
              <a:t>void</a:t>
            </a:r>
            <a:r>
              <a:rPr lang="cs-CZ" altLang="cs-CZ" sz="1600" dirty="0"/>
              <a:t>, který představuje adresu prvního přiděleného prvku.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Tento pointer je velmi vhodné přetypovat na pointer na odpovídající typ.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Není-li v paměti dost místa pro přidělení požadovaného úseku, vrací hodnotu </a:t>
            </a:r>
            <a:r>
              <a:rPr lang="cs-CZ" altLang="cs-CZ" sz="1600" dirty="0">
                <a:solidFill>
                  <a:schemeClr val="accent2"/>
                </a:solidFill>
              </a:rPr>
              <a:t>NULL</a:t>
            </a:r>
            <a:r>
              <a:rPr lang="cs-CZ" altLang="cs-CZ" sz="16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V následující ukázce se alokuje paměť pro 1000 hodnot typu 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/>
              <a:t> a otestuje se úspěšnost alokace.</a:t>
            </a:r>
          </a:p>
          <a:p>
            <a:pPr>
              <a:lnSpc>
                <a:spcPct val="80000"/>
              </a:lnSpc>
            </a:pPr>
            <a:endParaRPr lang="cs-CZ" altLang="cs-CZ" sz="16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 *</a:t>
            </a:r>
            <a:r>
              <a:rPr lang="cs-CZ" altLang="cs-CZ" sz="1600" dirty="0" err="1">
                <a:solidFill>
                  <a:schemeClr val="accent2"/>
                </a:solidFill>
              </a:rPr>
              <a:t>p_i</a:t>
            </a:r>
            <a:r>
              <a:rPr lang="cs-CZ" altLang="cs-CZ" sz="16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/>
              <a:t>/* První varianta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if</a:t>
            </a:r>
            <a:r>
              <a:rPr lang="cs-CZ" altLang="cs-CZ" sz="1600" dirty="0">
                <a:solidFill>
                  <a:schemeClr val="accent2"/>
                </a:solidFill>
              </a:rPr>
              <a:t> ((</a:t>
            </a:r>
            <a:r>
              <a:rPr lang="cs-CZ" altLang="cs-CZ" sz="1600" dirty="0" err="1">
                <a:solidFill>
                  <a:schemeClr val="accent2"/>
                </a:solidFill>
              </a:rPr>
              <a:t>p_i</a:t>
            </a:r>
            <a:r>
              <a:rPr lang="cs-CZ" altLang="cs-CZ" sz="1600" dirty="0">
                <a:solidFill>
                  <a:schemeClr val="accent2"/>
                </a:solidFill>
              </a:rPr>
              <a:t> = (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 *) </a:t>
            </a:r>
            <a:r>
              <a:rPr lang="cs-CZ" altLang="cs-CZ" sz="1600" dirty="0" err="1">
                <a:solidFill>
                  <a:schemeClr val="accent2"/>
                </a:solidFill>
              </a:rPr>
              <a:t>malloc</a:t>
            </a:r>
            <a:r>
              <a:rPr lang="cs-CZ" altLang="cs-CZ" sz="1600" dirty="0">
                <a:solidFill>
                  <a:schemeClr val="accent2"/>
                </a:solidFill>
              </a:rPr>
              <a:t>(1000 * </a:t>
            </a:r>
            <a:r>
              <a:rPr lang="cs-CZ" altLang="cs-CZ" sz="1600" dirty="0" err="1">
                <a:solidFill>
                  <a:schemeClr val="accent2"/>
                </a:solidFill>
              </a:rPr>
              <a:t>sizeof</a:t>
            </a:r>
            <a:r>
              <a:rPr lang="cs-CZ" altLang="cs-CZ" sz="1600" dirty="0">
                <a:solidFill>
                  <a:schemeClr val="accent2"/>
                </a:solidFill>
              </a:rPr>
              <a:t>(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))) == NULL)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printf</a:t>
            </a:r>
            <a:r>
              <a:rPr lang="cs-CZ" altLang="cs-CZ" sz="1600" dirty="0">
                <a:solidFill>
                  <a:schemeClr val="accent2"/>
                </a:solidFill>
              </a:rPr>
              <a:t>("Málo paměti!\n");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exit(1);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/>
              <a:t>/* Druhá varianta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p_i</a:t>
            </a:r>
            <a:r>
              <a:rPr lang="cs-CZ" altLang="cs-CZ" sz="1600" dirty="0">
                <a:solidFill>
                  <a:schemeClr val="accent2"/>
                </a:solidFill>
              </a:rPr>
              <a:t> = (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 *) </a:t>
            </a:r>
            <a:r>
              <a:rPr lang="cs-CZ" altLang="cs-CZ" sz="1600" dirty="0" err="1">
                <a:solidFill>
                  <a:schemeClr val="accent2"/>
                </a:solidFill>
              </a:rPr>
              <a:t>malloc</a:t>
            </a:r>
            <a:r>
              <a:rPr lang="cs-CZ" altLang="cs-CZ" sz="1600" dirty="0">
                <a:solidFill>
                  <a:schemeClr val="accent2"/>
                </a:solidFill>
              </a:rPr>
              <a:t>(1000 * </a:t>
            </a:r>
            <a:r>
              <a:rPr lang="cs-CZ" altLang="cs-CZ" sz="1600" dirty="0" err="1">
                <a:solidFill>
                  <a:schemeClr val="accent2"/>
                </a:solidFill>
              </a:rPr>
              <a:t>sizeof</a:t>
            </a:r>
            <a:r>
              <a:rPr lang="cs-CZ" altLang="cs-CZ" sz="1600" dirty="0">
                <a:solidFill>
                  <a:schemeClr val="accent2"/>
                </a:solidFill>
              </a:rPr>
              <a:t>(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if</a:t>
            </a:r>
            <a:r>
              <a:rPr lang="cs-CZ" altLang="cs-CZ" sz="1600" dirty="0">
                <a:solidFill>
                  <a:schemeClr val="accent2"/>
                </a:solidFill>
              </a:rPr>
              <a:t> (</a:t>
            </a:r>
            <a:r>
              <a:rPr lang="cs-CZ" altLang="cs-CZ" sz="1600" dirty="0" err="1">
                <a:solidFill>
                  <a:schemeClr val="accent2"/>
                </a:solidFill>
              </a:rPr>
              <a:t>p_i</a:t>
            </a:r>
            <a:r>
              <a:rPr lang="cs-CZ" altLang="cs-CZ" sz="1600" dirty="0">
                <a:solidFill>
                  <a:schemeClr val="accent2"/>
                </a:solidFill>
              </a:rPr>
              <a:t> == NULL)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printf</a:t>
            </a:r>
            <a:r>
              <a:rPr lang="cs-CZ" altLang="cs-CZ" sz="1600" dirty="0">
                <a:solidFill>
                  <a:schemeClr val="accent2"/>
                </a:solidFill>
              </a:rPr>
              <a:t>("Málo paměti!\n");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exit(1);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Kolik bytů se skutečně zabere?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Operační systém obvykle zabere víc bytů, než je programem alokováno, a byty navíc používá ke správě paměti (například evidenci, že tento kousek paměti je obsazený).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Například ve Windows se přiděluje paměť po takzvaných paragrafech, což jsou násobky 16 bytů.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Je výhodnější přidělovat méně delších úseků než více kratších úseků.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F930E-4CC0-4204-887C-51B4129FDA33}" type="slidenum">
              <a:rPr lang="cs-CZ" altLang="cs-CZ"/>
              <a:pPr/>
              <a:t>104</a:t>
            </a:fld>
            <a:endParaRPr lang="cs-CZ" altLang="cs-CZ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>
                <a:solidFill>
                  <a:schemeClr val="tx1"/>
                </a:solidFill>
              </a:rPr>
              <a:t>Funkce </a:t>
            </a:r>
            <a:r>
              <a:rPr lang="cs-CZ" altLang="cs-CZ" dirty="0">
                <a:solidFill>
                  <a:schemeClr val="accent2"/>
                </a:solidFill>
              </a:rPr>
              <a:t>free() </a:t>
            </a:r>
            <a:r>
              <a:rPr lang="cs-CZ" altLang="cs-CZ" dirty="0">
                <a:solidFill>
                  <a:schemeClr val="tx1"/>
                </a:solidFill>
              </a:rPr>
              <a:t>a </a:t>
            </a:r>
            <a:r>
              <a:rPr lang="cs-CZ" altLang="cs-CZ" dirty="0" err="1">
                <a:solidFill>
                  <a:schemeClr val="accent2"/>
                </a:solidFill>
              </a:rPr>
              <a:t>calloc</a:t>
            </a:r>
            <a:r>
              <a:rPr lang="cs-CZ" altLang="cs-CZ" dirty="0">
                <a:solidFill>
                  <a:schemeClr val="accent2"/>
                </a:solidFill>
              </a:rPr>
              <a:t>()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3820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 dirty="0"/>
              <a:t>Funkce </a:t>
            </a:r>
            <a:r>
              <a:rPr lang="cs-CZ" altLang="cs-CZ" sz="1600" dirty="0">
                <a:solidFill>
                  <a:schemeClr val="accent2"/>
                </a:solidFill>
              </a:rPr>
              <a:t>free()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Je dobré dodržovat zásadu, že již nepotřebnou paměť je dobré okamžitě vrátit a nečekat až na konec programu, kdy se uvolní automaticky.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Její parametr je pointer na typ </a:t>
            </a:r>
            <a:r>
              <a:rPr lang="cs-CZ" altLang="cs-CZ" sz="1400" dirty="0" err="1">
                <a:solidFill>
                  <a:schemeClr val="accent2"/>
                </a:solidFill>
              </a:rPr>
              <a:t>void</a:t>
            </a:r>
            <a:r>
              <a:rPr lang="cs-CZ" altLang="cs-CZ" sz="1400" dirty="0"/>
              <a:t>, který ukazuje na začátek dříve přiděleného bloku.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Vrací již nepotřebnou paměť zpět na hromadu, čili uvolní ji pro další libovolné použití.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Nemění hodnotu svého parametru. To znamená, že pointer stále ukazuje na totéž místo v paměti. S touto pamětí se dá tedy dále pracovat, ale ve skutečnosti už programu nepatří. Takové využívání uvolněné paměti může způsobit množství problémů.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Po příkazu </a:t>
            </a:r>
            <a:r>
              <a:rPr lang="cs-CZ" altLang="cs-CZ" sz="1400" dirty="0">
                <a:solidFill>
                  <a:schemeClr val="accent2"/>
                </a:solidFill>
              </a:rPr>
              <a:t>free((</a:t>
            </a:r>
            <a:r>
              <a:rPr lang="cs-CZ" altLang="cs-CZ" sz="1400" dirty="0" err="1">
                <a:solidFill>
                  <a:schemeClr val="accent2"/>
                </a:solidFill>
              </a:rPr>
              <a:t>void</a:t>
            </a:r>
            <a:r>
              <a:rPr lang="cs-CZ" altLang="cs-CZ" sz="1400" dirty="0">
                <a:solidFill>
                  <a:schemeClr val="accent2"/>
                </a:solidFill>
              </a:rPr>
              <a:t> *) </a:t>
            </a:r>
            <a:r>
              <a:rPr lang="cs-CZ" altLang="cs-CZ" sz="1400" dirty="0" err="1">
                <a:solidFill>
                  <a:schemeClr val="accent2"/>
                </a:solidFill>
              </a:rPr>
              <a:t>p_c</a:t>
            </a:r>
            <a:r>
              <a:rPr lang="cs-CZ" altLang="cs-CZ" sz="1400" dirty="0">
                <a:solidFill>
                  <a:schemeClr val="accent2"/>
                </a:solidFill>
              </a:rPr>
              <a:t>);</a:t>
            </a:r>
            <a:r>
              <a:rPr lang="cs-CZ" altLang="cs-CZ" sz="1400" dirty="0"/>
              <a:t> je tedy vhodné uvést bezprostředně i příkaz </a:t>
            </a:r>
            <a:r>
              <a:rPr lang="cs-CZ" altLang="cs-CZ" sz="1400" dirty="0" err="1">
                <a:solidFill>
                  <a:schemeClr val="accent2"/>
                </a:solidFill>
              </a:rPr>
              <a:t>p_c</a:t>
            </a:r>
            <a:r>
              <a:rPr lang="cs-CZ" altLang="cs-CZ" sz="1400" dirty="0">
                <a:solidFill>
                  <a:schemeClr val="accent2"/>
                </a:solidFill>
              </a:rPr>
              <a:t> = NULL;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Nestačí tedy pointer definovat, ale před přidělením hodnoty paměťovému místu je nutné paměť přidělit funkcí </a:t>
            </a:r>
            <a:r>
              <a:rPr lang="cs-CZ" altLang="cs-CZ" sz="1400" dirty="0" err="1">
                <a:solidFill>
                  <a:schemeClr val="accent2"/>
                </a:solidFill>
              </a:rPr>
              <a:t>malloc</a:t>
            </a:r>
            <a:r>
              <a:rPr lang="cs-CZ" altLang="cs-CZ" sz="1400" dirty="0">
                <a:solidFill>
                  <a:schemeClr val="accent2"/>
                </a:solidFill>
              </a:rPr>
              <a:t>()</a:t>
            </a:r>
            <a:r>
              <a:rPr lang="cs-CZ" altLang="cs-CZ" sz="14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Přidělujeme-li do pointeru novou paměť pomocí funkce </a:t>
            </a:r>
            <a:r>
              <a:rPr lang="cs-CZ" altLang="cs-CZ" sz="1400" dirty="0" err="1">
                <a:solidFill>
                  <a:schemeClr val="accent2"/>
                </a:solidFill>
              </a:rPr>
              <a:t>malloc</a:t>
            </a:r>
            <a:r>
              <a:rPr lang="cs-CZ" altLang="cs-CZ" sz="1400" dirty="0">
                <a:solidFill>
                  <a:schemeClr val="accent2"/>
                </a:solidFill>
              </a:rPr>
              <a:t>()</a:t>
            </a:r>
            <a:r>
              <a:rPr lang="cs-CZ" altLang="cs-CZ" sz="1400" dirty="0"/>
              <a:t>, je nutné předchozí paměť přiřazenou tomuto pointeru funkcí </a:t>
            </a:r>
            <a:r>
              <a:rPr lang="cs-CZ" altLang="cs-CZ" sz="1400" dirty="0" err="1">
                <a:solidFill>
                  <a:schemeClr val="accent2"/>
                </a:solidFill>
              </a:rPr>
              <a:t>malloc</a:t>
            </a:r>
            <a:r>
              <a:rPr lang="cs-CZ" altLang="cs-CZ" sz="1400" dirty="0">
                <a:solidFill>
                  <a:schemeClr val="accent2"/>
                </a:solidFill>
              </a:rPr>
              <a:t>()</a:t>
            </a:r>
            <a:r>
              <a:rPr lang="cs-CZ" altLang="cs-CZ" sz="1400" dirty="0"/>
              <a:t> uvolnit funkcí </a:t>
            </a:r>
            <a:r>
              <a:rPr lang="cs-CZ" altLang="cs-CZ" sz="1400" dirty="0">
                <a:solidFill>
                  <a:schemeClr val="accent2"/>
                </a:solidFill>
              </a:rPr>
              <a:t>free()</a:t>
            </a:r>
            <a:r>
              <a:rPr lang="cs-CZ" altLang="cs-CZ" sz="1400" dirty="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p_c</a:t>
            </a:r>
            <a:r>
              <a:rPr lang="cs-CZ" altLang="cs-CZ" sz="1400" dirty="0">
                <a:solidFill>
                  <a:schemeClr val="accent2"/>
                </a:solidFill>
              </a:rPr>
              <a:t> = </a:t>
            </a:r>
            <a:r>
              <a:rPr lang="cs-CZ" altLang="cs-CZ" sz="1400" dirty="0" err="1">
                <a:solidFill>
                  <a:schemeClr val="accent2"/>
                </a:solidFill>
              </a:rPr>
              <a:t>malloc</a:t>
            </a:r>
            <a:r>
              <a:rPr lang="cs-CZ" altLang="cs-CZ" sz="1400" dirty="0">
                <a:solidFill>
                  <a:schemeClr val="accent2"/>
                </a:solidFill>
              </a:rPr>
              <a:t>(1);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Alokace paměti pro typ </a:t>
            </a:r>
            <a:r>
              <a:rPr lang="cs-CZ" altLang="cs-CZ" sz="1200" dirty="0" err="1">
                <a:solidFill>
                  <a:schemeClr val="accent2"/>
                </a:solidFill>
              </a:rPr>
              <a:t>char</a:t>
            </a:r>
            <a:r>
              <a:rPr lang="cs-CZ" altLang="cs-CZ" sz="1200" dirty="0"/>
              <a:t>. V jazyce C je zajištěno, že </a:t>
            </a:r>
            <a:r>
              <a:rPr lang="cs-CZ" altLang="cs-CZ" sz="1200" dirty="0" err="1">
                <a:solidFill>
                  <a:schemeClr val="accent2"/>
                </a:solidFill>
              </a:rPr>
              <a:t>char</a:t>
            </a:r>
            <a:r>
              <a:rPr lang="cs-CZ" altLang="cs-CZ" sz="1200" dirty="0"/>
              <a:t> zabírá ve všech implementacích 1 byte.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*</a:t>
            </a:r>
            <a:r>
              <a:rPr lang="cs-CZ" altLang="cs-CZ" sz="1400" dirty="0" err="1">
                <a:solidFill>
                  <a:schemeClr val="accent2"/>
                </a:solidFill>
              </a:rPr>
              <a:t>p_c</a:t>
            </a:r>
            <a:r>
              <a:rPr lang="cs-CZ" altLang="cs-CZ" sz="1400" dirty="0">
                <a:solidFill>
                  <a:schemeClr val="accent2"/>
                </a:solidFill>
              </a:rPr>
              <a:t> = 'a';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Na adrese v </a:t>
            </a:r>
            <a:r>
              <a:rPr lang="cs-CZ" altLang="cs-CZ" sz="1200" dirty="0" err="1">
                <a:solidFill>
                  <a:schemeClr val="accent2"/>
                </a:solidFill>
              </a:rPr>
              <a:t>p_c</a:t>
            </a:r>
            <a:r>
              <a:rPr lang="cs-CZ" altLang="cs-CZ" sz="1200" dirty="0"/>
              <a:t> je teď znak </a:t>
            </a:r>
            <a:r>
              <a:rPr lang="cs-CZ" altLang="cs-CZ" sz="1200" dirty="0">
                <a:solidFill>
                  <a:schemeClr val="accent2"/>
                </a:solidFill>
              </a:rPr>
              <a:t>'a'</a:t>
            </a:r>
            <a:r>
              <a:rPr lang="cs-CZ" altLang="cs-CZ" sz="1200" dirty="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p_c</a:t>
            </a:r>
            <a:r>
              <a:rPr lang="cs-CZ" altLang="cs-CZ" sz="1400" dirty="0">
                <a:solidFill>
                  <a:schemeClr val="accent2"/>
                </a:solidFill>
              </a:rPr>
              <a:t> = </a:t>
            </a:r>
            <a:r>
              <a:rPr lang="cs-CZ" altLang="cs-CZ" sz="1400" dirty="0" err="1">
                <a:solidFill>
                  <a:schemeClr val="accent2"/>
                </a:solidFill>
              </a:rPr>
              <a:t>malloc</a:t>
            </a:r>
            <a:r>
              <a:rPr lang="cs-CZ" altLang="cs-CZ" sz="1400" dirty="0">
                <a:solidFill>
                  <a:schemeClr val="accent2"/>
                </a:solidFill>
              </a:rPr>
              <a:t>(20);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Alokace paměti pro 20 bytů, na které bude mířit pointer, který předtím mířil na znak </a:t>
            </a:r>
            <a:r>
              <a:rPr lang="cs-CZ" altLang="cs-CZ" sz="1200" dirty="0">
                <a:solidFill>
                  <a:schemeClr val="accent2"/>
                </a:solidFill>
              </a:rPr>
              <a:t>'a'</a:t>
            </a:r>
            <a:r>
              <a:rPr lang="cs-CZ" altLang="cs-CZ" sz="1200" dirty="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Od této chvíle už nejsme schopni do skončení programu uvolnit paměť, na které je uložen znak </a:t>
            </a:r>
            <a:r>
              <a:rPr lang="cs-CZ" altLang="cs-CZ" sz="1200" dirty="0">
                <a:solidFill>
                  <a:schemeClr val="accent2"/>
                </a:solidFill>
              </a:rPr>
              <a:t>'a'</a:t>
            </a:r>
            <a:r>
              <a:rPr lang="cs-CZ" altLang="cs-CZ" sz="1200" dirty="0"/>
              <a:t>. Měli jsme ji předtím uvolnit funkcí </a:t>
            </a:r>
            <a:r>
              <a:rPr lang="cs-CZ" altLang="cs-CZ" sz="1200" dirty="0">
                <a:solidFill>
                  <a:schemeClr val="accent2"/>
                </a:solidFill>
              </a:rPr>
              <a:t>free()</a:t>
            </a:r>
            <a:r>
              <a:rPr lang="cs-CZ" altLang="cs-CZ" sz="1200" dirty="0"/>
              <a:t>.</a:t>
            </a:r>
          </a:p>
          <a:p>
            <a:pPr lvl="3">
              <a:lnSpc>
                <a:spcPct val="80000"/>
              </a:lnSpc>
            </a:pPr>
            <a:r>
              <a:rPr lang="cs-CZ" altLang="cs-CZ" sz="1000" dirty="0"/>
              <a:t>Tato chyba se nazývá únik paměti (</a:t>
            </a:r>
            <a:r>
              <a:rPr lang="cs-CZ" altLang="cs-CZ" sz="1000" dirty="0" err="1">
                <a:hlinkClick r:id="rId2"/>
              </a:rPr>
              <a:t>memory</a:t>
            </a:r>
            <a:r>
              <a:rPr lang="cs-CZ" altLang="cs-CZ" sz="1000" dirty="0">
                <a:hlinkClick r:id="rId2"/>
              </a:rPr>
              <a:t> </a:t>
            </a:r>
            <a:r>
              <a:rPr lang="cs-CZ" altLang="cs-CZ" sz="1000" dirty="0" err="1">
                <a:hlinkClick r:id="rId2"/>
              </a:rPr>
              <a:t>leakage</a:t>
            </a:r>
            <a:r>
              <a:rPr lang="cs-CZ" altLang="cs-CZ" sz="1000" dirty="0"/>
              <a:t>).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dirty="0"/>
              <a:t>Funkce </a:t>
            </a:r>
            <a:r>
              <a:rPr lang="cs-CZ" altLang="cs-CZ" sz="1600" dirty="0" err="1">
                <a:solidFill>
                  <a:schemeClr val="accent2"/>
                </a:solidFill>
              </a:rPr>
              <a:t>calloc</a:t>
            </a:r>
            <a:r>
              <a:rPr lang="cs-CZ" altLang="cs-CZ" sz="1600" dirty="0">
                <a:solidFill>
                  <a:schemeClr val="accent2"/>
                </a:solidFill>
              </a:rPr>
              <a:t>()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Od funkce </a:t>
            </a:r>
            <a:r>
              <a:rPr lang="cs-CZ" altLang="cs-CZ" sz="1400" dirty="0" err="1">
                <a:solidFill>
                  <a:schemeClr val="accent2"/>
                </a:solidFill>
              </a:rPr>
              <a:t>malloc</a:t>
            </a:r>
            <a:r>
              <a:rPr lang="cs-CZ" altLang="cs-CZ" sz="1400" dirty="0">
                <a:solidFill>
                  <a:schemeClr val="accent2"/>
                </a:solidFill>
              </a:rPr>
              <a:t>()</a:t>
            </a:r>
            <a:r>
              <a:rPr lang="cs-CZ" altLang="cs-CZ" sz="1400" dirty="0"/>
              <a:t> se liší syntaxí a tím, že přidělenou paměť vynuluje, což je výhodné u </a:t>
            </a:r>
            <a:r>
              <a:rPr lang="cs-CZ" altLang="cs-CZ" sz="1400" dirty="0">
                <a:hlinkClick r:id="rId3" action="ppaction://hlinksldjump"/>
              </a:rPr>
              <a:t>řetězců</a:t>
            </a:r>
            <a:r>
              <a:rPr lang="cs-CZ" altLang="cs-CZ" sz="1400" dirty="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p_i</a:t>
            </a:r>
            <a:r>
              <a:rPr lang="cs-CZ" altLang="cs-CZ" sz="1400" dirty="0">
                <a:solidFill>
                  <a:schemeClr val="accent2"/>
                </a:solidFill>
              </a:rPr>
              <a:t> = (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*) </a:t>
            </a:r>
            <a:r>
              <a:rPr lang="cs-CZ" altLang="cs-CZ" sz="1400" dirty="0" err="1">
                <a:solidFill>
                  <a:schemeClr val="accent2"/>
                </a:solidFill>
              </a:rPr>
              <a:t>malloc</a:t>
            </a:r>
            <a:r>
              <a:rPr lang="cs-CZ" altLang="cs-CZ" sz="1400" dirty="0">
                <a:solidFill>
                  <a:schemeClr val="accent2"/>
                </a:solidFill>
              </a:rPr>
              <a:t>(1000 * </a:t>
            </a:r>
            <a:r>
              <a:rPr lang="cs-CZ" altLang="cs-CZ" sz="1400" dirty="0" err="1">
                <a:solidFill>
                  <a:schemeClr val="accent2"/>
                </a:solidFill>
              </a:rPr>
              <a:t>sizeof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));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p_i</a:t>
            </a:r>
            <a:r>
              <a:rPr lang="cs-CZ" altLang="cs-CZ" sz="1400" dirty="0">
                <a:solidFill>
                  <a:schemeClr val="accent2"/>
                </a:solidFill>
              </a:rPr>
              <a:t> = (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*) </a:t>
            </a:r>
            <a:r>
              <a:rPr lang="cs-CZ" altLang="cs-CZ" sz="1400" dirty="0" err="1">
                <a:solidFill>
                  <a:schemeClr val="accent2"/>
                </a:solidFill>
              </a:rPr>
              <a:t>calloc</a:t>
            </a:r>
            <a:r>
              <a:rPr lang="cs-CZ" altLang="cs-CZ" sz="1400" dirty="0">
                <a:solidFill>
                  <a:schemeClr val="accent2"/>
                </a:solidFill>
              </a:rPr>
              <a:t>(1000, </a:t>
            </a:r>
            <a:r>
              <a:rPr lang="cs-CZ" altLang="cs-CZ" sz="1400" dirty="0" err="1">
                <a:solidFill>
                  <a:schemeClr val="accent2"/>
                </a:solidFill>
              </a:rPr>
              <a:t>sizeof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));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B56B-9CFB-4B83-AC64-A012DB093DB7}" type="slidenum">
              <a:rPr lang="cs-CZ" altLang="cs-CZ"/>
              <a:pPr/>
              <a:t>105</a:t>
            </a:fld>
            <a:endParaRPr lang="cs-CZ" altLang="cs-CZ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Pointer jako skutečný parametr funkce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000" dirty="0"/>
              <a:t>Program přečte z klávesnice 10 double čísel, uloží je do paměti a vypočítá jejich součin.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#</a:t>
            </a:r>
            <a:r>
              <a:rPr lang="cs-CZ" altLang="cs-CZ" sz="1000" dirty="0" err="1">
                <a:solidFill>
                  <a:schemeClr val="accent2"/>
                </a:solidFill>
              </a:rPr>
              <a:t>include</a:t>
            </a:r>
            <a:r>
              <a:rPr lang="cs-CZ" altLang="cs-CZ" sz="1000" dirty="0">
                <a:solidFill>
                  <a:schemeClr val="accent2"/>
                </a:solidFill>
              </a:rPr>
              <a:t> &lt;</a:t>
            </a:r>
            <a:r>
              <a:rPr lang="cs-CZ" altLang="cs-CZ" sz="1000" dirty="0" err="1">
                <a:solidFill>
                  <a:schemeClr val="accent2"/>
                </a:solidFill>
              </a:rPr>
              <a:t>stdio.h</a:t>
            </a:r>
            <a:r>
              <a:rPr lang="cs-CZ" altLang="cs-CZ" sz="10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#</a:t>
            </a:r>
            <a:r>
              <a:rPr lang="cs-CZ" altLang="cs-CZ" sz="1000" dirty="0" err="1">
                <a:solidFill>
                  <a:schemeClr val="accent2"/>
                </a:solidFill>
              </a:rPr>
              <a:t>include</a:t>
            </a:r>
            <a:r>
              <a:rPr lang="cs-CZ" altLang="cs-CZ" sz="1000" dirty="0">
                <a:solidFill>
                  <a:schemeClr val="accent2"/>
                </a:solidFill>
              </a:rPr>
              <a:t> &lt;</a:t>
            </a:r>
            <a:r>
              <a:rPr lang="cs-CZ" altLang="cs-CZ" sz="1000" dirty="0" err="1">
                <a:solidFill>
                  <a:schemeClr val="accent2"/>
                </a:solidFill>
              </a:rPr>
              <a:t>stdlib.h</a:t>
            </a:r>
            <a:r>
              <a:rPr lang="cs-CZ" altLang="cs-CZ" sz="10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 err="1">
                <a:solidFill>
                  <a:schemeClr val="accent2"/>
                </a:solidFill>
              </a:rPr>
              <a:t>const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int</a:t>
            </a:r>
            <a:r>
              <a:rPr lang="cs-CZ" altLang="cs-CZ" sz="1000" dirty="0">
                <a:solidFill>
                  <a:schemeClr val="accent2"/>
                </a:solidFill>
              </a:rPr>
              <a:t> SIZE = 10;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 err="1">
                <a:solidFill>
                  <a:schemeClr val="accent2"/>
                </a:solidFill>
              </a:rPr>
              <a:t>void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init</a:t>
            </a:r>
            <a:r>
              <a:rPr lang="cs-CZ" altLang="cs-CZ" sz="1000" dirty="0">
                <a:solidFill>
                  <a:schemeClr val="accent2"/>
                </a:solidFill>
              </a:rPr>
              <a:t>(double **</a:t>
            </a:r>
            <a:r>
              <a:rPr lang="cs-CZ" altLang="cs-CZ" sz="1000" dirty="0" err="1">
                <a:solidFill>
                  <a:schemeClr val="accent2"/>
                </a:solidFill>
              </a:rPr>
              <a:t>p_f</a:t>
            </a:r>
            <a:r>
              <a:rPr lang="cs-CZ" altLang="cs-CZ" sz="1000" dirty="0">
                <a:solidFill>
                  <a:schemeClr val="accent2"/>
                </a:solidFill>
              </a:rPr>
              <a:t>) </a:t>
            </a:r>
            <a:r>
              <a:rPr lang="cs-CZ" altLang="cs-CZ" sz="1000" dirty="0"/>
              <a:t>/* Adresa alokované paměti je uložena do parametru funkce.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*</a:t>
            </a:r>
            <a:r>
              <a:rPr lang="cs-CZ" altLang="cs-CZ" sz="1000" dirty="0" err="1">
                <a:solidFill>
                  <a:schemeClr val="accent2"/>
                </a:solidFill>
              </a:rPr>
              <a:t>p_f</a:t>
            </a:r>
            <a:r>
              <a:rPr lang="cs-CZ" altLang="cs-CZ" sz="1000" dirty="0">
                <a:solidFill>
                  <a:schemeClr val="accent2"/>
                </a:solidFill>
              </a:rPr>
              <a:t> = (double *) </a:t>
            </a:r>
            <a:r>
              <a:rPr lang="cs-CZ" altLang="cs-CZ" sz="1000" dirty="0" err="1">
                <a:solidFill>
                  <a:schemeClr val="accent2"/>
                </a:solidFill>
              </a:rPr>
              <a:t>malloc</a:t>
            </a:r>
            <a:r>
              <a:rPr lang="cs-CZ" altLang="cs-CZ" sz="1000" dirty="0">
                <a:solidFill>
                  <a:schemeClr val="accent2"/>
                </a:solidFill>
              </a:rPr>
              <a:t>(SIZE * </a:t>
            </a:r>
            <a:r>
              <a:rPr lang="cs-CZ" altLang="cs-CZ" sz="1000" dirty="0" err="1">
                <a:solidFill>
                  <a:schemeClr val="accent2"/>
                </a:solidFill>
              </a:rPr>
              <a:t>sizeof</a:t>
            </a:r>
            <a:r>
              <a:rPr lang="cs-CZ" altLang="cs-CZ" sz="1000" dirty="0">
                <a:solidFill>
                  <a:schemeClr val="accent2"/>
                </a:solidFill>
              </a:rPr>
              <a:t>(double));</a:t>
            </a:r>
            <a:r>
              <a:rPr lang="cs-CZ" altLang="cs-CZ" sz="1000" dirty="0"/>
              <a:t> /* Viz </a:t>
            </a:r>
            <a:r>
              <a:rPr lang="cs-CZ" altLang="cs-CZ" sz="1000" dirty="0">
                <a:hlinkClick r:id="rId2" action="ppaction://hlinksldjump"/>
              </a:rPr>
              <a:t>procedura inicializuje pointer</a:t>
            </a:r>
            <a:r>
              <a:rPr lang="cs-CZ" altLang="cs-CZ" sz="1000" dirty="0"/>
              <a:t>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 err="1">
                <a:solidFill>
                  <a:schemeClr val="accent2"/>
                </a:solidFill>
              </a:rPr>
              <a:t>void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cteni</a:t>
            </a:r>
            <a:r>
              <a:rPr lang="cs-CZ" altLang="cs-CZ" sz="1000" dirty="0">
                <a:solidFill>
                  <a:schemeClr val="accent2"/>
                </a:solidFill>
              </a:rPr>
              <a:t>(double *</a:t>
            </a:r>
            <a:r>
              <a:rPr lang="cs-CZ" altLang="cs-CZ" sz="1000" dirty="0" err="1">
                <a:solidFill>
                  <a:schemeClr val="accent2"/>
                </a:solidFill>
              </a:rPr>
              <a:t>p_f</a:t>
            </a:r>
            <a:r>
              <a:rPr lang="cs-CZ" altLang="cs-CZ" sz="1000" dirty="0">
                <a:solidFill>
                  <a:schemeClr val="accent2"/>
                </a:solidFill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</a:t>
            </a:r>
            <a:r>
              <a:rPr lang="cs-CZ" altLang="cs-CZ" sz="1000" dirty="0" err="1">
                <a:solidFill>
                  <a:schemeClr val="accent2"/>
                </a:solidFill>
              </a:rPr>
              <a:t>int</a:t>
            </a:r>
            <a:r>
              <a:rPr lang="cs-CZ" altLang="cs-CZ" sz="1000" dirty="0">
                <a:solidFill>
                  <a:schemeClr val="accent2"/>
                </a:solidFill>
              </a:rPr>
              <a:t> 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</a:t>
            </a:r>
            <a:r>
              <a:rPr lang="cs-CZ" altLang="cs-CZ" sz="1000" dirty="0" err="1">
                <a:solidFill>
                  <a:schemeClr val="accent2"/>
                </a:solidFill>
              </a:rPr>
              <a:t>for</a:t>
            </a:r>
            <a:r>
              <a:rPr lang="cs-CZ" altLang="cs-CZ" sz="1000" dirty="0">
                <a:solidFill>
                  <a:schemeClr val="accent2"/>
                </a:solidFill>
              </a:rPr>
              <a:t> (i = 0; i &lt; SIZE; i++)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  </a:t>
            </a:r>
            <a:r>
              <a:rPr lang="cs-CZ" altLang="cs-CZ" sz="1000" dirty="0" err="1">
                <a:solidFill>
                  <a:schemeClr val="accent2"/>
                </a:solidFill>
              </a:rPr>
              <a:t>printf</a:t>
            </a:r>
            <a:r>
              <a:rPr lang="cs-CZ" altLang="cs-CZ" sz="1000" dirty="0">
                <a:solidFill>
                  <a:schemeClr val="accent2"/>
                </a:solidFill>
              </a:rPr>
              <a:t>("Zadejte %d. číslo: ", i + 1);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  </a:t>
            </a:r>
            <a:r>
              <a:rPr lang="cs-CZ" altLang="cs-CZ" sz="1000" dirty="0" err="1">
                <a:solidFill>
                  <a:schemeClr val="accent2"/>
                </a:solidFill>
              </a:rPr>
              <a:t>scanf</a:t>
            </a:r>
            <a:r>
              <a:rPr lang="cs-CZ" altLang="cs-CZ" sz="1000" dirty="0">
                <a:solidFill>
                  <a:schemeClr val="accent2"/>
                </a:solidFill>
              </a:rPr>
              <a:t>("%</a:t>
            </a:r>
            <a:r>
              <a:rPr lang="cs-CZ" altLang="cs-CZ" sz="1000" dirty="0" err="1">
                <a:solidFill>
                  <a:schemeClr val="accent2"/>
                </a:solidFill>
              </a:rPr>
              <a:t>lf</a:t>
            </a:r>
            <a:r>
              <a:rPr lang="cs-CZ" altLang="cs-CZ" sz="1000" dirty="0">
                <a:solidFill>
                  <a:schemeClr val="accent2"/>
                </a:solidFill>
              </a:rPr>
              <a:t>", </a:t>
            </a:r>
            <a:r>
              <a:rPr lang="cs-CZ" altLang="cs-CZ" sz="1000" dirty="0" err="1">
                <a:solidFill>
                  <a:schemeClr val="accent2"/>
                </a:solidFill>
              </a:rPr>
              <a:t>p_f</a:t>
            </a:r>
            <a:r>
              <a:rPr lang="cs-CZ" altLang="cs-CZ" sz="1000" dirty="0">
                <a:solidFill>
                  <a:schemeClr val="accent2"/>
                </a:solidFill>
              </a:rPr>
              <a:t> + i);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 err="1">
                <a:solidFill>
                  <a:schemeClr val="accent2"/>
                </a:solidFill>
              </a:rPr>
              <a:t>void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nasob</a:t>
            </a:r>
            <a:r>
              <a:rPr lang="cs-CZ" altLang="cs-CZ" sz="1000" dirty="0">
                <a:solidFill>
                  <a:schemeClr val="accent2"/>
                </a:solidFill>
              </a:rPr>
              <a:t>(double *</a:t>
            </a:r>
            <a:r>
              <a:rPr lang="cs-CZ" altLang="cs-CZ" sz="1000" dirty="0" err="1">
                <a:solidFill>
                  <a:schemeClr val="accent2"/>
                </a:solidFill>
              </a:rPr>
              <a:t>p_f</a:t>
            </a:r>
            <a:r>
              <a:rPr lang="cs-CZ" altLang="cs-CZ" sz="1000" dirty="0">
                <a:solidFill>
                  <a:schemeClr val="accent2"/>
                </a:solidFill>
              </a:rPr>
              <a:t>, </a:t>
            </a:r>
            <a:r>
              <a:rPr lang="cs-CZ" altLang="cs-CZ" sz="1000" dirty="0" err="1">
                <a:solidFill>
                  <a:schemeClr val="accent2"/>
                </a:solidFill>
              </a:rPr>
              <a:t>int</a:t>
            </a:r>
            <a:r>
              <a:rPr lang="cs-CZ" altLang="cs-CZ" sz="1000" dirty="0">
                <a:solidFill>
                  <a:schemeClr val="accent2"/>
                </a:solidFill>
              </a:rPr>
              <a:t> velikost, double *</a:t>
            </a:r>
            <a:r>
              <a:rPr lang="cs-CZ" altLang="cs-CZ" sz="1000" dirty="0" err="1">
                <a:solidFill>
                  <a:schemeClr val="accent2"/>
                </a:solidFill>
              </a:rPr>
              <a:t>p_soucin</a:t>
            </a:r>
            <a:r>
              <a:rPr lang="cs-CZ" altLang="cs-CZ" sz="1000" dirty="0">
                <a:solidFill>
                  <a:schemeClr val="accent2"/>
                </a:solidFill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</a:t>
            </a:r>
            <a:r>
              <a:rPr lang="cs-CZ" altLang="cs-CZ" sz="1000" dirty="0" err="1">
                <a:solidFill>
                  <a:schemeClr val="accent2"/>
                </a:solidFill>
              </a:rPr>
              <a:t>for</a:t>
            </a:r>
            <a:r>
              <a:rPr lang="cs-CZ" altLang="cs-CZ" sz="1000" dirty="0">
                <a:solidFill>
                  <a:schemeClr val="accent2"/>
                </a:solidFill>
              </a:rPr>
              <a:t> (velikost--, *</a:t>
            </a:r>
            <a:r>
              <a:rPr lang="cs-CZ" altLang="cs-CZ" sz="1000" dirty="0" err="1">
                <a:solidFill>
                  <a:schemeClr val="accent2"/>
                </a:solidFill>
              </a:rPr>
              <a:t>p_soucin</a:t>
            </a:r>
            <a:r>
              <a:rPr lang="cs-CZ" altLang="cs-CZ" sz="1000" dirty="0">
                <a:solidFill>
                  <a:schemeClr val="accent2"/>
                </a:solidFill>
              </a:rPr>
              <a:t> = *(</a:t>
            </a:r>
            <a:r>
              <a:rPr lang="cs-CZ" altLang="cs-CZ" sz="1000" dirty="0" err="1">
                <a:solidFill>
                  <a:schemeClr val="accent2"/>
                </a:solidFill>
              </a:rPr>
              <a:t>p_f</a:t>
            </a:r>
            <a:r>
              <a:rPr lang="cs-CZ" altLang="cs-CZ" sz="1000" dirty="0">
                <a:solidFill>
                  <a:schemeClr val="accent2"/>
                </a:solidFill>
              </a:rPr>
              <a:t> + velikost); --velikost &gt;= 0; 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  *</a:t>
            </a:r>
            <a:r>
              <a:rPr lang="cs-CZ" altLang="cs-CZ" sz="1000" dirty="0" err="1">
                <a:solidFill>
                  <a:schemeClr val="accent2"/>
                </a:solidFill>
              </a:rPr>
              <a:t>p_soucin</a:t>
            </a:r>
            <a:r>
              <a:rPr lang="cs-CZ" altLang="cs-CZ" sz="1000" dirty="0">
                <a:solidFill>
                  <a:schemeClr val="accent2"/>
                </a:solidFill>
              </a:rPr>
              <a:t> *= *(</a:t>
            </a:r>
            <a:r>
              <a:rPr lang="cs-CZ" altLang="cs-CZ" sz="1000" dirty="0" err="1">
                <a:solidFill>
                  <a:schemeClr val="accent2"/>
                </a:solidFill>
              </a:rPr>
              <a:t>p_f</a:t>
            </a:r>
            <a:r>
              <a:rPr lang="cs-CZ" altLang="cs-CZ" sz="1000" dirty="0">
                <a:solidFill>
                  <a:schemeClr val="accent2"/>
                </a:solidFill>
              </a:rPr>
              <a:t> + velikost);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 err="1">
                <a:solidFill>
                  <a:schemeClr val="accent2"/>
                </a:solidFill>
              </a:rPr>
              <a:t>int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main</a:t>
            </a:r>
            <a:r>
              <a:rPr lang="cs-CZ" altLang="cs-CZ" sz="1000" dirty="0">
                <a:solidFill>
                  <a:schemeClr val="accent2"/>
                </a:solidFill>
              </a:rPr>
              <a:t>(</a:t>
            </a:r>
            <a:r>
              <a:rPr lang="cs-CZ" altLang="cs-CZ" sz="1000" dirty="0" err="1">
                <a:solidFill>
                  <a:schemeClr val="accent2"/>
                </a:solidFill>
              </a:rPr>
              <a:t>void</a:t>
            </a:r>
            <a:r>
              <a:rPr lang="cs-CZ" altLang="cs-CZ" sz="1000" dirty="0">
                <a:solidFill>
                  <a:schemeClr val="accent2"/>
                </a:solidFill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double *</a:t>
            </a:r>
            <a:r>
              <a:rPr lang="cs-CZ" altLang="cs-CZ" sz="1000" dirty="0" err="1">
                <a:solidFill>
                  <a:schemeClr val="accent2"/>
                </a:solidFill>
              </a:rPr>
              <a:t>p_dbl</a:t>
            </a:r>
            <a:r>
              <a:rPr lang="cs-CZ" altLang="cs-CZ" sz="1000" dirty="0">
                <a:solidFill>
                  <a:schemeClr val="accent2"/>
                </a:solidFill>
              </a:rPr>
              <a:t>, </a:t>
            </a:r>
            <a:r>
              <a:rPr lang="cs-CZ" altLang="cs-CZ" sz="1000" dirty="0" err="1">
                <a:solidFill>
                  <a:schemeClr val="accent2"/>
                </a:solidFill>
              </a:rPr>
              <a:t>souc</a:t>
            </a:r>
            <a:r>
              <a:rPr lang="cs-CZ" altLang="cs-CZ" sz="10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</a:t>
            </a:r>
            <a:r>
              <a:rPr lang="cs-CZ" altLang="cs-CZ" sz="1000" dirty="0" err="1">
                <a:solidFill>
                  <a:schemeClr val="accent2"/>
                </a:solidFill>
              </a:rPr>
              <a:t>init</a:t>
            </a:r>
            <a:r>
              <a:rPr lang="cs-CZ" altLang="cs-CZ" sz="1000" dirty="0">
                <a:solidFill>
                  <a:schemeClr val="accent2"/>
                </a:solidFill>
              </a:rPr>
              <a:t>(&amp;</a:t>
            </a:r>
            <a:r>
              <a:rPr lang="cs-CZ" altLang="cs-CZ" sz="1000" dirty="0" err="1">
                <a:solidFill>
                  <a:schemeClr val="accent2"/>
                </a:solidFill>
              </a:rPr>
              <a:t>p_dbl</a:t>
            </a:r>
            <a:r>
              <a:rPr lang="cs-CZ" altLang="cs-CZ" sz="1000" dirty="0">
                <a:solidFill>
                  <a:schemeClr val="accent2"/>
                </a:solidFill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</a:t>
            </a:r>
            <a:r>
              <a:rPr lang="cs-CZ" altLang="cs-CZ" sz="1000" dirty="0" err="1">
                <a:solidFill>
                  <a:schemeClr val="accent2"/>
                </a:solidFill>
              </a:rPr>
              <a:t>cteni</a:t>
            </a:r>
            <a:r>
              <a:rPr lang="cs-CZ" altLang="cs-CZ" sz="1000" dirty="0">
                <a:solidFill>
                  <a:schemeClr val="accent2"/>
                </a:solidFill>
              </a:rPr>
              <a:t>(</a:t>
            </a:r>
            <a:r>
              <a:rPr lang="cs-CZ" altLang="cs-CZ" sz="1000" dirty="0" err="1">
                <a:solidFill>
                  <a:schemeClr val="accent2"/>
                </a:solidFill>
              </a:rPr>
              <a:t>p_dbl</a:t>
            </a:r>
            <a:r>
              <a:rPr lang="cs-CZ" altLang="cs-CZ" sz="1000" dirty="0">
                <a:solidFill>
                  <a:schemeClr val="accent2"/>
                </a:solidFill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</a:t>
            </a:r>
            <a:r>
              <a:rPr lang="cs-CZ" altLang="cs-CZ" sz="1000" dirty="0" err="1">
                <a:solidFill>
                  <a:schemeClr val="accent2"/>
                </a:solidFill>
              </a:rPr>
              <a:t>nasob</a:t>
            </a:r>
            <a:r>
              <a:rPr lang="cs-CZ" altLang="cs-CZ" sz="1000" dirty="0">
                <a:solidFill>
                  <a:schemeClr val="accent2"/>
                </a:solidFill>
              </a:rPr>
              <a:t>(</a:t>
            </a:r>
            <a:r>
              <a:rPr lang="cs-CZ" altLang="cs-CZ" sz="1000" dirty="0" err="1">
                <a:solidFill>
                  <a:schemeClr val="accent2"/>
                </a:solidFill>
              </a:rPr>
              <a:t>p_dbl</a:t>
            </a:r>
            <a:r>
              <a:rPr lang="cs-CZ" altLang="cs-CZ" sz="1000" dirty="0">
                <a:solidFill>
                  <a:schemeClr val="accent2"/>
                </a:solidFill>
              </a:rPr>
              <a:t>, SIZE, &amp;</a:t>
            </a:r>
            <a:r>
              <a:rPr lang="cs-CZ" altLang="cs-CZ" sz="1000" dirty="0" err="1">
                <a:solidFill>
                  <a:schemeClr val="accent2"/>
                </a:solidFill>
              </a:rPr>
              <a:t>souc</a:t>
            </a:r>
            <a:r>
              <a:rPr lang="cs-CZ" altLang="cs-CZ" sz="1000" dirty="0">
                <a:solidFill>
                  <a:schemeClr val="accent2"/>
                </a:solidFill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</a:t>
            </a:r>
            <a:r>
              <a:rPr lang="cs-CZ" altLang="cs-CZ" sz="1000" dirty="0" err="1">
                <a:solidFill>
                  <a:schemeClr val="accent2"/>
                </a:solidFill>
              </a:rPr>
              <a:t>printf</a:t>
            </a:r>
            <a:r>
              <a:rPr lang="cs-CZ" altLang="cs-CZ" sz="1000" dirty="0">
                <a:solidFill>
                  <a:schemeClr val="accent2"/>
                </a:solidFill>
              </a:rPr>
              <a:t>("Součin čísel je: %.3f.\n", </a:t>
            </a:r>
            <a:r>
              <a:rPr lang="cs-CZ" altLang="cs-CZ" sz="1000" dirty="0" err="1">
                <a:solidFill>
                  <a:schemeClr val="accent2"/>
                </a:solidFill>
              </a:rPr>
              <a:t>souc</a:t>
            </a:r>
            <a:r>
              <a:rPr lang="cs-CZ" altLang="cs-CZ" sz="1000" dirty="0">
                <a:solidFill>
                  <a:schemeClr val="accent2"/>
                </a:solidFill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B95B-B220-454C-8E35-3AD596006355}" type="slidenum">
              <a:rPr lang="cs-CZ" altLang="cs-CZ"/>
              <a:pPr/>
              <a:t>106</a:t>
            </a:fld>
            <a:endParaRPr lang="cs-CZ" altLang="cs-CZ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Jednorozměrná pole</a:t>
            </a:r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Patří mezi strukturované datové typy.</a:t>
            </a:r>
          </a:p>
          <a:p>
            <a:r>
              <a:rPr lang="cs-CZ" altLang="cs-CZ"/>
              <a:t>Je to posloupnost stejných prvků.</a:t>
            </a:r>
          </a:p>
          <a:p>
            <a:pPr lvl="1"/>
            <a:r>
              <a:rPr lang="cs-CZ" altLang="cs-CZ"/>
              <a:t>vektor</a:t>
            </a:r>
          </a:p>
          <a:p>
            <a:r>
              <a:rPr lang="cs-CZ" altLang="cs-CZ"/>
              <a:t>Pole v jazyce C nemají volitelnou dolní mez.</a:t>
            </a:r>
          </a:p>
          <a:p>
            <a:pPr lvl="1"/>
            <a:r>
              <a:rPr lang="cs-CZ" altLang="cs-CZ"/>
              <a:t>Pole vždycky začíná prvkem s indexem 0.</a:t>
            </a:r>
          </a:p>
          <a:p>
            <a:pPr lvl="1"/>
            <a:r>
              <a:rPr lang="cs-CZ" altLang="cs-CZ"/>
              <a:t>Je tak zvýšena efektivnost přístupu do pole.</a:t>
            </a:r>
          </a:p>
          <a:p>
            <a:pPr lvl="1"/>
            <a:r>
              <a:rPr lang="cs-CZ" altLang="cs-CZ"/>
              <a:t>Souvisí to s pointery, které s poli spolupracují.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C301-1059-48A5-B419-1B7232E3D137}" type="slidenum">
              <a:rPr lang="cs-CZ" altLang="cs-CZ"/>
              <a:pPr/>
              <a:t>107</a:t>
            </a:fld>
            <a:endParaRPr lang="cs-CZ" altLang="cs-CZ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Statická pole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dirty="0" err="1">
                <a:solidFill>
                  <a:schemeClr val="accent2"/>
                </a:solidFill>
              </a:rPr>
              <a:t>const</a:t>
            </a:r>
            <a:r>
              <a:rPr lang="cs-CZ" altLang="cs-CZ" sz="2400" dirty="0">
                <a:solidFill>
                  <a:schemeClr val="accent2"/>
                </a:solidFill>
              </a:rPr>
              <a:t> </a:t>
            </a:r>
            <a:r>
              <a:rPr lang="cs-CZ" altLang="cs-CZ" sz="2400" dirty="0" err="1">
                <a:solidFill>
                  <a:schemeClr val="accent2"/>
                </a:solidFill>
              </a:rPr>
              <a:t>int</a:t>
            </a:r>
            <a:r>
              <a:rPr lang="cs-CZ" altLang="cs-CZ" sz="2400" dirty="0">
                <a:solidFill>
                  <a:schemeClr val="accent2"/>
                </a:solidFill>
              </a:rPr>
              <a:t> MAX = 10;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dirty="0" err="1">
                <a:solidFill>
                  <a:schemeClr val="accent2"/>
                </a:solidFill>
              </a:rPr>
              <a:t>int</a:t>
            </a:r>
            <a:r>
              <a:rPr lang="cs-CZ" altLang="cs-CZ" sz="2400" dirty="0">
                <a:solidFill>
                  <a:schemeClr val="accent2"/>
                </a:solidFill>
              </a:rPr>
              <a:t> x[MAX] = {0, 1, 2, 3, 4, 5, 6, 7, 8, 9};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Byla definována </a:t>
            </a:r>
            <a:r>
              <a:rPr lang="cs-CZ" altLang="cs-CZ" sz="2400" dirty="0">
                <a:hlinkClick r:id="rId2" action="ppaction://hlinksldjump"/>
              </a:rPr>
              <a:t>symbolická konstanta</a:t>
            </a:r>
            <a:r>
              <a:rPr lang="cs-CZ" altLang="cs-CZ" sz="2400" dirty="0"/>
              <a:t> </a:t>
            </a:r>
            <a:r>
              <a:rPr lang="cs-CZ" altLang="cs-CZ" sz="2400" dirty="0">
                <a:solidFill>
                  <a:schemeClr val="accent2"/>
                </a:solidFill>
              </a:rPr>
              <a:t>MAX</a:t>
            </a:r>
            <a:r>
              <a:rPr lang="cs-CZ" altLang="cs-CZ" sz="24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Bylo definováno pole </a:t>
            </a:r>
            <a:r>
              <a:rPr lang="cs-CZ" altLang="cs-CZ" sz="2400" dirty="0">
                <a:solidFill>
                  <a:schemeClr val="accent2"/>
                </a:solidFill>
              </a:rPr>
              <a:t>x</a:t>
            </a:r>
            <a:r>
              <a:rPr lang="cs-CZ" altLang="cs-CZ" sz="2400" dirty="0"/>
              <a:t> o 10 prvcích typu </a:t>
            </a:r>
            <a:r>
              <a:rPr lang="cs-CZ" altLang="cs-CZ" sz="2400" dirty="0" err="1">
                <a:solidFill>
                  <a:schemeClr val="accent2"/>
                </a:solidFill>
              </a:rPr>
              <a:t>int</a:t>
            </a:r>
            <a:r>
              <a:rPr lang="cs-CZ" altLang="cs-CZ" sz="24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Pole </a:t>
            </a:r>
            <a:r>
              <a:rPr lang="cs-CZ" altLang="cs-CZ" sz="2400" dirty="0">
                <a:solidFill>
                  <a:schemeClr val="accent2"/>
                </a:solidFill>
              </a:rPr>
              <a:t>x</a:t>
            </a:r>
            <a:r>
              <a:rPr lang="cs-CZ" altLang="cs-CZ" sz="2400" dirty="0"/>
              <a:t> má potom platné indexy 0 až 9.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Co se stane, když použijeme index mimo rozsah, například </a:t>
            </a:r>
            <a:r>
              <a:rPr lang="cs-CZ" altLang="cs-CZ" sz="2400" dirty="0">
                <a:solidFill>
                  <a:schemeClr val="accent2"/>
                </a:solidFill>
              </a:rPr>
              <a:t>x[10] = 1;</a:t>
            </a:r>
            <a:r>
              <a:rPr lang="cs-CZ" altLang="cs-CZ" sz="2400" dirty="0"/>
              <a:t>?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Nic nebo bude program fungovat nějak špatně.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Jazyk C zásadně nekontroluje meze polí.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Kompilátor dokonce neposkytuje varovná hlášení.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Kontroly by totiž byly časově náročné.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Typickou chybou je překročení rozsahu pole o jedničku.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Nedoporučeníhodný typ příkazu: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a[i] = i++;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Abychom pořád nemuseli myslet na to, že musíme od indexu odečítat jedničku, můžeme definovat pole o jeden prvek větší: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 x[MAX + 1];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87824-2F86-4044-8F37-C9DA95ABADBC}" type="slidenum">
              <a:rPr lang="cs-CZ" altLang="cs-CZ"/>
              <a:pPr/>
              <a:t>108</a:t>
            </a:fld>
            <a:endParaRPr lang="cs-CZ" altLang="cs-CZ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Příklad se statickým polem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400" dirty="0"/>
              <a:t>Program zjistí počet jednotlivých písmen v souboru </a:t>
            </a:r>
            <a:r>
              <a:rPr lang="cs-CZ" altLang="cs-CZ" sz="1400" dirty="0">
                <a:solidFill>
                  <a:schemeClr val="accent2"/>
                </a:solidFill>
              </a:rPr>
              <a:t>TEXT.TXT</a:t>
            </a:r>
            <a:r>
              <a:rPr lang="cs-CZ" altLang="cs-CZ" sz="1400" dirty="0"/>
              <a:t>. Malá písmena konvertuje na velká.</a:t>
            </a:r>
          </a:p>
          <a:p>
            <a:pPr>
              <a:lnSpc>
                <a:spcPct val="80000"/>
              </a:lnSpc>
            </a:pPr>
            <a:endParaRPr lang="cs-CZ" altLang="cs-CZ" sz="14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#</a:t>
            </a:r>
            <a:r>
              <a:rPr lang="cs-CZ" altLang="cs-CZ" sz="1400" dirty="0" err="1">
                <a:solidFill>
                  <a:schemeClr val="accent2"/>
                </a:solidFill>
              </a:rPr>
              <a:t>include</a:t>
            </a:r>
            <a:r>
              <a:rPr lang="cs-CZ" altLang="cs-CZ" sz="1400" dirty="0">
                <a:solidFill>
                  <a:schemeClr val="accent2"/>
                </a:solidFill>
              </a:rPr>
              <a:t> &lt;</a:t>
            </a:r>
            <a:r>
              <a:rPr lang="cs-CZ" altLang="cs-CZ" sz="1400" dirty="0" err="1">
                <a:solidFill>
                  <a:schemeClr val="accent2"/>
                </a:solidFill>
              </a:rPr>
              <a:t>stdio.h</a:t>
            </a:r>
            <a:r>
              <a:rPr lang="cs-CZ" altLang="cs-CZ" sz="14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#</a:t>
            </a:r>
            <a:r>
              <a:rPr lang="cs-CZ" altLang="cs-CZ" sz="1400" dirty="0" err="1">
                <a:solidFill>
                  <a:schemeClr val="accent2"/>
                </a:solidFill>
              </a:rPr>
              <a:t>include</a:t>
            </a:r>
            <a:r>
              <a:rPr lang="cs-CZ" altLang="cs-CZ" sz="1400" dirty="0">
                <a:solidFill>
                  <a:schemeClr val="accent2"/>
                </a:solidFill>
              </a:rPr>
              <a:t> &lt;</a:t>
            </a:r>
            <a:r>
              <a:rPr lang="cs-CZ" altLang="cs-CZ" sz="1400" dirty="0" err="1">
                <a:solidFill>
                  <a:schemeClr val="accent2"/>
                </a:solidFill>
              </a:rPr>
              <a:t>ctype.h</a:t>
            </a:r>
            <a:r>
              <a:rPr lang="cs-CZ" altLang="cs-CZ" sz="14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#</a:t>
            </a:r>
            <a:r>
              <a:rPr lang="cs-CZ" altLang="cs-CZ" sz="1400" dirty="0" err="1">
                <a:solidFill>
                  <a:schemeClr val="accent2"/>
                </a:solidFill>
              </a:rPr>
              <a:t>define</a:t>
            </a:r>
            <a:r>
              <a:rPr lang="cs-CZ" altLang="cs-CZ" sz="1400" dirty="0">
                <a:solidFill>
                  <a:schemeClr val="accent2"/>
                </a:solidFill>
              </a:rPr>
              <a:t> POCET ('Z' - 'A' + 1)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/>
              <a:t>/*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const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POCET = 'Z' - 'A' + 1; </a:t>
            </a:r>
            <a:r>
              <a:rPr lang="cs-CZ" altLang="cs-CZ" sz="1400" dirty="0">
                <a:hlinkClick r:id="rId2"/>
              </a:rPr>
              <a:t>V některých překladačích nefunguje</a:t>
            </a:r>
            <a:r>
              <a:rPr lang="cs-CZ" altLang="cs-CZ" sz="1400" dirty="0"/>
              <a:t>, protože hodnota konstanty </a:t>
            </a:r>
            <a:r>
              <a:rPr lang="cs-CZ" altLang="cs-CZ" sz="1400" dirty="0">
                <a:solidFill>
                  <a:schemeClr val="accent2"/>
                </a:solidFill>
              </a:rPr>
              <a:t>POCET</a:t>
            </a:r>
            <a:r>
              <a:rPr lang="cs-CZ" altLang="cs-CZ" sz="1400" dirty="0"/>
              <a:t> není známa při překladu ale až při běhu programu.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/>
              <a:t>/*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/>
              <a:t>Viz též </a:t>
            </a:r>
            <a:r>
              <a:rPr lang="cs-CZ" altLang="cs-CZ" sz="1400" dirty="0">
                <a:hlinkClick r:id="rId3" action="ppaction://hlinksldjump"/>
              </a:rPr>
              <a:t>Rozdíl mezi </a:t>
            </a:r>
            <a:r>
              <a:rPr lang="cs-CZ" altLang="cs-CZ" sz="1400" dirty="0">
                <a:solidFill>
                  <a:schemeClr val="accent2"/>
                </a:solidFill>
                <a:hlinkClick r:id="rId3" action="ppaction://hlinksldjump"/>
              </a:rPr>
              <a:t>#</a:t>
            </a:r>
            <a:r>
              <a:rPr lang="cs-CZ" altLang="cs-CZ" sz="1400" dirty="0" err="1">
                <a:solidFill>
                  <a:schemeClr val="accent2"/>
                </a:solidFill>
                <a:hlinkClick r:id="rId3" action="ppaction://hlinksldjump"/>
              </a:rPr>
              <a:t>define</a:t>
            </a:r>
            <a:r>
              <a:rPr lang="cs-CZ" altLang="cs-CZ" sz="1400" dirty="0">
                <a:hlinkClick r:id="rId3" action="ppaction://hlinksldjump"/>
              </a:rPr>
              <a:t> a </a:t>
            </a:r>
            <a:r>
              <a:rPr lang="cs-CZ" altLang="cs-CZ" sz="1400" dirty="0" err="1">
                <a:hlinkClick r:id="rId3" action="ppaction://hlinksldjump"/>
              </a:rPr>
              <a:t>const</a:t>
            </a:r>
            <a:r>
              <a:rPr lang="cs-CZ" altLang="cs-CZ" sz="1400" dirty="0"/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main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void</a:t>
            </a:r>
            <a:r>
              <a:rPr lang="cs-CZ" altLang="cs-CZ" sz="1400" dirty="0">
                <a:solidFill>
                  <a:schemeClr val="accent2"/>
                </a:solidFill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FILE *fr;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c, i, pole[POCET];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for</a:t>
            </a:r>
            <a:r>
              <a:rPr lang="cs-CZ" altLang="cs-CZ" sz="1400" dirty="0">
                <a:solidFill>
                  <a:schemeClr val="accent2"/>
                </a:solidFill>
              </a:rPr>
              <a:t> (i = 0; i &lt; POCET; i++)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pole[i] = 0; </a:t>
            </a:r>
            <a:r>
              <a:rPr lang="cs-CZ" altLang="cs-CZ" sz="1400" dirty="0"/>
              <a:t>/* Nulování pole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fr = </a:t>
            </a:r>
            <a:r>
              <a:rPr lang="cs-CZ" altLang="cs-CZ" sz="1400" dirty="0" err="1">
                <a:solidFill>
                  <a:schemeClr val="accent2"/>
                </a:solidFill>
              </a:rPr>
              <a:t>fopen</a:t>
            </a:r>
            <a:r>
              <a:rPr lang="cs-CZ" altLang="cs-CZ" sz="1400" dirty="0">
                <a:solidFill>
                  <a:schemeClr val="accent2"/>
                </a:solidFill>
              </a:rPr>
              <a:t>("TEXT.TXT", "r");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while</a:t>
            </a:r>
            <a:r>
              <a:rPr lang="cs-CZ" altLang="cs-CZ" sz="1400" dirty="0">
                <a:solidFill>
                  <a:schemeClr val="accent2"/>
                </a:solidFill>
              </a:rPr>
              <a:t> ((c = </a:t>
            </a:r>
            <a:r>
              <a:rPr lang="cs-CZ" altLang="cs-CZ" sz="1400" dirty="0" err="1">
                <a:solidFill>
                  <a:schemeClr val="accent2"/>
                </a:solidFill>
              </a:rPr>
              <a:t>getc</a:t>
            </a:r>
            <a:r>
              <a:rPr lang="cs-CZ" altLang="cs-CZ" sz="1400" dirty="0">
                <a:solidFill>
                  <a:schemeClr val="accent2"/>
                </a:solidFill>
              </a:rPr>
              <a:t>(fr)) != EOF)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</a:t>
            </a:r>
            <a:r>
              <a:rPr lang="cs-CZ" altLang="cs-CZ" sz="1400" dirty="0" err="1">
                <a:solidFill>
                  <a:schemeClr val="accent2"/>
                </a:solidFill>
              </a:rPr>
              <a:t>if</a:t>
            </a:r>
            <a:r>
              <a:rPr lang="cs-CZ" altLang="cs-CZ" sz="1400" dirty="0">
                <a:solidFill>
                  <a:schemeClr val="accent2"/>
                </a:solidFill>
              </a:rPr>
              <a:t> (</a:t>
            </a:r>
            <a:r>
              <a:rPr lang="cs-CZ" altLang="cs-CZ" sz="1400" dirty="0" err="1">
                <a:solidFill>
                  <a:schemeClr val="accent2"/>
                </a:solidFill>
                <a:hlinkClick r:id="rId4" action="ppaction://hlinksldjump"/>
              </a:rPr>
              <a:t>isalpha</a:t>
            </a:r>
            <a:r>
              <a:rPr lang="cs-CZ" altLang="cs-CZ" sz="1400" dirty="0">
                <a:solidFill>
                  <a:schemeClr val="accent2"/>
                </a:solidFill>
              </a:rPr>
              <a:t>(c))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/* </a:t>
            </a:r>
            <a:r>
              <a:rPr lang="cs-CZ" altLang="cs-CZ" sz="1400" dirty="0" err="1">
                <a:solidFill>
                  <a:schemeClr val="accent2"/>
                </a:solidFill>
              </a:rPr>
              <a:t>if</a:t>
            </a:r>
            <a:r>
              <a:rPr lang="cs-CZ" altLang="cs-CZ" sz="1400" dirty="0">
                <a:solidFill>
                  <a:schemeClr val="accent2"/>
                </a:solidFill>
              </a:rPr>
              <a:t> (c &gt;= 'A' &amp;&amp; c &lt;= 'Z' || c &gt;= 'a' &amp;&amp; c &lt;= 'z')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   pole[</a:t>
            </a:r>
            <a:r>
              <a:rPr lang="cs-CZ" altLang="cs-CZ" sz="1400" dirty="0" err="1">
                <a:solidFill>
                  <a:schemeClr val="accent2"/>
                </a:solidFill>
                <a:hlinkClick r:id="rId4" action="ppaction://hlinksldjump"/>
              </a:rPr>
              <a:t>toupper</a:t>
            </a:r>
            <a:r>
              <a:rPr lang="cs-CZ" altLang="cs-CZ" sz="1400" dirty="0">
                <a:solidFill>
                  <a:schemeClr val="accent2"/>
                </a:solidFill>
              </a:rPr>
              <a:t>(c) - 'A']++;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   /* pole [(c &gt;= 'a' &amp;&amp; c &lt;= 'z') ? c - ('a' - 'A') - 'A': c - 'A']++;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printf</a:t>
            </a:r>
            <a:r>
              <a:rPr lang="cs-CZ" altLang="cs-CZ" sz="1400" dirty="0">
                <a:solidFill>
                  <a:schemeClr val="accent2"/>
                </a:solidFill>
              </a:rPr>
              <a:t>("V souboru byl tento počet jednotlivých písmen:\n");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for</a:t>
            </a:r>
            <a:r>
              <a:rPr lang="cs-CZ" altLang="cs-CZ" sz="1400" dirty="0">
                <a:solidFill>
                  <a:schemeClr val="accent2"/>
                </a:solidFill>
              </a:rPr>
              <a:t> (i = 0; i &lt; POCET; i++)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</a:t>
            </a:r>
            <a:r>
              <a:rPr lang="cs-CZ" altLang="cs-CZ" sz="1400" dirty="0" err="1">
                <a:solidFill>
                  <a:schemeClr val="accent2"/>
                </a:solidFill>
              </a:rPr>
              <a:t>printf</a:t>
            </a:r>
            <a:r>
              <a:rPr lang="cs-CZ" altLang="cs-CZ" sz="1400" dirty="0">
                <a:solidFill>
                  <a:schemeClr val="accent2"/>
                </a:solidFill>
              </a:rPr>
              <a:t>("%c - %d\n", i + 'A', pole[i]);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fclose</a:t>
            </a:r>
            <a:r>
              <a:rPr lang="cs-CZ" altLang="cs-CZ" sz="1400" dirty="0">
                <a:solidFill>
                  <a:schemeClr val="accent2"/>
                </a:solidFill>
              </a:rPr>
              <a:t>(fr);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92B37-DFE9-4CCB-AE6C-14D093ABF198}" type="slidenum">
              <a:rPr lang="cs-CZ" altLang="cs-CZ"/>
              <a:pPr/>
              <a:t>109</a:t>
            </a:fld>
            <a:endParaRPr lang="cs-CZ" altLang="cs-CZ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Vztah mezi poli a pointery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Začíná-li v jazyce C každé pole indexem </a:t>
            </a:r>
            <a:r>
              <a:rPr lang="cs-CZ" altLang="cs-CZ" sz="2400" dirty="0">
                <a:solidFill>
                  <a:schemeClr val="accent2"/>
                </a:solidFill>
              </a:rPr>
              <a:t>0</a:t>
            </a:r>
            <a:r>
              <a:rPr lang="cs-CZ" altLang="cs-CZ" sz="2400" dirty="0"/>
              <a:t>, pak se dá lehce vypočítat adresa libovolného prvku podle vztahu: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>
                <a:solidFill>
                  <a:schemeClr val="accent2"/>
                </a:solidFill>
              </a:rPr>
              <a:t>&amp;x[i]</a:t>
            </a:r>
            <a:r>
              <a:rPr lang="cs-CZ" altLang="cs-CZ" sz="2000" dirty="0"/>
              <a:t> = adresa prvku </a:t>
            </a:r>
            <a:r>
              <a:rPr lang="cs-CZ" altLang="cs-CZ" sz="2000" dirty="0">
                <a:solidFill>
                  <a:schemeClr val="accent2"/>
                </a:solidFill>
              </a:rPr>
              <a:t>x[0] + i * </a:t>
            </a:r>
            <a:r>
              <a:rPr lang="cs-CZ" altLang="cs-CZ" sz="2000" dirty="0" err="1">
                <a:solidFill>
                  <a:schemeClr val="accent2"/>
                </a:solidFill>
              </a:rPr>
              <a:t>sizeof</a:t>
            </a:r>
            <a:r>
              <a:rPr lang="cs-CZ" altLang="cs-CZ" sz="2000" dirty="0">
                <a:solidFill>
                  <a:schemeClr val="accent2"/>
                </a:solidFill>
              </a:rPr>
              <a:t>(typ);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V jazyce C je jméno </a:t>
            </a:r>
            <a:r>
              <a:rPr lang="cs-CZ" altLang="cs-CZ" sz="2400" dirty="0" smtClean="0"/>
              <a:t>statického pole</a:t>
            </a:r>
            <a:r>
              <a:rPr lang="cs-CZ" altLang="cs-CZ" sz="2400" dirty="0"/>
              <a:t>, v našem případě </a:t>
            </a:r>
            <a:r>
              <a:rPr lang="cs-CZ" altLang="cs-CZ" sz="2400" dirty="0">
                <a:solidFill>
                  <a:schemeClr val="accent2"/>
                </a:solidFill>
              </a:rPr>
              <a:t>x</a:t>
            </a:r>
            <a:r>
              <a:rPr lang="cs-CZ" altLang="cs-CZ" sz="2400" dirty="0"/>
              <a:t>, adresou paměti, neboli ukazatelem na začátek pole, </a:t>
            </a:r>
            <a:r>
              <a:rPr lang="cs-CZ" altLang="cs-CZ" sz="2400" dirty="0">
                <a:hlinkClick r:id="rId2" action="ppaction://hlinksldjump"/>
              </a:rPr>
              <a:t>stejně jako jméno funkce je adresou, na které je výsledek funkce</a:t>
            </a:r>
            <a:r>
              <a:rPr lang="cs-CZ" altLang="cs-CZ" sz="2400" dirty="0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Výraz </a:t>
            </a:r>
            <a:r>
              <a:rPr lang="cs-CZ" altLang="cs-CZ" sz="2000" dirty="0">
                <a:solidFill>
                  <a:schemeClr val="accent2"/>
                </a:solidFill>
              </a:rPr>
              <a:t>x</a:t>
            </a:r>
            <a:r>
              <a:rPr lang="cs-CZ" altLang="cs-CZ" sz="2000" dirty="0"/>
              <a:t> je totožný s výrazem </a:t>
            </a:r>
            <a:r>
              <a:rPr lang="cs-CZ" altLang="cs-CZ" sz="2000" dirty="0">
                <a:solidFill>
                  <a:schemeClr val="accent2"/>
                </a:solidFill>
              </a:rPr>
              <a:t>&amp;x</a:t>
            </a:r>
            <a:r>
              <a:rPr lang="cs-CZ" altLang="cs-CZ" sz="2000" dirty="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400" dirty="0">
                <a:solidFill>
                  <a:schemeClr val="accent2"/>
                </a:solidFill>
              </a:rPr>
              <a:t>x</a:t>
            </a:r>
            <a:r>
              <a:rPr lang="cs-CZ" altLang="cs-CZ" sz="2400" dirty="0"/>
              <a:t> je konstantní pointer, tedy není to l-hodnota.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Výraz </a:t>
            </a:r>
            <a:r>
              <a:rPr lang="cs-CZ" altLang="cs-CZ" sz="2400" dirty="0">
                <a:solidFill>
                  <a:schemeClr val="accent2"/>
                </a:solidFill>
              </a:rPr>
              <a:t>x[i]</a:t>
            </a:r>
            <a:r>
              <a:rPr lang="cs-CZ" altLang="cs-CZ" sz="2400" dirty="0"/>
              <a:t> je totožný s výrazem </a:t>
            </a:r>
            <a:r>
              <a:rPr lang="cs-CZ" altLang="cs-CZ" sz="2400" dirty="0">
                <a:solidFill>
                  <a:schemeClr val="accent2"/>
                </a:solidFill>
              </a:rPr>
              <a:t>*(x + i)</a:t>
            </a:r>
            <a:r>
              <a:rPr lang="cs-CZ" altLang="cs-CZ" sz="2400" dirty="0"/>
              <a:t> </a:t>
            </a:r>
            <a:r>
              <a:rPr lang="cs-CZ" altLang="cs-CZ" sz="2400" dirty="0">
                <a:hlinkClick r:id="rId3"/>
              </a:rPr>
              <a:t>a tedy i</a:t>
            </a:r>
            <a:r>
              <a:rPr lang="cs-CZ" altLang="cs-CZ" sz="2400" dirty="0"/>
              <a:t> </a:t>
            </a:r>
            <a:r>
              <a:rPr lang="cs-CZ" altLang="cs-CZ" sz="2400" dirty="0">
                <a:solidFill>
                  <a:schemeClr val="accent2"/>
                </a:solidFill>
              </a:rPr>
              <a:t>i[x]</a:t>
            </a:r>
            <a:r>
              <a:rPr lang="cs-CZ" altLang="cs-CZ" sz="2400" dirty="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400" dirty="0">
                <a:solidFill>
                  <a:schemeClr val="accent2"/>
                </a:solidFill>
              </a:rPr>
              <a:t>x + i</a:t>
            </a:r>
            <a:r>
              <a:rPr lang="cs-CZ" altLang="cs-CZ" sz="2400" dirty="0"/>
              <a:t> je adresa daná součtem bázové adresy pole představované hodnotou </a:t>
            </a:r>
            <a:r>
              <a:rPr lang="cs-CZ" altLang="cs-CZ" sz="2400" dirty="0">
                <a:solidFill>
                  <a:schemeClr val="accent2"/>
                </a:solidFill>
              </a:rPr>
              <a:t>x</a:t>
            </a:r>
            <a:r>
              <a:rPr lang="cs-CZ" altLang="cs-CZ" sz="2400" dirty="0"/>
              <a:t> a indexu představovaného hodnotou </a:t>
            </a:r>
            <a:r>
              <a:rPr lang="cs-CZ" altLang="cs-CZ" sz="2400" dirty="0">
                <a:solidFill>
                  <a:schemeClr val="accent2"/>
                </a:solidFill>
              </a:rPr>
              <a:t>i</a:t>
            </a:r>
            <a:r>
              <a:rPr lang="cs-CZ" altLang="cs-CZ" sz="2400" dirty="0"/>
              <a:t>. Operátor </a:t>
            </a:r>
            <a:r>
              <a:rPr lang="cs-CZ" altLang="cs-CZ" sz="2400" dirty="0">
                <a:solidFill>
                  <a:schemeClr val="accent2"/>
                </a:solidFill>
              </a:rPr>
              <a:t>*</a:t>
            </a:r>
            <a:r>
              <a:rPr lang="cs-CZ" altLang="cs-CZ" sz="2400" dirty="0"/>
              <a:t> pak umožňuje získat obsah na této adrese.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Příkaz </a:t>
            </a:r>
            <a:r>
              <a:rPr lang="cs-CZ" altLang="cs-CZ" sz="2400" dirty="0">
                <a:solidFill>
                  <a:schemeClr val="accent2"/>
                </a:solidFill>
              </a:rPr>
              <a:t>*x = 2;</a:t>
            </a:r>
            <a:r>
              <a:rPr lang="cs-CZ" altLang="cs-CZ" sz="2400" dirty="0"/>
              <a:t> je totožný s příkazem </a:t>
            </a:r>
            <a:r>
              <a:rPr lang="cs-CZ" altLang="cs-CZ" sz="2400" dirty="0">
                <a:solidFill>
                  <a:schemeClr val="accent2"/>
                </a:solidFill>
              </a:rPr>
              <a:t>x[0] = 2;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DD8F6-B77D-4152-B161-704AE14B7C46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/>
              <a:t>Zásady pro psaní identifikátorů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Nepoužívat podobné, např. </a:t>
            </a:r>
            <a:r>
              <a:rPr lang="cs-CZ" altLang="cs-CZ" sz="2800">
                <a:solidFill>
                  <a:schemeClr val="accent2"/>
                </a:solidFill>
              </a:rPr>
              <a:t>systst</a:t>
            </a:r>
            <a:r>
              <a:rPr lang="cs-CZ" altLang="cs-CZ" sz="2800"/>
              <a:t> a </a:t>
            </a:r>
            <a:r>
              <a:rPr lang="cs-CZ" altLang="cs-CZ" sz="2800">
                <a:solidFill>
                  <a:schemeClr val="accent2"/>
                </a:solidFill>
              </a:rPr>
              <a:t>sysstst</a:t>
            </a:r>
            <a:r>
              <a:rPr lang="cs-CZ" altLang="cs-CZ" sz="28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Označovat slovy podle významu objektů, které reprezentují, např. </a:t>
            </a:r>
            <a:r>
              <a:rPr lang="cs-CZ" altLang="cs-CZ" sz="2800">
                <a:solidFill>
                  <a:schemeClr val="accent2"/>
                </a:solidFill>
              </a:rPr>
              <a:t>plat</a:t>
            </a:r>
            <a:r>
              <a:rPr lang="cs-CZ" altLang="cs-CZ" sz="2800"/>
              <a:t> a ne </a:t>
            </a:r>
            <a:r>
              <a:rPr lang="cs-CZ" altLang="cs-CZ" sz="2800">
                <a:solidFill>
                  <a:schemeClr val="accent2"/>
                </a:solidFill>
              </a:rPr>
              <a:t>p1</a:t>
            </a:r>
            <a:r>
              <a:rPr lang="cs-CZ" altLang="cs-CZ" sz="28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Konzistentnost ve stylu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view_file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view_menu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view_window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ViewFile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ViewMenu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ViewWindow</a:t>
            </a:r>
          </a:p>
          <a:p>
            <a:pPr lvl="2">
              <a:lnSpc>
                <a:spcPct val="80000"/>
              </a:lnSpc>
            </a:pPr>
            <a:r>
              <a:rPr lang="cs-CZ" altLang="cs-CZ" sz="2000"/>
              <a:t>Používání velkých písmen se v C spíše nedoporučuje z důvodu snadného vzniku chyb.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Konvenční názvy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i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j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k</a:t>
            </a:r>
            <a:r>
              <a:rPr lang="cs-CZ" altLang="cs-CZ" sz="2400"/>
              <a:t> – indexy, řídící proměnné cyklů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c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ch</a:t>
            </a:r>
            <a:r>
              <a:rPr lang="cs-CZ" altLang="cs-CZ" sz="2400"/>
              <a:t> – znaky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m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n</a:t>
            </a:r>
            <a:r>
              <a:rPr lang="cs-CZ" altLang="cs-CZ" sz="2400"/>
              <a:t> – čítače (např. </a:t>
            </a:r>
            <a:r>
              <a:rPr lang="cs-CZ" altLang="cs-CZ" sz="2400">
                <a:solidFill>
                  <a:schemeClr val="accent2"/>
                </a:solidFill>
              </a:rPr>
              <a:t>m = m + 1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++n</a:t>
            </a:r>
            <a:r>
              <a:rPr lang="cs-CZ" altLang="cs-CZ" sz="2400"/>
              <a:t>)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f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r</a:t>
            </a:r>
            <a:r>
              <a:rPr lang="cs-CZ" altLang="cs-CZ" sz="2400"/>
              <a:t> – reálná čísla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p_</a:t>
            </a:r>
            <a:r>
              <a:rPr lang="cs-CZ" altLang="cs-CZ" sz="2400"/>
              <a:t> – začátek identifikátoru pointeru (např. </a:t>
            </a:r>
            <a:r>
              <a:rPr lang="cs-CZ" altLang="cs-CZ" sz="2400">
                <a:solidFill>
                  <a:schemeClr val="accent2"/>
                </a:solidFill>
              </a:rPr>
              <a:t>p_plat</a:t>
            </a:r>
            <a:r>
              <a:rPr lang="cs-CZ" altLang="cs-CZ" sz="2400"/>
              <a:t>)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s</a:t>
            </a:r>
            <a:r>
              <a:rPr lang="cs-CZ" altLang="cs-CZ" sz="2400"/>
              <a:t> – řetězce znaků (od slova „strings“)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EF38-CB54-4805-A6CA-02072613864F}" type="slidenum">
              <a:rPr lang="cs-CZ" altLang="cs-CZ"/>
              <a:pPr/>
              <a:t>110</a:t>
            </a:fld>
            <a:endParaRPr lang="cs-CZ" altLang="cs-CZ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Dynamická pole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#</a:t>
            </a:r>
            <a:r>
              <a:rPr lang="cs-CZ" altLang="cs-CZ" sz="1800" dirty="0" err="1">
                <a:solidFill>
                  <a:schemeClr val="accent2"/>
                </a:solidFill>
              </a:rPr>
              <a:t>include</a:t>
            </a:r>
            <a:r>
              <a:rPr lang="cs-CZ" altLang="cs-CZ" sz="1800" dirty="0">
                <a:solidFill>
                  <a:schemeClr val="accent2"/>
                </a:solidFill>
              </a:rPr>
              <a:t> &lt;</a:t>
            </a:r>
            <a:r>
              <a:rPr lang="cs-CZ" altLang="cs-CZ" sz="1800" dirty="0" err="1">
                <a:solidFill>
                  <a:schemeClr val="accent2"/>
                </a:solidFill>
              </a:rPr>
              <a:t>stdio.h</a:t>
            </a:r>
            <a:r>
              <a:rPr lang="cs-CZ" altLang="cs-CZ" sz="18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 </a:t>
            </a:r>
            <a:r>
              <a:rPr lang="cs-CZ" altLang="cs-CZ" sz="1800" dirty="0" err="1">
                <a:solidFill>
                  <a:schemeClr val="accent2"/>
                </a:solidFill>
              </a:rPr>
              <a:t>main</a:t>
            </a:r>
            <a:r>
              <a:rPr lang="cs-CZ" altLang="cs-CZ" sz="1800" dirty="0">
                <a:solidFill>
                  <a:schemeClr val="accent2"/>
                </a:solidFill>
              </a:rPr>
              <a:t>(</a:t>
            </a:r>
            <a:r>
              <a:rPr lang="cs-CZ" altLang="cs-CZ" sz="1800" dirty="0" err="1">
                <a:solidFill>
                  <a:schemeClr val="accent2"/>
                </a:solidFill>
              </a:rPr>
              <a:t>void</a:t>
            </a:r>
            <a:r>
              <a:rPr lang="cs-CZ" altLang="cs-CZ" sz="1800" dirty="0">
                <a:solidFill>
                  <a:schemeClr val="accent2"/>
                </a:solidFill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 *</a:t>
            </a:r>
            <a:r>
              <a:rPr lang="cs-CZ" altLang="cs-CZ" sz="1800" dirty="0" err="1">
                <a:solidFill>
                  <a:schemeClr val="accent2"/>
                </a:solidFill>
              </a:rPr>
              <a:t>p_i</a:t>
            </a:r>
            <a:r>
              <a:rPr lang="cs-CZ" altLang="cs-CZ" sz="1800" dirty="0">
                <a:solidFill>
                  <a:schemeClr val="accent2"/>
                </a:solidFill>
              </a:rPr>
              <a:t>, i, </a:t>
            </a:r>
            <a:r>
              <a:rPr lang="cs-CZ" altLang="cs-CZ" sz="1800" dirty="0" err="1">
                <a:solidFill>
                  <a:schemeClr val="accent2"/>
                </a:solidFill>
              </a:rPr>
              <a:t>pocet</a:t>
            </a:r>
            <a:r>
              <a:rPr lang="cs-CZ" altLang="cs-CZ" sz="1800" dirty="0">
                <a:solidFill>
                  <a:schemeClr val="accent2"/>
                </a:solidFill>
              </a:rPr>
              <a:t> = 4;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</a:t>
            </a:r>
            <a:r>
              <a:rPr lang="cs-CZ" altLang="cs-CZ" sz="1800" dirty="0" err="1">
                <a:solidFill>
                  <a:schemeClr val="accent2"/>
                </a:solidFill>
              </a:rPr>
              <a:t>p_i</a:t>
            </a:r>
            <a:r>
              <a:rPr lang="cs-CZ" altLang="cs-CZ" sz="1800" dirty="0">
                <a:solidFill>
                  <a:schemeClr val="accent2"/>
                </a:solidFill>
              </a:rPr>
              <a:t> = (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 *) </a:t>
            </a:r>
            <a:r>
              <a:rPr lang="cs-CZ" altLang="cs-CZ" sz="1800" dirty="0" err="1">
                <a:solidFill>
                  <a:schemeClr val="accent2"/>
                </a:solidFill>
              </a:rPr>
              <a:t>malloc</a:t>
            </a:r>
            <a:r>
              <a:rPr lang="cs-CZ" altLang="cs-CZ" sz="1800" dirty="0">
                <a:solidFill>
                  <a:schemeClr val="accent2"/>
                </a:solidFill>
              </a:rPr>
              <a:t>(</a:t>
            </a:r>
            <a:r>
              <a:rPr lang="cs-CZ" altLang="cs-CZ" sz="1800" dirty="0" err="1">
                <a:solidFill>
                  <a:schemeClr val="accent2"/>
                </a:solidFill>
              </a:rPr>
              <a:t>pocet</a:t>
            </a:r>
            <a:r>
              <a:rPr lang="cs-CZ" altLang="cs-CZ" sz="1800" dirty="0">
                <a:solidFill>
                  <a:schemeClr val="accent2"/>
                </a:solidFill>
              </a:rPr>
              <a:t> * </a:t>
            </a:r>
            <a:r>
              <a:rPr lang="cs-CZ" altLang="cs-CZ" sz="1800" dirty="0" err="1">
                <a:solidFill>
                  <a:schemeClr val="accent2"/>
                </a:solidFill>
              </a:rPr>
              <a:t>sizeof</a:t>
            </a:r>
            <a:r>
              <a:rPr lang="cs-CZ" altLang="cs-CZ" sz="1800" dirty="0">
                <a:solidFill>
                  <a:schemeClr val="accent2"/>
                </a:solidFill>
              </a:rPr>
              <a:t>(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</a:t>
            </a:r>
            <a:r>
              <a:rPr lang="cs-CZ" altLang="cs-CZ" sz="1800" dirty="0" err="1">
                <a:solidFill>
                  <a:schemeClr val="accent2"/>
                </a:solidFill>
              </a:rPr>
              <a:t>for</a:t>
            </a:r>
            <a:r>
              <a:rPr lang="cs-CZ" altLang="cs-CZ" sz="1800" dirty="0">
                <a:solidFill>
                  <a:schemeClr val="accent2"/>
                </a:solidFill>
              </a:rPr>
              <a:t> (i = 0; i &lt; </a:t>
            </a:r>
            <a:r>
              <a:rPr lang="cs-CZ" altLang="cs-CZ" sz="1800" dirty="0" err="1">
                <a:solidFill>
                  <a:schemeClr val="accent2"/>
                </a:solidFill>
              </a:rPr>
              <a:t>pocet</a:t>
            </a:r>
            <a:r>
              <a:rPr lang="cs-CZ" altLang="cs-CZ" sz="1800" dirty="0">
                <a:solidFill>
                  <a:schemeClr val="accent2"/>
                </a:solidFill>
              </a:rPr>
              <a:t>; i++)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  </a:t>
            </a:r>
            <a:r>
              <a:rPr lang="cs-CZ" altLang="cs-CZ" sz="1800" dirty="0" err="1">
                <a:solidFill>
                  <a:schemeClr val="accent2"/>
                </a:solidFill>
              </a:rPr>
              <a:t>p_i</a:t>
            </a:r>
            <a:r>
              <a:rPr lang="cs-CZ" altLang="cs-CZ" sz="1800" dirty="0">
                <a:solidFill>
                  <a:schemeClr val="accent2"/>
                </a:solidFill>
              </a:rPr>
              <a:t>[i] = i; </a:t>
            </a:r>
            <a:r>
              <a:rPr lang="cs-CZ" altLang="cs-CZ" sz="1800" dirty="0"/>
              <a:t>/* Inicializace pole pomocí indexů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</a:t>
            </a:r>
            <a:r>
              <a:rPr lang="cs-CZ" altLang="cs-CZ" sz="1800" dirty="0" err="1">
                <a:solidFill>
                  <a:schemeClr val="accent2"/>
                </a:solidFill>
              </a:rPr>
              <a:t>for</a:t>
            </a:r>
            <a:r>
              <a:rPr lang="cs-CZ" altLang="cs-CZ" sz="1800" dirty="0">
                <a:solidFill>
                  <a:schemeClr val="accent2"/>
                </a:solidFill>
              </a:rPr>
              <a:t> (i = 0; i &lt; </a:t>
            </a:r>
            <a:r>
              <a:rPr lang="cs-CZ" altLang="cs-CZ" sz="1800" dirty="0" err="1">
                <a:solidFill>
                  <a:schemeClr val="accent2"/>
                </a:solidFill>
              </a:rPr>
              <a:t>pocet</a:t>
            </a:r>
            <a:r>
              <a:rPr lang="cs-CZ" altLang="cs-CZ" sz="1800" dirty="0">
                <a:solidFill>
                  <a:schemeClr val="accent2"/>
                </a:solidFill>
              </a:rPr>
              <a:t>; i++)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  </a:t>
            </a:r>
            <a:r>
              <a:rPr lang="cs-CZ" altLang="cs-CZ" sz="1800" dirty="0" err="1">
                <a:solidFill>
                  <a:schemeClr val="accent2"/>
                </a:solidFill>
              </a:rPr>
              <a:t>printf</a:t>
            </a:r>
            <a:r>
              <a:rPr lang="cs-CZ" altLang="cs-CZ" sz="1800" dirty="0">
                <a:solidFill>
                  <a:schemeClr val="accent2"/>
                </a:solidFill>
              </a:rPr>
              <a:t>("%d\n", *(</a:t>
            </a:r>
            <a:r>
              <a:rPr lang="cs-CZ" altLang="cs-CZ" sz="1800" dirty="0" err="1">
                <a:solidFill>
                  <a:schemeClr val="accent2"/>
                </a:solidFill>
              </a:rPr>
              <a:t>p_i</a:t>
            </a:r>
            <a:r>
              <a:rPr lang="cs-CZ" altLang="cs-CZ" sz="1800" dirty="0">
                <a:solidFill>
                  <a:schemeClr val="accent2"/>
                </a:solidFill>
              </a:rPr>
              <a:t> + i)); </a:t>
            </a:r>
            <a:r>
              <a:rPr lang="cs-CZ" altLang="cs-CZ" sz="1800" dirty="0"/>
              <a:t>/* Výpis pole pomocí pointerů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endParaRPr lang="cs-CZ" altLang="cs-CZ" sz="18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1800" dirty="0"/>
              <a:t>Přístup k prvkům pole pomocí pointerů bývá obyčejně mnohem </a:t>
            </a:r>
            <a:r>
              <a:rPr lang="cs-CZ" altLang="cs-CZ" sz="1800" dirty="0">
                <a:hlinkClick r:id="rId2"/>
              </a:rPr>
              <a:t>efektivnější</a:t>
            </a:r>
            <a:r>
              <a:rPr lang="cs-CZ" altLang="cs-CZ" sz="1800" dirty="0"/>
              <a:t> než přístup pomocí indexace. V tomto případě se totiž pro získání dalšího prvku pole pouze připočítává konstanta, tj. velikost prvku pole, k aktuální adrese současného prvku, kdežto při indexaci je nutné nejdříve touto konstantou vynásobit index a výsledek pak přičíst k bázové adrese, viz </a:t>
            </a:r>
            <a:r>
              <a:rPr lang="cs-CZ" altLang="cs-CZ" sz="1800" dirty="0">
                <a:hlinkClick r:id="rId3" action="ppaction://hlinksldjump"/>
              </a:rPr>
              <a:t>předchozí snímek</a:t>
            </a:r>
            <a:r>
              <a:rPr lang="cs-CZ" altLang="cs-CZ" sz="18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Záleží na implementaci a na tom, jak překladač optimalizuje. U dobrých překladačů a v jednoduchých příkladech by tyto časy měly být stejné, protože kompilátor by měl přístup pomocí indexů převést na přístup pomocí pointerů.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482F-AC2F-4BEC-8EB1-A11BE0E97205}" type="slidenum">
              <a:rPr lang="cs-CZ" altLang="cs-CZ"/>
              <a:pPr/>
              <a:t>111</a:t>
            </a:fld>
            <a:endParaRPr lang="cs-CZ" altLang="cs-CZ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Práce s poli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 dirty="0"/>
              <a:t>Často se vyskytne definice s inicializací: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x[10], *</a:t>
            </a:r>
            <a:r>
              <a:rPr lang="cs-CZ" altLang="cs-CZ" sz="1400" dirty="0" err="1">
                <a:solidFill>
                  <a:schemeClr val="accent2"/>
                </a:solidFill>
              </a:rPr>
              <a:t>p_x</a:t>
            </a:r>
            <a:r>
              <a:rPr lang="cs-CZ" altLang="cs-CZ" sz="1400" dirty="0">
                <a:solidFill>
                  <a:schemeClr val="accent2"/>
                </a:solidFill>
              </a:rPr>
              <a:t> = x, y[10], *</a:t>
            </a:r>
            <a:r>
              <a:rPr lang="cs-CZ" altLang="cs-CZ" sz="1400" dirty="0" err="1">
                <a:solidFill>
                  <a:schemeClr val="accent2"/>
                </a:solidFill>
              </a:rPr>
              <a:t>p_y</a:t>
            </a:r>
            <a:r>
              <a:rPr lang="cs-CZ" altLang="cs-CZ" sz="1400" dirty="0">
                <a:solidFill>
                  <a:schemeClr val="accent2"/>
                </a:solidFill>
              </a:rPr>
              <a:t> = y; *</a:t>
            </a:r>
            <a:r>
              <a:rPr lang="cs-CZ" altLang="cs-CZ" sz="1400" dirty="0" err="1">
                <a:solidFill>
                  <a:schemeClr val="accent2"/>
                </a:solidFill>
              </a:rPr>
              <a:t>p_z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statické pole a pointer, který se bude používat pro rychlejší práci s polem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Práce s celým polem najednou není možná, je třeba projít celým polem pomocí cyklu.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kopírování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 dirty="0" err="1">
                <a:solidFill>
                  <a:schemeClr val="accent2"/>
                </a:solidFill>
              </a:rPr>
              <a:t>for</a:t>
            </a:r>
            <a:r>
              <a:rPr lang="cs-CZ" altLang="cs-CZ" sz="1200" dirty="0">
                <a:solidFill>
                  <a:schemeClr val="accent2"/>
                </a:solidFill>
              </a:rPr>
              <a:t> (i = 0; i &lt; 10; i++)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x[i] = y[i]; </a:t>
            </a:r>
            <a:r>
              <a:rPr lang="cs-CZ" altLang="cs-CZ" sz="1200" dirty="0"/>
              <a:t>/* Pomocí indexů */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 dirty="0" err="1">
                <a:solidFill>
                  <a:schemeClr val="accent2"/>
                </a:solidFill>
              </a:rPr>
              <a:t>for</a:t>
            </a:r>
            <a:r>
              <a:rPr lang="cs-CZ" altLang="cs-CZ" sz="1200" dirty="0">
                <a:solidFill>
                  <a:schemeClr val="accent2"/>
                </a:solidFill>
              </a:rPr>
              <a:t> ( ; </a:t>
            </a:r>
            <a:r>
              <a:rPr lang="cs-CZ" altLang="cs-CZ" sz="1200" dirty="0" err="1">
                <a:solidFill>
                  <a:schemeClr val="accent2"/>
                </a:solidFill>
              </a:rPr>
              <a:t>p_x</a:t>
            </a:r>
            <a:r>
              <a:rPr lang="cs-CZ" altLang="cs-CZ" sz="1200" dirty="0">
                <a:solidFill>
                  <a:schemeClr val="accent2"/>
                </a:solidFill>
              </a:rPr>
              <a:t> &lt; x + 10; )  </a:t>
            </a:r>
            <a:r>
              <a:rPr lang="cs-CZ" altLang="cs-CZ" sz="1200" dirty="0"/>
              <a:t>/* Inicializaci už máme v definici, inkrementace je v těle cyklu. */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*</a:t>
            </a:r>
            <a:r>
              <a:rPr lang="cs-CZ" altLang="cs-CZ" sz="1200" dirty="0" err="1">
                <a:solidFill>
                  <a:schemeClr val="accent2"/>
                </a:solidFill>
              </a:rPr>
              <a:t>p_x</a:t>
            </a:r>
            <a:r>
              <a:rPr lang="cs-CZ" altLang="cs-CZ" sz="1200" dirty="0">
                <a:solidFill>
                  <a:schemeClr val="accent2"/>
                </a:solidFill>
              </a:rPr>
              <a:t>++ = *</a:t>
            </a:r>
            <a:r>
              <a:rPr lang="cs-CZ" altLang="cs-CZ" sz="1200" dirty="0" err="1">
                <a:solidFill>
                  <a:schemeClr val="accent2"/>
                </a:solidFill>
              </a:rPr>
              <a:t>p_y</a:t>
            </a:r>
            <a:r>
              <a:rPr lang="cs-CZ" altLang="cs-CZ" sz="1200" dirty="0">
                <a:solidFill>
                  <a:schemeClr val="accent2"/>
                </a:solidFill>
              </a:rPr>
              <a:t>++; </a:t>
            </a:r>
            <a:r>
              <a:rPr lang="cs-CZ" altLang="cs-CZ" sz="1200" dirty="0"/>
              <a:t>/* Pomocí pointerů, viz </a:t>
            </a:r>
            <a:r>
              <a:rPr lang="cs-CZ" altLang="cs-CZ" sz="1200" dirty="0" err="1">
                <a:hlinkClick r:id="rId2" action="ppaction://hlinksldjump"/>
              </a:rPr>
              <a:t>pointerová</a:t>
            </a:r>
            <a:r>
              <a:rPr lang="cs-CZ" altLang="cs-CZ" sz="1200" dirty="0">
                <a:hlinkClick r:id="rId2" action="ppaction://hlinksldjump"/>
              </a:rPr>
              <a:t> aritmetika</a:t>
            </a:r>
            <a:r>
              <a:rPr lang="cs-CZ" altLang="cs-CZ" sz="1200" dirty="0"/>
              <a:t> */</a:t>
            </a:r>
          </a:p>
          <a:p>
            <a:pPr lvl="1">
              <a:lnSpc>
                <a:spcPct val="80000"/>
              </a:lnSpc>
            </a:pPr>
            <a:endParaRPr lang="cs-CZ" altLang="cs-CZ" sz="1400" dirty="0"/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porovnávání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 dirty="0" err="1">
                <a:solidFill>
                  <a:schemeClr val="accent2"/>
                </a:solidFill>
              </a:rPr>
              <a:t>for</a:t>
            </a:r>
            <a:r>
              <a:rPr lang="cs-CZ" altLang="cs-CZ" sz="1200" dirty="0">
                <a:solidFill>
                  <a:schemeClr val="accent2"/>
                </a:solidFill>
              </a:rPr>
              <a:t> (i = 0; i &lt; 10; i++)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</a:t>
            </a:r>
            <a:r>
              <a:rPr lang="cs-CZ" altLang="cs-CZ" sz="1200" dirty="0" err="1">
                <a:solidFill>
                  <a:schemeClr val="accent2"/>
                </a:solidFill>
              </a:rPr>
              <a:t>if</a:t>
            </a:r>
            <a:r>
              <a:rPr lang="cs-CZ" altLang="cs-CZ" sz="1200" dirty="0">
                <a:solidFill>
                  <a:schemeClr val="accent2"/>
                </a:solidFill>
              </a:rPr>
              <a:t> (x[i] != y[i]) </a:t>
            </a:r>
            <a:r>
              <a:rPr lang="cs-CZ" altLang="cs-CZ" sz="1200" dirty="0"/>
              <a:t>/* Pomocí indexů */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  </a:t>
            </a:r>
            <a:r>
              <a:rPr lang="cs-CZ" altLang="cs-CZ" sz="1200" dirty="0" err="1">
                <a:solidFill>
                  <a:schemeClr val="accent2"/>
                </a:solidFill>
              </a:rPr>
              <a:t>break</a:t>
            </a:r>
            <a:r>
              <a:rPr lang="cs-CZ" altLang="cs-CZ" sz="1200" dirty="0">
                <a:solidFill>
                  <a:schemeClr val="accent2"/>
                </a:solidFill>
              </a:rPr>
              <a:t>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 dirty="0" err="1">
                <a:solidFill>
                  <a:schemeClr val="accent2"/>
                </a:solidFill>
              </a:rPr>
              <a:t>if</a:t>
            </a:r>
            <a:r>
              <a:rPr lang="cs-CZ" altLang="cs-CZ" sz="1200" dirty="0">
                <a:solidFill>
                  <a:schemeClr val="accent2"/>
                </a:solidFill>
              </a:rPr>
              <a:t> (i &lt; 10)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</a:t>
            </a:r>
            <a:r>
              <a:rPr lang="cs-CZ" altLang="cs-CZ" sz="1200" dirty="0" err="1">
                <a:solidFill>
                  <a:schemeClr val="accent2"/>
                </a:solidFill>
              </a:rPr>
              <a:t>printf</a:t>
            </a:r>
            <a:r>
              <a:rPr lang="cs-CZ" altLang="cs-CZ" sz="1200" dirty="0">
                <a:solidFill>
                  <a:schemeClr val="accent2"/>
                </a:solidFill>
              </a:rPr>
              <a:t>("Pole nejsou stejná.\n");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cs-CZ" altLang="cs-CZ" sz="1200" dirty="0">
              <a:solidFill>
                <a:schemeClr val="accent2"/>
              </a:solidFill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 dirty="0" err="1">
                <a:solidFill>
                  <a:schemeClr val="accent2"/>
                </a:solidFill>
              </a:rPr>
              <a:t>for</a:t>
            </a:r>
            <a:r>
              <a:rPr lang="cs-CZ" altLang="cs-CZ" sz="1200" dirty="0">
                <a:solidFill>
                  <a:schemeClr val="accent2"/>
                </a:solidFill>
              </a:rPr>
              <a:t> ( ; </a:t>
            </a:r>
            <a:r>
              <a:rPr lang="cs-CZ" altLang="cs-CZ" sz="1200" dirty="0" err="1">
                <a:solidFill>
                  <a:schemeClr val="accent2"/>
                </a:solidFill>
              </a:rPr>
              <a:t>p_x</a:t>
            </a:r>
            <a:r>
              <a:rPr lang="cs-CZ" altLang="cs-CZ" sz="1200" dirty="0">
                <a:solidFill>
                  <a:schemeClr val="accent2"/>
                </a:solidFill>
              </a:rPr>
              <a:t> &lt; x + 10; 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</a:t>
            </a:r>
            <a:r>
              <a:rPr lang="cs-CZ" altLang="cs-CZ" sz="1200" dirty="0" err="1">
                <a:solidFill>
                  <a:schemeClr val="accent2"/>
                </a:solidFill>
              </a:rPr>
              <a:t>if</a:t>
            </a:r>
            <a:r>
              <a:rPr lang="cs-CZ" altLang="cs-CZ" sz="1200" dirty="0">
                <a:solidFill>
                  <a:schemeClr val="accent2"/>
                </a:solidFill>
              </a:rPr>
              <a:t> (*</a:t>
            </a:r>
            <a:r>
              <a:rPr lang="cs-CZ" altLang="cs-CZ" sz="1200" dirty="0" err="1">
                <a:solidFill>
                  <a:schemeClr val="accent2"/>
                </a:solidFill>
              </a:rPr>
              <a:t>p_x</a:t>
            </a:r>
            <a:r>
              <a:rPr lang="cs-CZ" altLang="cs-CZ" sz="1200" dirty="0">
                <a:solidFill>
                  <a:schemeClr val="accent2"/>
                </a:solidFill>
              </a:rPr>
              <a:t>++ != *</a:t>
            </a:r>
            <a:r>
              <a:rPr lang="cs-CZ" altLang="cs-CZ" sz="1200" dirty="0" err="1">
                <a:solidFill>
                  <a:schemeClr val="accent2"/>
                </a:solidFill>
              </a:rPr>
              <a:t>p_y</a:t>
            </a:r>
            <a:r>
              <a:rPr lang="cs-CZ" altLang="cs-CZ" sz="1200" dirty="0">
                <a:solidFill>
                  <a:schemeClr val="accent2"/>
                </a:solidFill>
              </a:rPr>
              <a:t>++) </a:t>
            </a:r>
            <a:r>
              <a:rPr lang="cs-CZ" altLang="cs-CZ" sz="1200" dirty="0"/>
              <a:t>/* Pomocí pointerů */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  </a:t>
            </a:r>
            <a:r>
              <a:rPr lang="cs-CZ" altLang="cs-CZ" sz="1200" dirty="0" err="1">
                <a:solidFill>
                  <a:schemeClr val="accent2"/>
                </a:solidFill>
              </a:rPr>
              <a:t>break</a:t>
            </a:r>
            <a:r>
              <a:rPr lang="cs-CZ" altLang="cs-CZ" sz="12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</a:pPr>
            <a:endParaRPr lang="cs-CZ" altLang="cs-CZ" sz="16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1600" dirty="0"/>
              <a:t>Zjištění velikosti pole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Operátor </a:t>
            </a:r>
            <a:r>
              <a:rPr lang="cs-CZ" altLang="cs-CZ" sz="1400" dirty="0" err="1">
                <a:solidFill>
                  <a:schemeClr val="accent2"/>
                </a:solidFill>
              </a:rPr>
              <a:t>sizeof</a:t>
            </a:r>
            <a:r>
              <a:rPr lang="cs-CZ" altLang="cs-CZ" sz="1400" dirty="0"/>
              <a:t> dává odlišné výsledky pro statická a dynamická pole.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*</a:t>
            </a:r>
            <a:r>
              <a:rPr lang="cs-CZ" altLang="cs-CZ" sz="1400" dirty="0" err="1">
                <a:solidFill>
                  <a:schemeClr val="accent2"/>
                </a:solidFill>
              </a:rPr>
              <a:t>p_z</a:t>
            </a:r>
            <a:r>
              <a:rPr lang="cs-CZ" altLang="cs-CZ" sz="1400" dirty="0">
                <a:solidFill>
                  <a:schemeClr val="accent2"/>
                </a:solidFill>
              </a:rPr>
              <a:t> = (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*) </a:t>
            </a:r>
            <a:r>
              <a:rPr lang="cs-CZ" altLang="cs-CZ" sz="1400" dirty="0" err="1">
                <a:solidFill>
                  <a:schemeClr val="accent2"/>
                </a:solidFill>
              </a:rPr>
              <a:t>malloc</a:t>
            </a:r>
            <a:r>
              <a:rPr lang="cs-CZ" altLang="cs-CZ" sz="1400" dirty="0">
                <a:solidFill>
                  <a:schemeClr val="accent2"/>
                </a:solidFill>
              </a:rPr>
              <a:t>(10 * </a:t>
            </a:r>
            <a:r>
              <a:rPr lang="cs-CZ" altLang="cs-CZ" sz="1400" dirty="0" err="1">
                <a:solidFill>
                  <a:schemeClr val="accent2"/>
                </a:solidFill>
              </a:rPr>
              <a:t>sizeof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));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sizeof</a:t>
            </a:r>
            <a:r>
              <a:rPr lang="cs-CZ" altLang="cs-CZ" sz="1400" dirty="0">
                <a:solidFill>
                  <a:schemeClr val="accent2"/>
                </a:solidFill>
              </a:rPr>
              <a:t>(x) == 10 * </a:t>
            </a:r>
            <a:r>
              <a:rPr lang="cs-CZ" altLang="cs-CZ" sz="1400" dirty="0" err="1">
                <a:solidFill>
                  <a:schemeClr val="accent2"/>
                </a:solidFill>
              </a:rPr>
              <a:t>sizeof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); </a:t>
            </a:r>
            <a:r>
              <a:rPr lang="cs-CZ" altLang="cs-CZ" sz="1400" dirty="0"/>
              <a:t>/* Velikost statického pole */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velikost celého pole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sizeof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p_z</a:t>
            </a:r>
            <a:r>
              <a:rPr lang="cs-CZ" altLang="cs-CZ" sz="1400" dirty="0">
                <a:solidFill>
                  <a:schemeClr val="accent2"/>
                </a:solidFill>
              </a:rPr>
              <a:t>) == </a:t>
            </a:r>
            <a:r>
              <a:rPr lang="cs-CZ" altLang="cs-CZ" sz="1400" dirty="0" err="1">
                <a:solidFill>
                  <a:schemeClr val="accent2"/>
                </a:solidFill>
              </a:rPr>
              <a:t>sizeof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*) </a:t>
            </a:r>
            <a:r>
              <a:rPr lang="cs-CZ" altLang="cs-CZ" sz="1400" dirty="0"/>
              <a:t>/* Velikost dynamického pole */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velikost pointeru neboli adresy, na které je uložena hodnota typu </a:t>
            </a:r>
            <a:r>
              <a:rPr lang="cs-CZ" altLang="cs-CZ" sz="1200" dirty="0" err="1">
                <a:solidFill>
                  <a:schemeClr val="accent2"/>
                </a:solidFill>
              </a:rPr>
              <a:t>int</a:t>
            </a:r>
            <a:endParaRPr lang="cs-CZ" altLang="cs-CZ" sz="12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3366-39F5-4B66-A259-C7B647556C75}" type="slidenum">
              <a:rPr lang="cs-CZ" altLang="cs-CZ"/>
              <a:pPr/>
              <a:t>112</a:t>
            </a:fld>
            <a:endParaRPr lang="cs-CZ" altLang="cs-CZ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Pole měnící svoji velikost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 dirty="0"/>
              <a:t>Účelem pole měnícího svoji velikost je, aby využívalo jen tolik paměti, kolik jí skutečně potřebuje.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Vždy, když potřebujeme změnit velikost pole, alokujeme nové pole, původní pole do něj překopírujeme a pak toto původní pole uvolníme.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 *x, </a:t>
            </a:r>
            <a:r>
              <a:rPr lang="cs-CZ" altLang="cs-CZ" sz="1600" dirty="0" err="1">
                <a:solidFill>
                  <a:schemeClr val="accent2"/>
                </a:solidFill>
              </a:rPr>
              <a:t>pocet</a:t>
            </a:r>
            <a:r>
              <a:rPr lang="cs-CZ" altLang="cs-CZ" sz="1600" dirty="0">
                <a:solidFill>
                  <a:schemeClr val="accent2"/>
                </a:solidFill>
              </a:rPr>
              <a:t> = 10, *p_pom1, *p_pom2, *</a:t>
            </a:r>
            <a:r>
              <a:rPr lang="cs-CZ" altLang="cs-CZ" sz="1600" dirty="0" err="1">
                <a:solidFill>
                  <a:schemeClr val="accent2"/>
                </a:solidFill>
              </a:rPr>
              <a:t>p_nove</a:t>
            </a:r>
            <a:r>
              <a:rPr lang="cs-CZ" altLang="cs-CZ" sz="16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x = (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 *) </a:t>
            </a:r>
            <a:r>
              <a:rPr lang="cs-CZ" altLang="cs-CZ" sz="1600" dirty="0" err="1">
                <a:solidFill>
                  <a:schemeClr val="accent2"/>
                </a:solidFill>
              </a:rPr>
              <a:t>malloc</a:t>
            </a:r>
            <a:r>
              <a:rPr lang="cs-CZ" altLang="cs-CZ" sz="1600" dirty="0">
                <a:solidFill>
                  <a:schemeClr val="accent2"/>
                </a:solidFill>
              </a:rPr>
              <a:t>(</a:t>
            </a:r>
            <a:r>
              <a:rPr lang="cs-CZ" altLang="cs-CZ" sz="1600" dirty="0" err="1">
                <a:solidFill>
                  <a:schemeClr val="accent2"/>
                </a:solidFill>
              </a:rPr>
              <a:t>pocet</a:t>
            </a:r>
            <a:r>
              <a:rPr lang="cs-CZ" altLang="cs-CZ" sz="1600" dirty="0">
                <a:solidFill>
                  <a:schemeClr val="accent2"/>
                </a:solidFill>
              </a:rPr>
              <a:t> * </a:t>
            </a:r>
            <a:r>
              <a:rPr lang="cs-CZ" altLang="cs-CZ" sz="1600" dirty="0" err="1">
                <a:solidFill>
                  <a:schemeClr val="accent2"/>
                </a:solidFill>
              </a:rPr>
              <a:t>sizeof</a:t>
            </a:r>
            <a:r>
              <a:rPr lang="cs-CZ" altLang="cs-CZ" sz="1600" dirty="0">
                <a:solidFill>
                  <a:schemeClr val="accent2"/>
                </a:solidFill>
              </a:rPr>
              <a:t>(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)); </a:t>
            </a:r>
            <a:r>
              <a:rPr lang="cs-CZ" altLang="cs-CZ" sz="1600" dirty="0"/>
              <a:t>/* </a:t>
            </a:r>
            <a:r>
              <a:rPr lang="cs-CZ" altLang="cs-CZ" sz="1600" dirty="0">
                <a:hlinkClick r:id="rId2" action="ppaction://hlinksldjump"/>
              </a:rPr>
              <a:t>Bylo by také dobré otestovat úspěšnost alokace.</a:t>
            </a:r>
            <a:r>
              <a:rPr lang="cs-CZ" altLang="cs-CZ" sz="1600" dirty="0"/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p_nove</a:t>
            </a:r>
            <a:r>
              <a:rPr lang="cs-CZ" altLang="cs-CZ" sz="1600" dirty="0">
                <a:solidFill>
                  <a:schemeClr val="accent2"/>
                </a:solidFill>
              </a:rPr>
              <a:t> = (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 *) </a:t>
            </a:r>
            <a:r>
              <a:rPr lang="cs-CZ" altLang="cs-CZ" sz="1600" dirty="0" err="1">
                <a:solidFill>
                  <a:schemeClr val="accent2"/>
                </a:solidFill>
              </a:rPr>
              <a:t>malloc</a:t>
            </a:r>
            <a:r>
              <a:rPr lang="cs-CZ" altLang="cs-CZ" sz="1600" dirty="0">
                <a:solidFill>
                  <a:schemeClr val="accent2"/>
                </a:solidFill>
              </a:rPr>
              <a:t>((</a:t>
            </a:r>
            <a:r>
              <a:rPr lang="cs-CZ" altLang="cs-CZ" sz="1600" dirty="0" err="1">
                <a:solidFill>
                  <a:schemeClr val="accent2"/>
                </a:solidFill>
              </a:rPr>
              <a:t>pocet</a:t>
            </a:r>
            <a:r>
              <a:rPr lang="cs-CZ" altLang="cs-CZ" sz="1600" dirty="0">
                <a:solidFill>
                  <a:schemeClr val="accent2"/>
                </a:solidFill>
              </a:rPr>
              <a:t> + 10) * </a:t>
            </a:r>
            <a:r>
              <a:rPr lang="cs-CZ" altLang="cs-CZ" sz="1600" dirty="0" err="1">
                <a:solidFill>
                  <a:schemeClr val="accent2"/>
                </a:solidFill>
              </a:rPr>
              <a:t>sizeof</a:t>
            </a:r>
            <a:r>
              <a:rPr lang="cs-CZ" altLang="cs-CZ" sz="1600" dirty="0">
                <a:solidFill>
                  <a:schemeClr val="accent2"/>
                </a:solidFill>
              </a:rPr>
              <a:t>(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)); </a:t>
            </a:r>
            <a:r>
              <a:rPr lang="cs-CZ" altLang="cs-CZ" sz="1600" dirty="0"/>
              <a:t>/* Alokace paměti pro větší pole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p_pom1 = x; p_pom2 = </a:t>
            </a:r>
            <a:r>
              <a:rPr lang="cs-CZ" altLang="cs-CZ" sz="1600" dirty="0" err="1">
                <a:solidFill>
                  <a:schemeClr val="accent2"/>
                </a:solidFill>
              </a:rPr>
              <a:t>p_nove</a:t>
            </a:r>
            <a:r>
              <a:rPr lang="cs-CZ" altLang="cs-CZ" sz="16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while</a:t>
            </a:r>
            <a:r>
              <a:rPr lang="cs-CZ" altLang="cs-CZ" sz="1600" dirty="0">
                <a:solidFill>
                  <a:schemeClr val="accent2"/>
                </a:solidFill>
              </a:rPr>
              <a:t> (p_pom1 &lt; x + </a:t>
            </a:r>
            <a:r>
              <a:rPr lang="cs-CZ" altLang="cs-CZ" sz="1600" dirty="0" err="1">
                <a:solidFill>
                  <a:schemeClr val="accent2"/>
                </a:solidFill>
              </a:rPr>
              <a:t>pocet</a:t>
            </a:r>
            <a:r>
              <a:rPr lang="cs-CZ" altLang="cs-CZ" sz="1600" dirty="0">
                <a:solidFill>
                  <a:schemeClr val="accent2"/>
                </a:solidFill>
              </a:rPr>
              <a:t>) </a:t>
            </a:r>
            <a:r>
              <a:rPr lang="cs-CZ" altLang="cs-CZ" sz="1600" dirty="0"/>
              <a:t>/* Kopírování starého pole na novou adresu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*p_pom2++ = *p_pom1++;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pocet</a:t>
            </a:r>
            <a:r>
              <a:rPr lang="cs-CZ" altLang="cs-CZ" sz="1600" dirty="0">
                <a:solidFill>
                  <a:schemeClr val="accent2"/>
                </a:solidFill>
              </a:rPr>
              <a:t> += 10;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free((</a:t>
            </a:r>
            <a:r>
              <a:rPr lang="cs-CZ" altLang="cs-CZ" sz="1600" dirty="0" err="1">
                <a:solidFill>
                  <a:schemeClr val="accent2"/>
                </a:solidFill>
              </a:rPr>
              <a:t>void</a:t>
            </a:r>
            <a:r>
              <a:rPr lang="cs-CZ" altLang="cs-CZ" sz="1600" dirty="0">
                <a:solidFill>
                  <a:schemeClr val="accent2"/>
                </a:solidFill>
              </a:rPr>
              <a:t> *) x); </a:t>
            </a:r>
            <a:r>
              <a:rPr lang="cs-CZ" altLang="cs-CZ" sz="1600" dirty="0"/>
              <a:t>/* </a:t>
            </a:r>
            <a:r>
              <a:rPr lang="cs-CZ" altLang="cs-CZ" sz="1600" dirty="0">
                <a:hlinkClick r:id="rId3" action="ppaction://hlinksldjump"/>
              </a:rPr>
              <a:t>Uvolnění starého pole</a:t>
            </a:r>
            <a:r>
              <a:rPr lang="cs-CZ" altLang="cs-CZ" sz="1600" dirty="0"/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x = </a:t>
            </a:r>
            <a:r>
              <a:rPr lang="cs-CZ" altLang="cs-CZ" sz="1600" dirty="0" err="1">
                <a:solidFill>
                  <a:schemeClr val="accent2"/>
                </a:solidFill>
              </a:rPr>
              <a:t>p_nove</a:t>
            </a:r>
            <a:r>
              <a:rPr lang="cs-CZ" altLang="cs-CZ" sz="1600" dirty="0">
                <a:solidFill>
                  <a:schemeClr val="accent2"/>
                </a:solidFill>
              </a:rPr>
              <a:t>; </a:t>
            </a:r>
            <a:r>
              <a:rPr lang="cs-CZ" altLang="cs-CZ" sz="1600" dirty="0"/>
              <a:t>/* Nové pole se teď jmenuje stejně jako dříve. /*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Překopírování starého pole je časově náročné, takže než se do této strategie pustíme, je nutné se rozhodnout, zda potřebujeme spíše rychlost nebo šetření pamětí.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Knihovna </a:t>
            </a:r>
            <a:r>
              <a:rPr lang="cs-CZ" altLang="cs-CZ" sz="1600" dirty="0" err="1">
                <a:solidFill>
                  <a:schemeClr val="accent2"/>
                </a:solidFill>
              </a:rPr>
              <a:t>stdlib.h</a:t>
            </a:r>
            <a:r>
              <a:rPr lang="cs-CZ" altLang="cs-CZ" sz="1600" dirty="0"/>
              <a:t> obsahuje funkci </a:t>
            </a:r>
            <a:r>
              <a:rPr lang="cs-CZ" altLang="cs-CZ" sz="1600" dirty="0" err="1">
                <a:solidFill>
                  <a:schemeClr val="accent2"/>
                </a:solidFill>
              </a:rPr>
              <a:t>realloc</a:t>
            </a:r>
            <a:r>
              <a:rPr lang="cs-CZ" altLang="cs-CZ" sz="1600" dirty="0">
                <a:solidFill>
                  <a:schemeClr val="accent2"/>
                </a:solidFill>
              </a:rPr>
              <a:t>()</a:t>
            </a:r>
            <a:r>
              <a:rPr lang="cs-CZ" altLang="cs-CZ" sz="1600" dirty="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void</a:t>
            </a:r>
            <a:r>
              <a:rPr lang="cs-CZ" altLang="cs-CZ" sz="1400" dirty="0">
                <a:solidFill>
                  <a:schemeClr val="accent2"/>
                </a:solidFill>
              </a:rPr>
              <a:t> *</a:t>
            </a:r>
            <a:r>
              <a:rPr lang="cs-CZ" altLang="cs-CZ" sz="1400" dirty="0" err="1">
                <a:solidFill>
                  <a:schemeClr val="accent2"/>
                </a:solidFill>
              </a:rPr>
              <a:t>realloc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void</a:t>
            </a:r>
            <a:r>
              <a:rPr lang="cs-CZ" altLang="cs-CZ" sz="1400" dirty="0">
                <a:solidFill>
                  <a:schemeClr val="accent2"/>
                </a:solidFill>
              </a:rPr>
              <a:t> *pole, </a:t>
            </a:r>
            <a:r>
              <a:rPr lang="cs-CZ" altLang="cs-CZ" sz="1400" dirty="0" err="1">
                <a:solidFill>
                  <a:schemeClr val="accent2"/>
                </a:solidFill>
              </a:rPr>
              <a:t>unsigned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size</a:t>
            </a:r>
            <a:r>
              <a:rPr lang="cs-CZ" altLang="cs-CZ" sz="1400" dirty="0">
                <a:solidFill>
                  <a:schemeClr val="accent2"/>
                </a:solidFill>
              </a:rPr>
              <a:t>);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kde </a:t>
            </a:r>
            <a:r>
              <a:rPr lang="cs-CZ" altLang="cs-CZ" sz="1200" dirty="0">
                <a:solidFill>
                  <a:schemeClr val="accent2"/>
                </a:solidFill>
              </a:rPr>
              <a:t>pole</a:t>
            </a:r>
            <a:r>
              <a:rPr lang="cs-CZ" altLang="cs-CZ" sz="1200" dirty="0"/>
              <a:t> je pointer na již dříve alokovanou oblast paměti a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 err="1">
                <a:solidFill>
                  <a:schemeClr val="accent2"/>
                </a:solidFill>
              </a:rPr>
              <a:t>size</a:t>
            </a:r>
            <a:r>
              <a:rPr lang="cs-CZ" altLang="cs-CZ" sz="1200" dirty="0"/>
              <a:t> je počet bajtů nově požadovaného pole.</a:t>
            </a:r>
          </a:p>
          <a:p>
            <a:pPr>
              <a:lnSpc>
                <a:spcPct val="80000"/>
              </a:lnSpc>
            </a:pPr>
            <a:r>
              <a:rPr lang="cs-CZ" altLang="cs-CZ" sz="1600" dirty="0" err="1">
                <a:solidFill>
                  <a:schemeClr val="accent2"/>
                </a:solidFill>
              </a:rPr>
              <a:t>realloc</a:t>
            </a:r>
            <a:r>
              <a:rPr lang="cs-CZ" altLang="cs-CZ" sz="1600" dirty="0">
                <a:solidFill>
                  <a:schemeClr val="accent2"/>
                </a:solidFill>
              </a:rPr>
              <a:t>()</a:t>
            </a:r>
            <a:r>
              <a:rPr lang="cs-CZ" altLang="cs-CZ" sz="1600" dirty="0"/>
              <a:t> upravuje velikost alokované paměti na hodnotu </a:t>
            </a:r>
            <a:r>
              <a:rPr lang="cs-CZ" altLang="cs-CZ" sz="1600" dirty="0" err="1">
                <a:solidFill>
                  <a:schemeClr val="accent2"/>
                </a:solidFill>
              </a:rPr>
              <a:t>size</a:t>
            </a:r>
            <a:r>
              <a:rPr lang="cs-CZ" altLang="cs-CZ" sz="1600" dirty="0"/>
              <a:t> při zmenšování nebo alokuje jinou větší oblast paměti a původní paměť do ní překopíruje při zvětšování a pak uvolní.</a:t>
            </a:r>
          </a:p>
          <a:p>
            <a:pPr>
              <a:lnSpc>
                <a:spcPct val="80000"/>
              </a:lnSpc>
            </a:pPr>
            <a:r>
              <a:rPr lang="cs-CZ" altLang="cs-CZ" sz="1600" dirty="0" err="1">
                <a:solidFill>
                  <a:schemeClr val="accent2"/>
                </a:solidFill>
              </a:rPr>
              <a:t>realloc</a:t>
            </a:r>
            <a:r>
              <a:rPr lang="cs-CZ" altLang="cs-CZ" sz="1600" dirty="0">
                <a:solidFill>
                  <a:schemeClr val="accent2"/>
                </a:solidFill>
              </a:rPr>
              <a:t>()</a:t>
            </a:r>
            <a:r>
              <a:rPr lang="cs-CZ" altLang="cs-CZ" sz="1600" dirty="0"/>
              <a:t> vrací pointer na nově alokovanou paměť nebo nulový pointer </a:t>
            </a:r>
            <a:r>
              <a:rPr lang="cs-CZ" altLang="cs-CZ" sz="1600" dirty="0">
                <a:solidFill>
                  <a:schemeClr val="accent2"/>
                </a:solidFill>
              </a:rPr>
              <a:t>NULL</a:t>
            </a:r>
            <a:r>
              <a:rPr lang="cs-CZ" altLang="cs-CZ" sz="1600" dirty="0"/>
              <a:t>, pokud nelze pole </a:t>
            </a:r>
            <a:r>
              <a:rPr lang="cs-CZ" altLang="cs-CZ" sz="1600" dirty="0" err="1"/>
              <a:t>realokovat</a:t>
            </a:r>
            <a:r>
              <a:rPr lang="cs-CZ" altLang="cs-CZ" sz="16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AC00-C766-48B8-9740-112F507DA3E8}" type="slidenum">
              <a:rPr lang="cs-CZ" altLang="cs-CZ"/>
              <a:pPr/>
              <a:t>113</a:t>
            </a:fld>
            <a:endParaRPr lang="cs-CZ" altLang="cs-CZ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Pole jako parametry funkcí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400" dirty="0"/>
              <a:t>Funkce nalezne největší prvek z pole o počtu prvků rovných </a:t>
            </a:r>
            <a:r>
              <a:rPr lang="cs-CZ" altLang="cs-CZ" sz="1400" dirty="0">
                <a:solidFill>
                  <a:schemeClr val="accent2"/>
                </a:solidFill>
              </a:rPr>
              <a:t>ROZSAH</a:t>
            </a:r>
            <a:r>
              <a:rPr lang="cs-CZ" altLang="cs-CZ" sz="14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400" dirty="0">
                <a:solidFill>
                  <a:schemeClr val="accent2"/>
                </a:solidFill>
              </a:rPr>
              <a:t>ROZSAH</a:t>
            </a:r>
            <a:r>
              <a:rPr lang="cs-CZ" altLang="cs-CZ" sz="1400" dirty="0"/>
              <a:t> je </a:t>
            </a:r>
            <a:r>
              <a:rPr lang="cs-CZ" altLang="cs-CZ" sz="1400" dirty="0">
                <a:hlinkClick r:id="rId2" action="ppaction://hlinksldjump"/>
              </a:rPr>
              <a:t>symbolická </a:t>
            </a:r>
            <a:r>
              <a:rPr lang="cs-CZ" altLang="cs-CZ" sz="1400" dirty="0" smtClean="0">
                <a:hlinkClick r:id="rId2" action="ppaction://hlinksldjump"/>
              </a:rPr>
              <a:t>konstanta</a:t>
            </a:r>
            <a:r>
              <a:rPr lang="cs-CZ" altLang="cs-CZ" sz="1400" dirty="0" smtClean="0"/>
              <a:t> definovaná makrem pro preprocesor.</a:t>
            </a:r>
            <a:endParaRPr lang="cs-CZ" altLang="cs-CZ" sz="14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double maxim(double pole[]) </a:t>
            </a:r>
            <a:r>
              <a:rPr lang="cs-CZ" altLang="cs-CZ" sz="1400" dirty="0"/>
              <a:t>/* Pole jako formální parametr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double *</a:t>
            </a:r>
            <a:r>
              <a:rPr lang="cs-CZ" altLang="cs-CZ" sz="1400" dirty="0" err="1">
                <a:solidFill>
                  <a:schemeClr val="accent2"/>
                </a:solidFill>
              </a:rPr>
              <a:t>p_max</a:t>
            </a:r>
            <a:r>
              <a:rPr lang="cs-CZ" altLang="cs-CZ" sz="1400" dirty="0">
                <a:solidFill>
                  <a:schemeClr val="accent2"/>
                </a:solidFill>
              </a:rPr>
              <a:t> = pole, *</a:t>
            </a:r>
            <a:r>
              <a:rPr lang="cs-CZ" altLang="cs-CZ" sz="1400" dirty="0" err="1">
                <a:solidFill>
                  <a:schemeClr val="accent2"/>
                </a:solidFill>
              </a:rPr>
              <a:t>p_pom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for</a:t>
            </a:r>
            <a:r>
              <a:rPr lang="cs-CZ" altLang="cs-CZ" sz="1400" dirty="0">
                <a:solidFill>
                  <a:schemeClr val="accent2"/>
                </a:solidFill>
              </a:rPr>
              <a:t> (</a:t>
            </a:r>
            <a:r>
              <a:rPr lang="cs-CZ" altLang="cs-CZ" sz="1400" dirty="0" err="1">
                <a:solidFill>
                  <a:schemeClr val="accent2"/>
                </a:solidFill>
              </a:rPr>
              <a:t>p_pom</a:t>
            </a:r>
            <a:r>
              <a:rPr lang="cs-CZ" altLang="cs-CZ" sz="1400" dirty="0">
                <a:solidFill>
                  <a:schemeClr val="accent2"/>
                </a:solidFill>
              </a:rPr>
              <a:t> = pole + 1; </a:t>
            </a:r>
            <a:r>
              <a:rPr lang="cs-CZ" altLang="cs-CZ" sz="1400" dirty="0" err="1">
                <a:solidFill>
                  <a:schemeClr val="accent2"/>
                </a:solidFill>
              </a:rPr>
              <a:t>p_pom</a:t>
            </a:r>
            <a:r>
              <a:rPr lang="cs-CZ" altLang="cs-CZ" sz="1400" dirty="0">
                <a:solidFill>
                  <a:schemeClr val="accent2"/>
                </a:solidFill>
              </a:rPr>
              <a:t> &lt; pole + ROZSAH; </a:t>
            </a:r>
            <a:r>
              <a:rPr lang="cs-CZ" altLang="cs-CZ" sz="1400" dirty="0" err="1">
                <a:solidFill>
                  <a:schemeClr val="accent2"/>
                </a:solidFill>
              </a:rPr>
              <a:t>p_pom</a:t>
            </a:r>
            <a:r>
              <a:rPr lang="cs-CZ" altLang="cs-CZ" sz="1400" dirty="0">
                <a:solidFill>
                  <a:schemeClr val="accent2"/>
                </a:solidFill>
              </a:rPr>
              <a:t>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</a:t>
            </a:r>
            <a:r>
              <a:rPr lang="cs-CZ" altLang="cs-CZ" sz="1400" dirty="0" err="1">
                <a:solidFill>
                  <a:schemeClr val="accent2"/>
                </a:solidFill>
              </a:rPr>
              <a:t>if</a:t>
            </a:r>
            <a:r>
              <a:rPr lang="cs-CZ" altLang="cs-CZ" sz="1400" dirty="0">
                <a:solidFill>
                  <a:schemeClr val="accent2"/>
                </a:solidFill>
              </a:rPr>
              <a:t> (*</a:t>
            </a:r>
            <a:r>
              <a:rPr lang="cs-CZ" altLang="cs-CZ" sz="1400" dirty="0" err="1">
                <a:solidFill>
                  <a:schemeClr val="accent2"/>
                </a:solidFill>
              </a:rPr>
              <a:t>p_pom</a:t>
            </a:r>
            <a:r>
              <a:rPr lang="cs-CZ" altLang="cs-CZ" sz="1400" dirty="0">
                <a:solidFill>
                  <a:schemeClr val="accent2"/>
                </a:solidFill>
              </a:rPr>
              <a:t> &gt; *</a:t>
            </a:r>
            <a:r>
              <a:rPr lang="cs-CZ" altLang="cs-CZ" sz="1400" dirty="0" err="1">
                <a:solidFill>
                  <a:schemeClr val="accent2"/>
                </a:solidFill>
              </a:rPr>
              <a:t>p_max</a:t>
            </a:r>
            <a:r>
              <a:rPr lang="cs-CZ" altLang="cs-CZ" sz="1400" dirty="0">
                <a:solidFill>
                  <a:schemeClr val="accent2"/>
                </a:solidFill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  </a:t>
            </a:r>
            <a:r>
              <a:rPr lang="cs-CZ" altLang="cs-CZ" sz="1400" dirty="0" err="1">
                <a:solidFill>
                  <a:schemeClr val="accent2"/>
                </a:solidFill>
              </a:rPr>
              <a:t>p_max</a:t>
            </a:r>
            <a:r>
              <a:rPr lang="cs-CZ" altLang="cs-CZ" sz="1400" dirty="0">
                <a:solidFill>
                  <a:schemeClr val="accent2"/>
                </a:solidFill>
              </a:rPr>
              <a:t> = </a:t>
            </a:r>
            <a:r>
              <a:rPr lang="cs-CZ" altLang="cs-CZ" sz="1400" dirty="0" err="1">
                <a:solidFill>
                  <a:schemeClr val="accent2"/>
                </a:solidFill>
              </a:rPr>
              <a:t>p_pom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return *</a:t>
            </a:r>
            <a:r>
              <a:rPr lang="cs-CZ" altLang="cs-CZ" sz="1400" dirty="0" err="1">
                <a:solidFill>
                  <a:schemeClr val="accent2"/>
                </a:solidFill>
              </a:rPr>
              <a:t>p_max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1400" dirty="0"/>
              <a:t>Hlavičku této funkce lze ekvivalentně zapsat </a:t>
            </a:r>
            <a:r>
              <a:rPr lang="cs-CZ" altLang="cs-CZ" sz="1400" dirty="0">
                <a:solidFill>
                  <a:schemeClr val="accent2"/>
                </a:solidFill>
              </a:rPr>
              <a:t>double maxim(double *pole)</a:t>
            </a:r>
          </a:p>
          <a:p>
            <a:pPr>
              <a:lnSpc>
                <a:spcPct val="80000"/>
              </a:lnSpc>
            </a:pPr>
            <a:r>
              <a:rPr lang="cs-CZ" altLang="cs-CZ" sz="1400" dirty="0"/>
              <a:t>Prvnímu způsobu se dává přednost, protože je tak jasnější, že parametr je použit ve smyslu pole typu </a:t>
            </a:r>
            <a:r>
              <a:rPr lang="cs-CZ" altLang="cs-CZ" sz="1400" dirty="0">
                <a:solidFill>
                  <a:schemeClr val="accent2"/>
                </a:solidFill>
              </a:rPr>
              <a:t>double</a:t>
            </a:r>
            <a:r>
              <a:rPr lang="cs-CZ" altLang="cs-CZ" sz="14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400" dirty="0"/>
              <a:t>Hlavička </a:t>
            </a:r>
            <a:r>
              <a:rPr lang="cs-CZ" altLang="cs-CZ" sz="1400" dirty="0">
                <a:solidFill>
                  <a:schemeClr val="accent2"/>
                </a:solidFill>
              </a:rPr>
              <a:t>double *pole</a:t>
            </a:r>
            <a:r>
              <a:rPr lang="cs-CZ" altLang="cs-CZ" sz="1400" dirty="0"/>
              <a:t> má význam „parametr typu </a:t>
            </a:r>
            <a:r>
              <a:rPr lang="cs-CZ" altLang="cs-CZ" sz="1400" dirty="0">
                <a:solidFill>
                  <a:schemeClr val="accent2"/>
                </a:solidFill>
              </a:rPr>
              <a:t>double</a:t>
            </a:r>
            <a:r>
              <a:rPr lang="cs-CZ" altLang="cs-CZ" sz="1400" dirty="0"/>
              <a:t> je předáván odkazem“.</a:t>
            </a:r>
          </a:p>
          <a:p>
            <a:pPr>
              <a:lnSpc>
                <a:spcPct val="80000"/>
              </a:lnSpc>
            </a:pPr>
            <a:r>
              <a:rPr lang="cs-CZ" altLang="cs-CZ" sz="1400" dirty="0"/>
              <a:t>Volání funkce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 err="1">
                <a:solidFill>
                  <a:schemeClr val="accent2"/>
                </a:solidFill>
              </a:rPr>
              <a:t>max</a:t>
            </a:r>
            <a:r>
              <a:rPr lang="cs-CZ" altLang="cs-CZ" sz="1200" dirty="0">
                <a:solidFill>
                  <a:schemeClr val="accent2"/>
                </a:solidFill>
              </a:rPr>
              <a:t> = maxim(</a:t>
            </a:r>
            <a:r>
              <a:rPr lang="cs-CZ" altLang="cs-CZ" sz="1200" dirty="0" err="1">
                <a:solidFill>
                  <a:schemeClr val="accent2"/>
                </a:solidFill>
              </a:rPr>
              <a:t>pole_a</a:t>
            </a:r>
            <a:r>
              <a:rPr lang="cs-CZ" altLang="cs-CZ" sz="1200" dirty="0">
                <a:solidFill>
                  <a:schemeClr val="accent2"/>
                </a:solidFill>
              </a:rPr>
              <a:t>);</a:t>
            </a:r>
          </a:p>
          <a:p>
            <a:pPr lvl="2">
              <a:lnSpc>
                <a:spcPct val="80000"/>
              </a:lnSpc>
            </a:pPr>
            <a:r>
              <a:rPr lang="cs-CZ" altLang="cs-CZ" sz="1000" dirty="0"/>
              <a:t>kdy skutečný parametr </a:t>
            </a:r>
            <a:r>
              <a:rPr lang="cs-CZ" altLang="cs-CZ" sz="1000" dirty="0" err="1">
                <a:solidFill>
                  <a:schemeClr val="accent2"/>
                </a:solidFill>
              </a:rPr>
              <a:t>pole_a</a:t>
            </a:r>
            <a:r>
              <a:rPr lang="cs-CZ" altLang="cs-CZ" sz="1000" dirty="0"/>
              <a:t> říká pouze: „od symbolické adresy </a:t>
            </a:r>
            <a:r>
              <a:rPr lang="cs-CZ" altLang="cs-CZ" sz="1000" dirty="0" err="1">
                <a:solidFill>
                  <a:schemeClr val="accent2"/>
                </a:solidFill>
              </a:rPr>
              <a:t>pole_a</a:t>
            </a:r>
            <a:r>
              <a:rPr lang="cs-CZ" altLang="cs-CZ" sz="1000" dirty="0"/>
              <a:t> začíná pole s prvky typu </a:t>
            </a:r>
            <a:r>
              <a:rPr lang="cs-CZ" altLang="cs-CZ" sz="1000" dirty="0">
                <a:solidFill>
                  <a:schemeClr val="accent2"/>
                </a:solidFill>
              </a:rPr>
              <a:t>double</a:t>
            </a:r>
            <a:r>
              <a:rPr lang="cs-CZ" altLang="cs-CZ" sz="1000" dirty="0"/>
              <a:t>“.</a:t>
            </a:r>
          </a:p>
          <a:p>
            <a:pPr>
              <a:lnSpc>
                <a:spcPct val="80000"/>
              </a:lnSpc>
            </a:pPr>
            <a:r>
              <a:rPr lang="cs-CZ" altLang="cs-CZ" sz="1400" dirty="0"/>
              <a:t>Z výše uvedeného vyplývá fakt, že pokud je ve funkci pracující s polem nutno znát jeho velikost, pak se tato velikost musí předat jako další formální parametr. Z pouhého skutečného parametru jména pole není překladač schopen velikost pole zjistit. Platí to pro pole dynamické i statické. Hlavička funkce by v tomto případě vypadala například takto: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double maxim(double pole[], </a:t>
            </a:r>
            <a:r>
              <a:rPr lang="cs-CZ" altLang="cs-CZ" sz="1200" dirty="0" err="1">
                <a:solidFill>
                  <a:schemeClr val="accent2"/>
                </a:solidFill>
              </a:rPr>
              <a:t>int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pocet</a:t>
            </a:r>
            <a:r>
              <a:rPr lang="cs-CZ" altLang="cs-CZ" sz="1200" dirty="0">
                <a:solidFill>
                  <a:schemeClr val="accent2"/>
                </a:solidFill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cs-CZ" altLang="cs-CZ" sz="1200" dirty="0"/>
              <a:t>Maximum ze třetího až sedmého prvku pole je volání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000" dirty="0" err="1">
                <a:solidFill>
                  <a:schemeClr val="accent2"/>
                </a:solidFill>
              </a:rPr>
              <a:t>max</a:t>
            </a:r>
            <a:r>
              <a:rPr lang="cs-CZ" altLang="cs-CZ" sz="1000" dirty="0">
                <a:solidFill>
                  <a:schemeClr val="accent2"/>
                </a:solidFill>
              </a:rPr>
              <a:t> = maxim(f + 2, 5);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000" dirty="0" err="1">
                <a:solidFill>
                  <a:schemeClr val="accent2"/>
                </a:solidFill>
              </a:rPr>
              <a:t>max</a:t>
            </a:r>
            <a:r>
              <a:rPr lang="cs-CZ" altLang="cs-CZ" sz="1000" dirty="0">
                <a:solidFill>
                  <a:schemeClr val="accent2"/>
                </a:solidFill>
              </a:rPr>
              <a:t> = maxim(&amp;f[2], 5);</a:t>
            </a:r>
          </a:p>
          <a:p>
            <a:pPr>
              <a:lnSpc>
                <a:spcPct val="80000"/>
              </a:lnSpc>
            </a:pPr>
            <a:r>
              <a:rPr lang="cs-CZ" altLang="cs-CZ" sz="1400" dirty="0"/>
              <a:t>Častý, ale chybný, pokus o předání pole a současně jeho délky jako jediného formálního parametru je: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double maxim(double pole[10])</a:t>
            </a:r>
          </a:p>
          <a:p>
            <a:pPr lvl="2">
              <a:lnSpc>
                <a:spcPct val="80000"/>
              </a:lnSpc>
            </a:pPr>
            <a:r>
              <a:rPr lang="cs-CZ" altLang="cs-CZ" sz="1000" dirty="0"/>
              <a:t>Hodnota </a:t>
            </a:r>
            <a:r>
              <a:rPr lang="cs-CZ" altLang="cs-CZ" sz="1000" dirty="0">
                <a:solidFill>
                  <a:schemeClr val="accent2"/>
                </a:solidFill>
              </a:rPr>
              <a:t>10</a:t>
            </a:r>
            <a:r>
              <a:rPr lang="cs-CZ" altLang="cs-CZ" sz="1000" dirty="0"/>
              <a:t> zde nemá žádný význam a překladač ji ignoruje.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0C9C-7E80-4865-9AE6-5739EC1FC923}" type="slidenum">
              <a:rPr lang="cs-CZ" altLang="cs-CZ"/>
              <a:pPr/>
              <a:t>114</a:t>
            </a:fld>
            <a:endParaRPr lang="cs-CZ" altLang="cs-CZ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Pole pointerů na funkce a operátor </a:t>
            </a:r>
            <a:r>
              <a:rPr lang="cs-CZ" altLang="cs-CZ" sz="4000">
                <a:solidFill>
                  <a:schemeClr val="accent2"/>
                </a:solidFill>
              </a:rPr>
              <a:t>typedef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 dirty="0"/>
              <a:t>Pomocí operátoru </a:t>
            </a:r>
            <a:r>
              <a:rPr lang="cs-CZ" altLang="cs-CZ" sz="1600" dirty="0" err="1">
                <a:solidFill>
                  <a:schemeClr val="accent2"/>
                </a:solidFill>
              </a:rPr>
              <a:t>typedef</a:t>
            </a:r>
            <a:r>
              <a:rPr lang="cs-CZ" altLang="cs-CZ" sz="1600" dirty="0"/>
              <a:t> lze vytvořit nový datový typ.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To je dobré využívat zvláště pro strukturované datové typy a pointery.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typedef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*P_INT;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Vytvoří nový typ jako pointer na </a:t>
            </a:r>
            <a:r>
              <a:rPr lang="cs-CZ" altLang="cs-CZ" sz="1200" dirty="0" err="1">
                <a:solidFill>
                  <a:schemeClr val="accent2"/>
                </a:solidFill>
              </a:rPr>
              <a:t>int</a:t>
            </a:r>
            <a:r>
              <a:rPr lang="cs-CZ" altLang="cs-CZ" sz="1200" dirty="0"/>
              <a:t> a pojmenuje tento typ identifikátorem </a:t>
            </a:r>
            <a:r>
              <a:rPr lang="cs-CZ" altLang="cs-CZ" sz="1200" dirty="0">
                <a:solidFill>
                  <a:schemeClr val="accent2"/>
                </a:solidFill>
              </a:rPr>
              <a:t>P_INT</a:t>
            </a:r>
            <a:r>
              <a:rPr lang="cs-CZ" altLang="cs-CZ" sz="1200" dirty="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P_INT </a:t>
            </a:r>
            <a:r>
              <a:rPr lang="cs-CZ" altLang="cs-CZ" sz="1400" dirty="0" err="1">
                <a:solidFill>
                  <a:schemeClr val="accent2"/>
                </a:solidFill>
              </a:rPr>
              <a:t>p_i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  <a:r>
              <a:rPr lang="cs-CZ" altLang="cs-CZ" sz="1400" dirty="0"/>
              <a:t> /* Je potom stejné jako 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*</a:t>
            </a:r>
            <a:r>
              <a:rPr lang="cs-CZ" altLang="cs-CZ" sz="1400" dirty="0" err="1">
                <a:solidFill>
                  <a:schemeClr val="accent2"/>
                </a:solidFill>
              </a:rPr>
              <a:t>p_i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  <a:r>
              <a:rPr lang="cs-CZ" altLang="cs-CZ" sz="1400" dirty="0"/>
              <a:t> */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Prvky pole mohou být pointery.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Pokud jsou to pointery opět na jednoduché proměnné, pak se většinou jedná o vícerozměrná pole, která budou probírána později.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Zvláštním a občas využívaným polem pointerů je pole pointerů na funkce stejného typu.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 err="1">
                <a:solidFill>
                  <a:schemeClr val="accent2"/>
                </a:solidFill>
              </a:rPr>
              <a:t>typedef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void</a:t>
            </a:r>
            <a:r>
              <a:rPr lang="cs-CZ" altLang="cs-CZ" sz="1400" dirty="0">
                <a:solidFill>
                  <a:schemeClr val="accent2"/>
                </a:solidFill>
              </a:rPr>
              <a:t> (* P_FCE)()</a:t>
            </a:r>
            <a:r>
              <a:rPr lang="cs-CZ" altLang="cs-CZ" sz="1400" dirty="0"/>
              <a:t> /* Definice pointeru na funkci vracející typ </a:t>
            </a:r>
            <a:r>
              <a:rPr lang="cs-CZ" altLang="cs-CZ" sz="1400" dirty="0" err="1">
                <a:solidFill>
                  <a:schemeClr val="accent2"/>
                </a:solidFill>
              </a:rPr>
              <a:t>void</a:t>
            </a:r>
            <a:r>
              <a:rPr lang="cs-CZ" altLang="cs-CZ" sz="1400" dirty="0"/>
              <a:t> */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>
                <a:solidFill>
                  <a:schemeClr val="accent2"/>
                </a:solidFill>
              </a:rPr>
              <a:t>P_FCE funkce[10];</a:t>
            </a:r>
            <a:r>
              <a:rPr lang="cs-CZ" altLang="cs-CZ" sz="1400" dirty="0"/>
              <a:t> /* Definice pole 10 pointerů */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Toto pole je pak nutné naplnit adresami existujících funkcí, což se dělá naprosto stejně jako při přiřazování adresy funkce do </a:t>
            </a:r>
            <a:r>
              <a:rPr lang="cs-CZ" altLang="cs-CZ" sz="1600" dirty="0">
                <a:hlinkClick r:id="rId2" action="ppaction://hlinksldjump"/>
              </a:rPr>
              <a:t>pointeru na funkci</a:t>
            </a:r>
            <a:r>
              <a:rPr lang="cs-CZ" altLang="cs-CZ" sz="16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Možná praktická aplikace pole pointerů na funkce je program řízený pomocí menu. Adresy jednotlivých funkcí provádějících příslušné příkazy menu jsou uloženy v poli a odtud mohou být přímo volány pomocí indexu.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P_FCE funkce[] = { </a:t>
            </a:r>
            <a:r>
              <a:rPr lang="cs-CZ" altLang="cs-CZ" sz="1400" dirty="0" err="1">
                <a:solidFill>
                  <a:schemeClr val="accent2"/>
                </a:solidFill>
              </a:rPr>
              <a:t>file</a:t>
            </a:r>
            <a:r>
              <a:rPr lang="cs-CZ" altLang="cs-CZ" sz="1400" dirty="0">
                <a:solidFill>
                  <a:schemeClr val="accent2"/>
                </a:solidFill>
              </a:rPr>
              <a:t>, </a:t>
            </a:r>
            <a:r>
              <a:rPr lang="cs-CZ" altLang="cs-CZ" sz="1400" dirty="0" err="1">
                <a:solidFill>
                  <a:schemeClr val="accent2"/>
                </a:solidFill>
              </a:rPr>
              <a:t>edit</a:t>
            </a:r>
            <a:r>
              <a:rPr lang="cs-CZ" altLang="cs-CZ" sz="1400" dirty="0">
                <a:solidFill>
                  <a:schemeClr val="accent2"/>
                </a:solidFill>
              </a:rPr>
              <a:t>, </a:t>
            </a:r>
            <a:r>
              <a:rPr lang="cs-CZ" altLang="cs-CZ" sz="1400" dirty="0" err="1">
                <a:solidFill>
                  <a:schemeClr val="accent2"/>
                </a:solidFill>
              </a:rPr>
              <a:t>search</a:t>
            </a:r>
            <a:r>
              <a:rPr lang="cs-CZ" altLang="cs-CZ" sz="1400" dirty="0">
                <a:solidFill>
                  <a:schemeClr val="accent2"/>
                </a:solidFill>
              </a:rPr>
              <a:t>, </a:t>
            </a:r>
            <a:r>
              <a:rPr lang="cs-CZ" altLang="cs-CZ" sz="1400" dirty="0" err="1">
                <a:solidFill>
                  <a:schemeClr val="accent2"/>
                </a:solidFill>
              </a:rPr>
              <a:t>compile</a:t>
            </a:r>
            <a:r>
              <a:rPr lang="cs-CZ" altLang="cs-CZ" sz="1400" dirty="0">
                <a:solidFill>
                  <a:schemeClr val="accent2"/>
                </a:solidFill>
              </a:rPr>
              <a:t>, run };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definice pole pointerů na funkce včetně jeho inicializace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char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prikaz</a:t>
            </a:r>
            <a:r>
              <a:rPr lang="cs-CZ" altLang="cs-CZ" sz="1400" dirty="0">
                <a:solidFill>
                  <a:schemeClr val="accent2"/>
                </a:solidFill>
              </a:rPr>
              <a:t>[] = { "FESCR" };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definice pole přístupových znaků včetně jeho </a:t>
            </a:r>
            <a:r>
              <a:rPr lang="cs-CZ" altLang="cs-CZ" sz="1200" dirty="0" smtClean="0"/>
              <a:t>inicializace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 smtClean="0"/>
              <a:t>Složené závorky </a:t>
            </a:r>
            <a:r>
              <a:rPr lang="cs-CZ" altLang="cs-CZ" sz="1200" dirty="0" smtClean="0">
                <a:solidFill>
                  <a:schemeClr val="accent2"/>
                </a:solidFill>
              </a:rPr>
              <a:t>{}</a:t>
            </a:r>
            <a:r>
              <a:rPr lang="cs-CZ" altLang="cs-CZ" sz="1200" dirty="0" smtClean="0"/>
              <a:t> jsou nepovinné. V jazyce C jsou povoleny pro </a:t>
            </a:r>
            <a:r>
              <a:rPr lang="cs-CZ" altLang="cs-CZ" sz="1200" dirty="0" smtClean="0">
                <a:hlinkClick r:id="rId3"/>
              </a:rPr>
              <a:t>jednotnou</a:t>
            </a:r>
            <a:r>
              <a:rPr lang="cs-CZ" altLang="cs-CZ" sz="1200" dirty="0" smtClean="0"/>
              <a:t> </a:t>
            </a:r>
            <a:r>
              <a:rPr lang="cs-CZ" altLang="cs-CZ" sz="1200" dirty="0" smtClean="0">
                <a:hlinkClick r:id="rId4" action="ppaction://hlinksldjump"/>
              </a:rPr>
              <a:t>inicializaci</a:t>
            </a:r>
            <a:r>
              <a:rPr lang="cs-CZ" altLang="cs-CZ" sz="1200" dirty="0" smtClean="0"/>
              <a:t> pole.</a:t>
            </a:r>
            <a:endParaRPr lang="cs-CZ" altLang="cs-CZ" sz="12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funkce[index]();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volání funkce, kde </a:t>
            </a:r>
            <a:r>
              <a:rPr lang="cs-CZ" altLang="cs-CZ" sz="1200" dirty="0">
                <a:solidFill>
                  <a:schemeClr val="accent2"/>
                </a:solidFill>
              </a:rPr>
              <a:t>index</a:t>
            </a:r>
            <a:r>
              <a:rPr lang="cs-CZ" altLang="cs-CZ" sz="1200" dirty="0"/>
              <a:t> je výsledek hledání jednopísmenového příkazu v řetězci </a:t>
            </a:r>
            <a:r>
              <a:rPr lang="cs-CZ" altLang="cs-CZ" sz="1200" dirty="0" err="1">
                <a:solidFill>
                  <a:schemeClr val="accent2"/>
                </a:solidFill>
              </a:rPr>
              <a:t>prikaz</a:t>
            </a:r>
            <a:endParaRPr lang="cs-CZ" altLang="cs-CZ" sz="12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1600" dirty="0"/>
              <a:t>Je to alternativa k častějšímu způsobu zpracování menu promocí příkazu </a:t>
            </a:r>
            <a:r>
              <a:rPr lang="cs-CZ" altLang="cs-CZ" sz="1600" dirty="0" err="1">
                <a:hlinkClick r:id="rId5" action="ppaction://hlinksldjump"/>
              </a:rPr>
              <a:t>switch</a:t>
            </a:r>
            <a:r>
              <a:rPr lang="cs-CZ" altLang="cs-CZ" sz="16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408C-F45C-44AD-ADBB-B615F04770BF}" type="slidenum">
              <a:rPr lang="cs-CZ" altLang="cs-CZ"/>
              <a:pPr/>
              <a:t>115</a:t>
            </a:fld>
            <a:endParaRPr lang="cs-CZ" altLang="cs-CZ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Řetězce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 dirty="0"/>
              <a:t>Řetězec je speciální typ jednorozměrného pole složeného vždy z prvků typu </a:t>
            </a:r>
            <a:r>
              <a:rPr lang="cs-CZ" altLang="cs-CZ" sz="1800" dirty="0" err="1">
                <a:solidFill>
                  <a:schemeClr val="accent2"/>
                </a:solidFill>
              </a:rPr>
              <a:t>char</a:t>
            </a:r>
            <a:r>
              <a:rPr lang="cs-CZ" altLang="cs-CZ" sz="18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Jazyk C má pro práci s ním standardní funkce v knihovně </a:t>
            </a:r>
            <a:r>
              <a:rPr lang="cs-CZ" altLang="cs-CZ" sz="1800" dirty="0" err="1">
                <a:solidFill>
                  <a:schemeClr val="accent2"/>
                </a:solidFill>
              </a:rPr>
              <a:t>string.h</a:t>
            </a:r>
            <a:r>
              <a:rPr lang="cs-CZ" altLang="cs-CZ" sz="18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Řetězec je vždy ukončen znakem </a:t>
            </a:r>
            <a:r>
              <a:rPr lang="cs-CZ" altLang="cs-CZ" sz="1800" dirty="0">
                <a:solidFill>
                  <a:schemeClr val="accent2"/>
                </a:solidFill>
              </a:rPr>
              <a:t>'\0'</a:t>
            </a:r>
            <a:r>
              <a:rPr lang="cs-CZ" altLang="cs-CZ" sz="18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Znak, který má v ASCII tabulce kód </a:t>
            </a:r>
            <a:r>
              <a:rPr lang="cs-CZ" altLang="cs-CZ" sz="1600" dirty="0">
                <a:solidFill>
                  <a:schemeClr val="accent2"/>
                </a:solidFill>
              </a:rPr>
              <a:t>0</a:t>
            </a:r>
            <a:r>
              <a:rPr lang="cs-CZ" altLang="cs-CZ" sz="16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Doporučuje se nepoužívat pro jeho zápis konstantu </a:t>
            </a:r>
            <a:r>
              <a:rPr lang="cs-CZ" altLang="cs-CZ" sz="1600" dirty="0">
                <a:solidFill>
                  <a:schemeClr val="accent2"/>
                </a:solidFill>
              </a:rPr>
              <a:t>0</a:t>
            </a:r>
            <a:r>
              <a:rPr lang="cs-CZ" altLang="cs-CZ" sz="1600" dirty="0"/>
              <a:t>, protože použití znakové nuly </a:t>
            </a:r>
            <a:r>
              <a:rPr lang="cs-CZ" altLang="cs-CZ" sz="1600" dirty="0">
                <a:solidFill>
                  <a:schemeClr val="accent2"/>
                </a:solidFill>
              </a:rPr>
              <a:t>'\0'</a:t>
            </a:r>
            <a:r>
              <a:rPr lang="cs-CZ" altLang="cs-CZ" sz="1600" dirty="0"/>
              <a:t> zvyšuje čitelnost programu.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Podle znaku </a:t>
            </a:r>
            <a:r>
              <a:rPr lang="cs-CZ" altLang="cs-CZ" sz="1600" dirty="0">
                <a:solidFill>
                  <a:schemeClr val="accent2"/>
                </a:solidFill>
              </a:rPr>
              <a:t>'\0'</a:t>
            </a:r>
            <a:r>
              <a:rPr lang="cs-CZ" altLang="cs-CZ" sz="1600" dirty="0"/>
              <a:t> se pozná aktuální délka řetězce.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Řetězec může mít libovolnou délku omezenou pouze velikostí paměti.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Z této celkové přidělené paměti je využívaná jen její část od začátku až do prvního znaku </a:t>
            </a:r>
            <a:r>
              <a:rPr lang="cs-CZ" altLang="cs-CZ" sz="1800" dirty="0">
                <a:solidFill>
                  <a:schemeClr val="accent2"/>
                </a:solidFill>
              </a:rPr>
              <a:t>'\0'</a:t>
            </a:r>
            <a:r>
              <a:rPr lang="cs-CZ" altLang="cs-CZ" sz="18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Veškeré další informace uložené až za </a:t>
            </a:r>
            <a:r>
              <a:rPr lang="cs-CZ" altLang="cs-CZ" sz="1800" dirty="0">
                <a:solidFill>
                  <a:schemeClr val="accent2"/>
                </a:solidFill>
              </a:rPr>
              <a:t>'\0'</a:t>
            </a:r>
            <a:r>
              <a:rPr lang="cs-CZ" altLang="cs-CZ" sz="1800" dirty="0"/>
              <a:t> jsou při standardním zpracování řetězců nedostupné, protože práce s řetězcem končí vždy dosažením prvního znaku </a:t>
            </a:r>
            <a:r>
              <a:rPr lang="cs-CZ" altLang="cs-CZ" sz="1800" dirty="0">
                <a:solidFill>
                  <a:schemeClr val="accent2"/>
                </a:solidFill>
              </a:rPr>
              <a:t>'\0'</a:t>
            </a:r>
            <a:r>
              <a:rPr lang="cs-CZ" altLang="cs-CZ" sz="18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Lze je ale využít, pokud se na řetězec díváme jako na jednorozměrné pole prvků typu </a:t>
            </a:r>
            <a:r>
              <a:rPr lang="cs-CZ" altLang="cs-CZ" sz="1600" dirty="0" err="1">
                <a:solidFill>
                  <a:schemeClr val="accent2"/>
                </a:solidFill>
              </a:rPr>
              <a:t>char</a:t>
            </a:r>
            <a:r>
              <a:rPr lang="cs-CZ" altLang="cs-CZ" sz="16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Při definování řetězce musíme alokovat o jeden bajt více pro ukončující znak </a:t>
            </a:r>
            <a:r>
              <a:rPr lang="cs-CZ" altLang="cs-CZ" sz="1800" dirty="0">
                <a:solidFill>
                  <a:schemeClr val="accent2"/>
                </a:solidFill>
              </a:rPr>
              <a:t>'\0'</a:t>
            </a:r>
            <a:r>
              <a:rPr lang="cs-CZ" altLang="cs-CZ" sz="18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Pokud zapomeneme na konec řetězce dát znak </a:t>
            </a:r>
            <a:r>
              <a:rPr lang="cs-CZ" altLang="cs-CZ" sz="1800" dirty="0">
                <a:solidFill>
                  <a:schemeClr val="accent2"/>
                </a:solidFill>
              </a:rPr>
              <a:t>'\0'</a:t>
            </a:r>
            <a:r>
              <a:rPr lang="cs-CZ" altLang="cs-CZ" sz="1800" dirty="0"/>
              <a:t> nebo tento znak omylem přepíšeme, považuje se za řetězec celá následující oblast paměti tak dlouho, dokud se někde dále v paměti tento znak neobjeví. To samozřejmě většinou vede k chybné funkci programu, zvlášť pokud do této paměti zapisujeme.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B4FF-56B6-4A75-8D20-3073EA12893B}" type="slidenum">
              <a:rPr lang="cs-CZ" altLang="cs-CZ"/>
              <a:pPr/>
              <a:t>116</a:t>
            </a:fld>
            <a:endParaRPr lang="cs-CZ" altLang="cs-CZ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Definování a inicializace řetězce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077200" cy="58674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1800" dirty="0"/>
              <a:t>Staticky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char</a:t>
            </a:r>
            <a:r>
              <a:rPr lang="cs-CZ" altLang="cs-CZ" sz="1600" dirty="0">
                <a:solidFill>
                  <a:schemeClr val="accent2"/>
                </a:solidFill>
              </a:rPr>
              <a:t> s1_stat[10] = "Ahoj";</a:t>
            </a:r>
            <a:r>
              <a:rPr lang="cs-CZ" altLang="cs-CZ" sz="1600" dirty="0"/>
              <a:t> /* Řetězec pro 9 znaků s indexy 0 až 8 */</a:t>
            </a:r>
            <a:endParaRPr lang="cs-CZ" altLang="cs-CZ" sz="1600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char</a:t>
            </a:r>
            <a:r>
              <a:rPr lang="cs-CZ" altLang="cs-CZ" sz="1600" dirty="0">
                <a:solidFill>
                  <a:schemeClr val="accent2"/>
                </a:solidFill>
              </a:rPr>
              <a:t> s2_stat[] = "Nazdar";</a:t>
            </a:r>
            <a:r>
              <a:rPr lang="cs-CZ" altLang="cs-CZ" sz="1600" dirty="0"/>
              <a:t> /* Řetězec o délce dle řetězcové konstanty </a:t>
            </a:r>
            <a:r>
              <a:rPr lang="cs-CZ" altLang="cs-CZ" sz="1600" dirty="0">
                <a:solidFill>
                  <a:schemeClr val="accent2"/>
                </a:solidFill>
              </a:rPr>
              <a:t>"Nazdar"</a:t>
            </a:r>
            <a:r>
              <a:rPr lang="cs-CZ" altLang="cs-CZ" sz="1600" dirty="0"/>
              <a:t> */</a:t>
            </a:r>
            <a:endParaRPr lang="cs-CZ" altLang="cs-CZ" sz="1600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Překladač si ukončovací znak </a:t>
            </a:r>
            <a:r>
              <a:rPr lang="cs-CZ" altLang="cs-CZ" sz="1600" dirty="0">
                <a:solidFill>
                  <a:schemeClr val="accent2"/>
                </a:solidFill>
              </a:rPr>
              <a:t>'\0'</a:t>
            </a:r>
            <a:r>
              <a:rPr lang="cs-CZ" altLang="cs-CZ" sz="1600" dirty="0"/>
              <a:t> přidá sám, takže je to </a:t>
            </a:r>
            <a:r>
              <a:rPr lang="cs-CZ" altLang="cs-CZ" sz="1600" dirty="0">
                <a:hlinkClick r:id="rId2"/>
              </a:rPr>
              <a:t>totožné</a:t>
            </a:r>
            <a:r>
              <a:rPr lang="cs-CZ" altLang="cs-CZ" sz="1600" dirty="0"/>
              <a:t> s definicí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 err="1" smtClean="0">
                <a:solidFill>
                  <a:schemeClr val="accent2"/>
                </a:solidFill>
              </a:rPr>
              <a:t>char</a:t>
            </a:r>
            <a:r>
              <a:rPr lang="cs-CZ" altLang="cs-CZ" sz="1600" dirty="0" smtClean="0">
                <a:solidFill>
                  <a:schemeClr val="accent2"/>
                </a:solidFill>
              </a:rPr>
              <a:t> </a:t>
            </a:r>
            <a:r>
              <a:rPr lang="cs-CZ" altLang="cs-CZ" sz="1600" dirty="0">
                <a:solidFill>
                  <a:schemeClr val="accent2"/>
                </a:solidFill>
              </a:rPr>
              <a:t>s2_stat[] = {'N', 'a', 'z', 'd', 'a', 'r', '\0'};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char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str</a:t>
            </a:r>
            <a:r>
              <a:rPr lang="cs-CZ" altLang="cs-CZ" sz="1600" dirty="0">
                <a:solidFill>
                  <a:schemeClr val="accent2"/>
                </a:solidFill>
              </a:rPr>
              <a:t>[10] = { '\0' }; /* </a:t>
            </a:r>
            <a:r>
              <a:rPr lang="cs-CZ" altLang="cs-CZ" sz="1600" dirty="0">
                <a:solidFill>
                  <a:schemeClr val="accent2"/>
                </a:solidFill>
                <a:hlinkClick r:id="rId3" action="ppaction://hlinksldjump"/>
              </a:rPr>
              <a:t>inicializace na nulovou hodnotu</a:t>
            </a:r>
            <a:r>
              <a:rPr lang="cs-CZ" altLang="cs-CZ" sz="1600" dirty="0">
                <a:solidFill>
                  <a:schemeClr val="accent2"/>
                </a:solidFill>
              </a:rPr>
              <a:t>, </a:t>
            </a:r>
            <a:r>
              <a:rPr lang="cs-CZ" altLang="cs-CZ" sz="1600" dirty="0" err="1">
                <a:solidFill>
                  <a:schemeClr val="accent2"/>
                </a:solidFill>
                <a:hlinkClick r:id="rId4"/>
              </a:rPr>
              <a:t>stackoverflow</a:t>
            </a:r>
            <a:r>
              <a:rPr lang="cs-CZ" altLang="cs-CZ" sz="1600" dirty="0">
                <a:solidFill>
                  <a:schemeClr val="accent2"/>
                </a:solidFill>
              </a:rPr>
              <a:t> */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Statickému řetězci není možné přiřadit konstantu, protože adresa řetězce není l-hodnota.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str</a:t>
            </a:r>
            <a:r>
              <a:rPr lang="cs-CZ" altLang="cs-CZ" sz="1400" dirty="0">
                <a:solidFill>
                  <a:schemeClr val="accent2"/>
                </a:solidFill>
              </a:rPr>
              <a:t> = "Ahoj";</a:t>
            </a:r>
            <a:r>
              <a:rPr lang="cs-CZ" altLang="cs-CZ" sz="1400" dirty="0"/>
              <a:t> /* Nelze */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řetězec jako pointer na typ </a:t>
            </a:r>
            <a:r>
              <a:rPr lang="cs-CZ" altLang="cs-CZ" sz="1600" dirty="0" err="1">
                <a:solidFill>
                  <a:schemeClr val="accent2"/>
                </a:solidFill>
              </a:rPr>
              <a:t>char</a:t>
            </a:r>
            <a:r>
              <a:rPr lang="cs-CZ" altLang="cs-CZ" sz="1600" dirty="0"/>
              <a:t> inicializovaný adresou řetězcové konstanty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char</a:t>
            </a:r>
            <a:r>
              <a:rPr lang="cs-CZ" altLang="cs-CZ" sz="1400" dirty="0">
                <a:solidFill>
                  <a:schemeClr val="accent2"/>
                </a:solidFill>
              </a:rPr>
              <a:t> *</a:t>
            </a:r>
            <a:r>
              <a:rPr lang="cs-CZ" altLang="cs-CZ" sz="1400" dirty="0" err="1">
                <a:solidFill>
                  <a:schemeClr val="accent2"/>
                </a:solidFill>
              </a:rPr>
              <a:t>str</a:t>
            </a:r>
            <a:r>
              <a:rPr lang="cs-CZ" altLang="cs-CZ" sz="1400" dirty="0">
                <a:solidFill>
                  <a:schemeClr val="accent2"/>
                </a:solidFill>
              </a:rPr>
              <a:t> = "Ahoj";</a:t>
            </a:r>
          </a:p>
          <a:p>
            <a:pPr lvl="3">
              <a:lnSpc>
                <a:spcPct val="80000"/>
              </a:lnSpc>
            </a:pPr>
            <a:r>
              <a:rPr lang="cs-CZ" altLang="cs-CZ" sz="1200" dirty="0">
                <a:hlinkClick r:id="rId5"/>
              </a:rPr>
              <a:t>Na rozdíl od předchozích způsobů je tento způsob dovolený v nejstarší verzi jazyka K&amp;R C.</a:t>
            </a:r>
            <a:endParaRPr lang="cs-CZ" altLang="cs-CZ" sz="1200" dirty="0"/>
          </a:p>
          <a:p>
            <a:pPr lvl="3">
              <a:lnSpc>
                <a:spcPct val="80000"/>
              </a:lnSpc>
            </a:pPr>
            <a:r>
              <a:rPr lang="cs-CZ" altLang="cs-CZ" sz="1200" dirty="0">
                <a:hlinkClick r:id="rId6"/>
              </a:rPr>
              <a:t>Tyto řetězce bylo v některých případech možné přepisovat</a:t>
            </a:r>
            <a:r>
              <a:rPr lang="cs-CZ" altLang="cs-CZ" sz="1200" dirty="0" smtClean="0">
                <a:hlinkClick r:id="rId6"/>
              </a:rPr>
              <a:t>.</a:t>
            </a:r>
            <a:endParaRPr lang="cs-CZ" altLang="cs-CZ" sz="1200" dirty="0" smtClean="0"/>
          </a:p>
          <a:p>
            <a:pPr lvl="3">
              <a:lnSpc>
                <a:spcPct val="80000"/>
              </a:lnSpc>
            </a:pPr>
            <a:r>
              <a:rPr lang="cs-CZ" altLang="cs-CZ" sz="1200" dirty="0" smtClean="0">
                <a:hlinkClick r:id="rId7"/>
              </a:rPr>
              <a:t>Ale většinou jsou v nepřepisovatelné části paměti.</a:t>
            </a:r>
            <a:endParaRPr lang="cs-CZ" altLang="cs-CZ" sz="1200" dirty="0"/>
          </a:p>
          <a:p>
            <a:pPr>
              <a:lnSpc>
                <a:spcPct val="80000"/>
              </a:lnSpc>
            </a:pPr>
            <a:r>
              <a:rPr lang="cs-CZ" altLang="cs-CZ" sz="1800" dirty="0"/>
              <a:t>Dynamicky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#</a:t>
            </a:r>
            <a:r>
              <a:rPr lang="cs-CZ" altLang="cs-CZ" sz="1600" dirty="0" err="1">
                <a:solidFill>
                  <a:schemeClr val="accent2"/>
                </a:solidFill>
              </a:rPr>
              <a:t>include</a:t>
            </a:r>
            <a:r>
              <a:rPr lang="cs-CZ" altLang="cs-CZ" sz="1600" dirty="0">
                <a:solidFill>
                  <a:schemeClr val="accent2"/>
                </a:solidFill>
              </a:rPr>
              <a:t> &lt;</a:t>
            </a:r>
            <a:r>
              <a:rPr lang="cs-CZ" altLang="cs-CZ" sz="1600" dirty="0" err="1">
                <a:solidFill>
                  <a:schemeClr val="accent2"/>
                </a:solidFill>
              </a:rPr>
              <a:t>string.h</a:t>
            </a:r>
            <a:r>
              <a:rPr lang="cs-CZ" altLang="cs-CZ" sz="1600" dirty="0">
                <a:solidFill>
                  <a:schemeClr val="accent2"/>
                </a:solidFill>
              </a:rPr>
              <a:t>&gt;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char</a:t>
            </a:r>
            <a:r>
              <a:rPr lang="cs-CZ" altLang="cs-CZ" sz="1600" dirty="0">
                <a:solidFill>
                  <a:schemeClr val="accent2"/>
                </a:solidFill>
              </a:rPr>
              <a:t> *</a:t>
            </a:r>
            <a:r>
              <a:rPr lang="cs-CZ" altLang="cs-CZ" sz="1600" dirty="0" err="1">
                <a:solidFill>
                  <a:schemeClr val="accent2"/>
                </a:solidFill>
              </a:rPr>
              <a:t>s_dyn</a:t>
            </a:r>
            <a:r>
              <a:rPr lang="cs-CZ" altLang="cs-CZ" sz="1600" dirty="0">
                <a:solidFill>
                  <a:schemeClr val="accent2"/>
                </a:solidFill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s_dyn</a:t>
            </a:r>
            <a:r>
              <a:rPr lang="cs-CZ" altLang="cs-CZ" sz="1600" dirty="0">
                <a:solidFill>
                  <a:schemeClr val="accent2"/>
                </a:solidFill>
              </a:rPr>
              <a:t> = (</a:t>
            </a:r>
            <a:r>
              <a:rPr lang="cs-CZ" altLang="cs-CZ" sz="1600" dirty="0" err="1">
                <a:solidFill>
                  <a:schemeClr val="accent2"/>
                </a:solidFill>
              </a:rPr>
              <a:t>char</a:t>
            </a:r>
            <a:r>
              <a:rPr lang="cs-CZ" altLang="cs-CZ" sz="1600" dirty="0">
                <a:solidFill>
                  <a:schemeClr val="accent2"/>
                </a:solidFill>
              </a:rPr>
              <a:t> *) </a:t>
            </a:r>
            <a:r>
              <a:rPr lang="cs-CZ" altLang="cs-CZ" sz="1600" dirty="0" err="1">
                <a:solidFill>
                  <a:schemeClr val="accent2"/>
                </a:solidFill>
              </a:rPr>
              <a:t>calloc</a:t>
            </a:r>
            <a:r>
              <a:rPr lang="cs-CZ" altLang="cs-CZ" sz="1600" dirty="0">
                <a:solidFill>
                  <a:schemeClr val="accent2"/>
                </a:solidFill>
              </a:rPr>
              <a:t>(10, </a:t>
            </a:r>
            <a:r>
              <a:rPr lang="cs-CZ" altLang="cs-CZ" sz="1600" dirty="0" err="1">
                <a:solidFill>
                  <a:schemeClr val="accent2"/>
                </a:solidFill>
              </a:rPr>
              <a:t>sizeof</a:t>
            </a:r>
            <a:r>
              <a:rPr lang="cs-CZ" altLang="cs-CZ" sz="1600" dirty="0">
                <a:solidFill>
                  <a:schemeClr val="accent2"/>
                </a:solidFill>
              </a:rPr>
              <a:t>(</a:t>
            </a:r>
            <a:r>
              <a:rPr lang="cs-CZ" altLang="cs-CZ" sz="1600" dirty="0" err="1">
                <a:solidFill>
                  <a:schemeClr val="accent2"/>
                </a:solidFill>
              </a:rPr>
              <a:t>char</a:t>
            </a:r>
            <a:r>
              <a:rPr lang="cs-CZ" altLang="cs-CZ" sz="1600" dirty="0">
                <a:solidFill>
                  <a:schemeClr val="accent2"/>
                </a:solidFill>
              </a:rPr>
              <a:t>)); </a:t>
            </a:r>
            <a:r>
              <a:rPr lang="cs-CZ" altLang="cs-CZ" sz="1600" dirty="0"/>
              <a:t>/* Alokace 10 bajtů */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U řetězců je lepší použít funkci </a:t>
            </a:r>
            <a:r>
              <a:rPr lang="cs-CZ" altLang="cs-CZ" sz="1400" dirty="0" err="1">
                <a:solidFill>
                  <a:schemeClr val="accent2"/>
                </a:solidFill>
                <a:hlinkClick r:id="rId8" action="ppaction://hlinksldjump"/>
              </a:rPr>
              <a:t>calloc</a:t>
            </a:r>
            <a:r>
              <a:rPr lang="cs-CZ" altLang="cs-CZ" sz="1400" dirty="0">
                <a:solidFill>
                  <a:schemeClr val="accent2"/>
                </a:solidFill>
                <a:hlinkClick r:id="rId8" action="ppaction://hlinksldjump"/>
              </a:rPr>
              <a:t>()</a:t>
            </a:r>
            <a:r>
              <a:rPr lang="cs-CZ" altLang="cs-CZ" sz="1400" dirty="0"/>
              <a:t> než </a:t>
            </a:r>
            <a:r>
              <a:rPr lang="cs-CZ" altLang="cs-CZ" sz="1400" dirty="0" err="1">
                <a:solidFill>
                  <a:schemeClr val="accent2"/>
                </a:solidFill>
              </a:rPr>
              <a:t>malloc</a:t>
            </a:r>
            <a:r>
              <a:rPr lang="cs-CZ" altLang="cs-CZ" sz="1400" dirty="0">
                <a:solidFill>
                  <a:schemeClr val="accent2"/>
                </a:solidFill>
              </a:rPr>
              <a:t>()</a:t>
            </a:r>
            <a:r>
              <a:rPr lang="cs-CZ" altLang="cs-CZ" sz="1400" dirty="0"/>
              <a:t>, protože je inicializuje na nulu.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strcpy</a:t>
            </a:r>
            <a:r>
              <a:rPr lang="cs-CZ" altLang="cs-CZ" sz="1600" dirty="0">
                <a:solidFill>
                  <a:schemeClr val="accent2"/>
                </a:solidFill>
              </a:rPr>
              <a:t>(</a:t>
            </a:r>
            <a:r>
              <a:rPr lang="cs-CZ" altLang="cs-CZ" sz="1600" dirty="0" err="1">
                <a:solidFill>
                  <a:schemeClr val="accent2"/>
                </a:solidFill>
              </a:rPr>
              <a:t>s_dyn</a:t>
            </a:r>
            <a:r>
              <a:rPr lang="cs-CZ" altLang="cs-CZ" sz="1600" dirty="0">
                <a:solidFill>
                  <a:schemeClr val="accent2"/>
                </a:solidFill>
              </a:rPr>
              <a:t>, "Ahoj");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správné přiřazení hodnoty řetězci</a:t>
            </a:r>
          </a:p>
          <a:p>
            <a:pPr lvl="3">
              <a:lnSpc>
                <a:spcPct val="80000"/>
              </a:lnSpc>
            </a:pPr>
            <a:r>
              <a:rPr lang="cs-CZ" altLang="cs-CZ" sz="1200" dirty="0"/>
              <a:t>zkopírování řetězcové konstanty do alokované paměti znak po znaku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s_dyn</a:t>
            </a:r>
            <a:r>
              <a:rPr lang="cs-CZ" altLang="cs-CZ" sz="1600" dirty="0">
                <a:solidFill>
                  <a:schemeClr val="accent2"/>
                </a:solidFill>
              </a:rPr>
              <a:t> = "Ahoj";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nesprávné přiřazení hodnoty řetězci</a:t>
            </a:r>
          </a:p>
          <a:p>
            <a:pPr lvl="3">
              <a:lnSpc>
                <a:spcPct val="80000"/>
              </a:lnSpc>
            </a:pPr>
            <a:r>
              <a:rPr lang="cs-CZ" altLang="cs-CZ" sz="1200" dirty="0"/>
              <a:t>Adresa v </a:t>
            </a:r>
            <a:r>
              <a:rPr lang="cs-CZ" altLang="cs-CZ" sz="1200" dirty="0" err="1">
                <a:solidFill>
                  <a:schemeClr val="accent2"/>
                </a:solidFill>
              </a:rPr>
              <a:t>s_dyn</a:t>
            </a:r>
            <a:r>
              <a:rPr lang="cs-CZ" altLang="cs-CZ" sz="1200" dirty="0"/>
              <a:t> se změnila na adresu řetězcové konstanty </a:t>
            </a:r>
            <a:r>
              <a:rPr lang="cs-CZ" altLang="cs-CZ" sz="1200" dirty="0">
                <a:solidFill>
                  <a:schemeClr val="accent2"/>
                </a:solidFill>
              </a:rPr>
              <a:t>"Ahoj"</a:t>
            </a:r>
            <a:r>
              <a:rPr lang="cs-CZ" altLang="cs-CZ" sz="1200" dirty="0"/>
              <a:t>, čímž se nenávratně ztratila adresa původně alokované dynamické paměti (</a:t>
            </a:r>
            <a:r>
              <a:rPr lang="cs-CZ" altLang="cs-CZ" sz="1200" dirty="0" err="1">
                <a:hlinkClick r:id="rId8" action="ppaction://hlinksldjump"/>
              </a:rPr>
              <a:t>Memory</a:t>
            </a:r>
            <a:r>
              <a:rPr lang="cs-CZ" altLang="cs-CZ" sz="1200" dirty="0">
                <a:hlinkClick r:id="rId8" action="ppaction://hlinksldjump"/>
              </a:rPr>
              <a:t> </a:t>
            </a:r>
            <a:r>
              <a:rPr lang="cs-CZ" altLang="cs-CZ" sz="1200" dirty="0" err="1">
                <a:hlinkClick r:id="rId8" action="ppaction://hlinksldjump"/>
              </a:rPr>
              <a:t>leakage</a:t>
            </a:r>
            <a:r>
              <a:rPr lang="cs-CZ" altLang="cs-CZ" sz="1200" dirty="0"/>
              <a:t>).</a:t>
            </a:r>
          </a:p>
          <a:p>
            <a:pPr lvl="2">
              <a:lnSpc>
                <a:spcPct val="80000"/>
              </a:lnSpc>
            </a:pPr>
            <a:r>
              <a:rPr lang="cs-CZ" altLang="cs-CZ" sz="1600" dirty="0"/>
              <a:t>Již nemáme možnost na adresu </a:t>
            </a:r>
            <a:r>
              <a:rPr lang="cs-CZ" altLang="cs-CZ" sz="1600" dirty="0" err="1">
                <a:solidFill>
                  <a:schemeClr val="accent2"/>
                </a:solidFill>
              </a:rPr>
              <a:t>s_dyn</a:t>
            </a:r>
            <a:r>
              <a:rPr lang="cs-CZ" altLang="cs-CZ" sz="1600" dirty="0"/>
              <a:t> bez možné havárie zapisovat pomocí funkce </a:t>
            </a:r>
            <a:r>
              <a:rPr lang="cs-CZ" altLang="cs-CZ" sz="1600" dirty="0" err="1">
                <a:solidFill>
                  <a:schemeClr val="accent2"/>
                </a:solidFill>
              </a:rPr>
              <a:t>strcpy</a:t>
            </a:r>
            <a:r>
              <a:rPr lang="cs-CZ" altLang="cs-CZ" sz="1600" dirty="0">
                <a:solidFill>
                  <a:schemeClr val="accent2"/>
                </a:solidFill>
              </a:rPr>
              <a:t>()</a:t>
            </a:r>
            <a:r>
              <a:rPr lang="cs-CZ" altLang="cs-CZ" sz="16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31EF-EC19-42B0-96C4-AC8C3727F60E}" type="slidenum">
              <a:rPr lang="cs-CZ" altLang="cs-CZ"/>
              <a:pPr/>
              <a:t>117</a:t>
            </a:fld>
            <a:endParaRPr lang="cs-CZ" altLang="cs-CZ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Symbolické řetězcové konstanty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#</a:t>
            </a:r>
            <a:r>
              <a:rPr lang="cs-CZ" altLang="cs-CZ" sz="1800" dirty="0" err="1">
                <a:solidFill>
                  <a:schemeClr val="accent2"/>
                </a:solidFill>
              </a:rPr>
              <a:t>define</a:t>
            </a:r>
            <a:r>
              <a:rPr lang="cs-CZ" altLang="cs-CZ" sz="1800" dirty="0">
                <a:solidFill>
                  <a:schemeClr val="accent2"/>
                </a:solidFill>
              </a:rPr>
              <a:t> JMENO_SOUBORU "DOPIS.TXT"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const</a:t>
            </a:r>
            <a:r>
              <a:rPr lang="cs-CZ" altLang="cs-CZ" sz="1800" dirty="0">
                <a:solidFill>
                  <a:schemeClr val="accent2"/>
                </a:solidFill>
              </a:rPr>
              <a:t> </a:t>
            </a:r>
            <a:r>
              <a:rPr lang="cs-CZ" altLang="cs-CZ" sz="1800" dirty="0" err="1">
                <a:solidFill>
                  <a:schemeClr val="accent2"/>
                </a:solidFill>
              </a:rPr>
              <a:t>char</a:t>
            </a:r>
            <a:r>
              <a:rPr lang="cs-CZ" altLang="cs-CZ" sz="1800" dirty="0">
                <a:solidFill>
                  <a:schemeClr val="accent2"/>
                </a:solidFill>
              </a:rPr>
              <a:t> *JMENO_SOUBORU = "DOPIS.TXT";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V proměnné </a:t>
            </a:r>
            <a:r>
              <a:rPr lang="cs-CZ" altLang="cs-CZ" sz="1600" dirty="0">
                <a:solidFill>
                  <a:schemeClr val="accent2"/>
                </a:solidFill>
              </a:rPr>
              <a:t>JMENO_SOUBORU</a:t>
            </a:r>
            <a:r>
              <a:rPr lang="cs-CZ" altLang="cs-CZ" sz="1600" dirty="0"/>
              <a:t> je adresa prvního znaku řetězce </a:t>
            </a:r>
            <a:r>
              <a:rPr lang="cs-CZ" altLang="cs-CZ" sz="1600" dirty="0">
                <a:solidFill>
                  <a:schemeClr val="accent2"/>
                </a:solidFill>
              </a:rPr>
              <a:t>"DOPIS.TXT"</a:t>
            </a:r>
            <a:r>
              <a:rPr lang="cs-CZ" altLang="cs-CZ" sz="16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Možno porovnávat operátorem „</a:t>
            </a:r>
            <a:r>
              <a:rPr lang="cs-CZ" altLang="cs-CZ" sz="1600" dirty="0">
                <a:solidFill>
                  <a:schemeClr val="accent2"/>
                </a:solidFill>
              </a:rPr>
              <a:t>==</a:t>
            </a:r>
            <a:r>
              <a:rPr lang="cs-CZ" altLang="cs-CZ" sz="1600" dirty="0"/>
              <a:t>“ a kopírovat operátorem „</a:t>
            </a:r>
            <a:r>
              <a:rPr lang="cs-CZ" altLang="cs-CZ" sz="1600" dirty="0">
                <a:solidFill>
                  <a:schemeClr val="accent2"/>
                </a:solidFill>
              </a:rPr>
              <a:t>=</a:t>
            </a:r>
            <a:r>
              <a:rPr lang="cs-CZ" altLang="cs-CZ" sz="1600" dirty="0"/>
              <a:t>“, protože se pracuje jen s adresou začátku řetězce.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Při porovnání řetězců nezáleží na jejich obsahu ale na tom, jsou-li na stejné adrese, což záleží na překladači, tudíž je bezpečnější používat knihovní funkce </a:t>
            </a:r>
            <a:r>
              <a:rPr lang="cs-CZ" altLang="cs-CZ" sz="1400" dirty="0" err="1">
                <a:solidFill>
                  <a:schemeClr val="accent2"/>
                </a:solidFill>
                <a:hlinkClick r:id="rId2" action="ppaction://hlinksldjump"/>
              </a:rPr>
              <a:t>strcmp</a:t>
            </a:r>
            <a:r>
              <a:rPr lang="cs-CZ" altLang="cs-CZ" sz="1400" dirty="0">
                <a:solidFill>
                  <a:schemeClr val="accent2"/>
                </a:solidFill>
                <a:hlinkClick r:id="rId2" action="ppaction://hlinksldjump"/>
              </a:rPr>
              <a:t>()</a:t>
            </a:r>
            <a:r>
              <a:rPr lang="cs-CZ" altLang="cs-CZ" sz="1400" dirty="0"/>
              <a:t> a </a:t>
            </a:r>
            <a:r>
              <a:rPr lang="cs-CZ" altLang="cs-CZ" sz="1400" dirty="0" err="1">
                <a:solidFill>
                  <a:schemeClr val="accent2"/>
                </a:solidFill>
                <a:hlinkClick r:id="rId2" action="ppaction://hlinksldjump"/>
              </a:rPr>
              <a:t>strcpy</a:t>
            </a:r>
            <a:r>
              <a:rPr lang="cs-CZ" altLang="cs-CZ" sz="1400" dirty="0">
                <a:solidFill>
                  <a:schemeClr val="accent2"/>
                </a:solidFill>
                <a:hlinkClick r:id="rId2" action="ppaction://hlinksldjump"/>
              </a:rPr>
              <a:t>()</a:t>
            </a:r>
            <a:r>
              <a:rPr lang="cs-CZ" altLang="cs-CZ" sz="14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I když </a:t>
            </a:r>
            <a:r>
              <a:rPr lang="cs-CZ" altLang="cs-CZ" sz="1600" dirty="0" smtClean="0"/>
              <a:t>by </a:t>
            </a:r>
            <a:r>
              <a:rPr lang="cs-CZ" altLang="cs-CZ" sz="1600" dirty="0"/>
              <a:t>proměnná </a:t>
            </a:r>
            <a:r>
              <a:rPr lang="cs-CZ" altLang="cs-CZ" sz="1600" dirty="0">
                <a:solidFill>
                  <a:schemeClr val="accent2"/>
                </a:solidFill>
              </a:rPr>
              <a:t>JMENO_SOUBORU</a:t>
            </a:r>
            <a:r>
              <a:rPr lang="cs-CZ" altLang="cs-CZ" sz="1600" dirty="0"/>
              <a:t> </a:t>
            </a:r>
            <a:r>
              <a:rPr lang="cs-CZ" altLang="cs-CZ" sz="1600" dirty="0" smtClean="0"/>
              <a:t>byla deklarována </a:t>
            </a:r>
            <a:r>
              <a:rPr lang="cs-CZ" altLang="cs-CZ" sz="1600" dirty="0"/>
              <a:t>bez </a:t>
            </a:r>
            <a:r>
              <a:rPr lang="cs-CZ" altLang="cs-CZ" sz="1600" dirty="0" err="1">
                <a:solidFill>
                  <a:schemeClr val="accent2"/>
                </a:solidFill>
              </a:rPr>
              <a:t>const</a:t>
            </a:r>
            <a:r>
              <a:rPr lang="cs-CZ" altLang="cs-CZ" sz="1600" dirty="0"/>
              <a:t>, </a:t>
            </a:r>
            <a:r>
              <a:rPr lang="cs-CZ" altLang="cs-CZ" sz="1600" dirty="0" smtClean="0"/>
              <a:t>nešlo by </a:t>
            </a:r>
            <a:r>
              <a:rPr lang="cs-CZ" altLang="cs-CZ" sz="1600" dirty="0"/>
              <a:t>měnit její znaky: </a:t>
            </a:r>
            <a:r>
              <a:rPr lang="cs-CZ" altLang="cs-CZ" sz="1600" dirty="0">
                <a:solidFill>
                  <a:schemeClr val="accent2"/>
                </a:solidFill>
              </a:rPr>
              <a:t>JMENO_SOUBORU[1] = 'a';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Některé překladače to však povolují a to může vést k havárii programu nebo přepisu shodného řetězce v jiné proměnné, proto se doporučuje používat modifikátor </a:t>
            </a:r>
            <a:r>
              <a:rPr lang="cs-CZ" altLang="cs-CZ" sz="1400" dirty="0" err="1">
                <a:solidFill>
                  <a:schemeClr val="accent2"/>
                </a:solidFill>
              </a:rPr>
              <a:t>const</a:t>
            </a:r>
            <a:r>
              <a:rPr lang="cs-CZ" altLang="cs-CZ" sz="1400" dirty="0"/>
              <a:t>.</a:t>
            </a:r>
          </a:p>
          <a:p>
            <a:pPr lvl="3">
              <a:lnSpc>
                <a:spcPct val="80000"/>
              </a:lnSpc>
            </a:pPr>
            <a:r>
              <a:rPr lang="cs-CZ" altLang="cs-CZ" sz="1200" dirty="0"/>
              <a:t>Překladač může umisťovat shodné řetězce na jediné </a:t>
            </a:r>
            <a:r>
              <a:rPr lang="cs-CZ" altLang="cs-CZ" sz="1200" dirty="0">
                <a:hlinkClick r:id="rId3"/>
              </a:rPr>
              <a:t>místo v paměti</a:t>
            </a:r>
            <a:r>
              <a:rPr lang="cs-CZ" altLang="cs-CZ" sz="1200" dirty="0"/>
              <a:t> a různé proměnné typu pointer na </a:t>
            </a:r>
            <a:r>
              <a:rPr lang="cs-CZ" altLang="cs-CZ" sz="1200" dirty="0" err="1">
                <a:solidFill>
                  <a:schemeClr val="accent2"/>
                </a:solidFill>
              </a:rPr>
              <a:t>char</a:t>
            </a:r>
            <a:r>
              <a:rPr lang="cs-CZ" altLang="cs-CZ" sz="1200" dirty="0"/>
              <a:t> mají adresu tohoto místa jako svoji hodnotu.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const</a:t>
            </a:r>
            <a:r>
              <a:rPr lang="cs-CZ" altLang="cs-CZ" sz="1800" dirty="0">
                <a:solidFill>
                  <a:schemeClr val="accent2"/>
                </a:solidFill>
              </a:rPr>
              <a:t> </a:t>
            </a:r>
            <a:r>
              <a:rPr lang="cs-CZ" altLang="cs-CZ" sz="1800" dirty="0" err="1">
                <a:solidFill>
                  <a:schemeClr val="accent2"/>
                </a:solidFill>
              </a:rPr>
              <a:t>char</a:t>
            </a:r>
            <a:r>
              <a:rPr lang="cs-CZ" altLang="cs-CZ" sz="1800" dirty="0">
                <a:solidFill>
                  <a:schemeClr val="accent2"/>
                </a:solidFill>
              </a:rPr>
              <a:t> JMENO_SOUBORU[] = "DOPIS.TXT";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Po spuštění programu se alokuje paměť pro proměnnou </a:t>
            </a:r>
            <a:r>
              <a:rPr lang="cs-CZ" altLang="cs-CZ" sz="1600" dirty="0">
                <a:solidFill>
                  <a:schemeClr val="accent2"/>
                </a:solidFill>
              </a:rPr>
              <a:t>JMENO_SOUBORU</a:t>
            </a:r>
            <a:r>
              <a:rPr lang="cs-CZ" altLang="cs-CZ" sz="1600" dirty="0"/>
              <a:t> a zkopíruje se do ní řetězec </a:t>
            </a:r>
            <a:r>
              <a:rPr lang="cs-CZ" altLang="cs-CZ" sz="1600" dirty="0">
                <a:solidFill>
                  <a:schemeClr val="accent2"/>
                </a:solidFill>
              </a:rPr>
              <a:t>"DOPIS.TXT"</a:t>
            </a:r>
            <a:r>
              <a:rPr lang="cs-CZ" altLang="cs-CZ" sz="1600" dirty="0"/>
              <a:t> z </a:t>
            </a:r>
            <a:r>
              <a:rPr lang="cs-CZ" altLang="cs-CZ" sz="1600" dirty="0">
                <a:hlinkClick r:id="rId4" action="ppaction://hlinksldjump"/>
              </a:rPr>
              <a:t>datové oblasti paměti</a:t>
            </a:r>
            <a:r>
              <a:rPr lang="cs-CZ" altLang="cs-CZ" sz="16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Porovnávání a kopírování je možné jen pomocí knihovních funkcí </a:t>
            </a:r>
            <a:r>
              <a:rPr lang="cs-CZ" altLang="cs-CZ" sz="1600" dirty="0" err="1">
                <a:solidFill>
                  <a:schemeClr val="accent2"/>
                </a:solidFill>
                <a:hlinkClick r:id="rId2" action="ppaction://hlinksldjump"/>
              </a:rPr>
              <a:t>strcmp</a:t>
            </a:r>
            <a:r>
              <a:rPr lang="cs-CZ" altLang="cs-CZ" sz="1600" dirty="0">
                <a:solidFill>
                  <a:schemeClr val="accent2"/>
                </a:solidFill>
                <a:hlinkClick r:id="rId2" action="ppaction://hlinksldjump"/>
              </a:rPr>
              <a:t>()</a:t>
            </a:r>
            <a:r>
              <a:rPr lang="cs-CZ" altLang="cs-CZ" sz="1600" dirty="0"/>
              <a:t> a </a:t>
            </a:r>
            <a:r>
              <a:rPr lang="cs-CZ" altLang="cs-CZ" sz="1600" dirty="0" err="1">
                <a:solidFill>
                  <a:schemeClr val="accent2"/>
                </a:solidFill>
                <a:hlinkClick r:id="rId2" action="ppaction://hlinksldjump"/>
              </a:rPr>
              <a:t>strcpy</a:t>
            </a:r>
            <a:r>
              <a:rPr lang="cs-CZ" altLang="cs-CZ" sz="1600" dirty="0">
                <a:solidFill>
                  <a:schemeClr val="accent2"/>
                </a:solidFill>
                <a:hlinkClick r:id="rId2" action="ppaction://hlinksldjump"/>
              </a:rPr>
              <a:t>()</a:t>
            </a:r>
            <a:r>
              <a:rPr lang="cs-CZ" altLang="cs-CZ" sz="1600" dirty="0"/>
              <a:t> znak po znaku.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Je-li proměnná </a:t>
            </a:r>
            <a:r>
              <a:rPr lang="cs-CZ" altLang="cs-CZ" sz="1600" dirty="0">
                <a:solidFill>
                  <a:schemeClr val="accent2"/>
                </a:solidFill>
              </a:rPr>
              <a:t>JMENO_SOUBORU</a:t>
            </a:r>
            <a:r>
              <a:rPr lang="cs-CZ" altLang="cs-CZ" sz="1600" dirty="0"/>
              <a:t> deklarována bez </a:t>
            </a:r>
            <a:r>
              <a:rPr lang="cs-CZ" altLang="cs-CZ" sz="1600" dirty="0" err="1">
                <a:solidFill>
                  <a:schemeClr val="accent2"/>
                </a:solidFill>
              </a:rPr>
              <a:t>const</a:t>
            </a:r>
            <a:r>
              <a:rPr lang="cs-CZ" altLang="cs-CZ" sz="1600" dirty="0"/>
              <a:t>, lze měnit její znaky: </a:t>
            </a:r>
            <a:r>
              <a:rPr lang="cs-CZ" altLang="cs-CZ" sz="1600" dirty="0">
                <a:solidFill>
                  <a:schemeClr val="accent2"/>
                </a:solidFill>
              </a:rPr>
              <a:t>JMENO_SOUBORU[1] = 'a';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Konstantní </a:t>
            </a:r>
            <a:r>
              <a:rPr lang="cs-CZ" altLang="cs-CZ" sz="1800" dirty="0">
                <a:hlinkClick r:id="rId5" action="ppaction://hlinksldjump"/>
              </a:rPr>
              <a:t>pole řetězců</a:t>
            </a:r>
            <a:endParaRPr lang="cs-CZ" altLang="cs-CZ" sz="18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const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char</a:t>
            </a:r>
            <a:r>
              <a:rPr lang="cs-CZ" altLang="cs-CZ" sz="1600" dirty="0">
                <a:solidFill>
                  <a:schemeClr val="accent2"/>
                </a:solidFill>
              </a:rPr>
              <a:t> *VETY[] =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"První věta",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"Druhá věta",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"Třetí věta" };</a:t>
            </a:r>
            <a:r>
              <a:rPr lang="cs-CZ" altLang="cs-CZ" sz="1600" dirty="0"/>
              <a:t> /* </a:t>
            </a:r>
            <a:r>
              <a:rPr lang="cs-CZ" altLang="cs-CZ" sz="1600" dirty="0">
                <a:hlinkClick r:id="rId6" action="ppaction://hlinksldjump"/>
              </a:rPr>
              <a:t>Počet vět lze vypočítat.</a:t>
            </a:r>
            <a:r>
              <a:rPr lang="cs-CZ" altLang="cs-CZ" sz="1600" dirty="0"/>
              <a:t> </a:t>
            </a:r>
            <a:r>
              <a:rPr lang="cs-CZ" altLang="cs-CZ" sz="1600" dirty="0" smtClean="0"/>
              <a:t>/*</a:t>
            </a:r>
            <a:endParaRPr lang="cs-CZ" alt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F2FB6-979E-412B-8E43-D8CF389CE932}" type="slidenum">
              <a:rPr lang="cs-CZ" altLang="cs-CZ"/>
              <a:pPr/>
              <a:t>118</a:t>
            </a:fld>
            <a:endParaRPr lang="cs-CZ" altLang="cs-CZ"/>
          </a:p>
        </p:txBody>
      </p:sp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Statická inicializace řetězce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3820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#</a:t>
            </a:r>
            <a:r>
              <a:rPr lang="cs-CZ" altLang="cs-CZ" sz="1400" dirty="0" err="1">
                <a:solidFill>
                  <a:schemeClr val="accent2"/>
                </a:solidFill>
              </a:rPr>
              <a:t>include</a:t>
            </a:r>
            <a:r>
              <a:rPr lang="cs-CZ" altLang="cs-CZ" sz="1400" dirty="0">
                <a:solidFill>
                  <a:schemeClr val="accent2"/>
                </a:solidFill>
              </a:rPr>
              <a:t> &lt;</a:t>
            </a:r>
            <a:r>
              <a:rPr lang="cs-CZ" altLang="cs-CZ" sz="1400" dirty="0" err="1">
                <a:solidFill>
                  <a:schemeClr val="accent2"/>
                </a:solidFill>
              </a:rPr>
              <a:t>string.h</a:t>
            </a:r>
            <a:r>
              <a:rPr lang="cs-CZ" altLang="cs-CZ" sz="14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#</a:t>
            </a:r>
            <a:r>
              <a:rPr lang="cs-CZ" altLang="cs-CZ" sz="1400" dirty="0" err="1">
                <a:solidFill>
                  <a:schemeClr val="accent2"/>
                </a:solidFill>
              </a:rPr>
              <a:t>include</a:t>
            </a:r>
            <a:r>
              <a:rPr lang="cs-CZ" altLang="cs-CZ" sz="1400" dirty="0">
                <a:solidFill>
                  <a:schemeClr val="accent2"/>
                </a:solidFill>
              </a:rPr>
              <a:t> &lt;</a:t>
            </a:r>
            <a:r>
              <a:rPr lang="cs-CZ" altLang="cs-CZ" sz="1400" dirty="0" err="1">
                <a:solidFill>
                  <a:schemeClr val="accent2"/>
                </a:solidFill>
              </a:rPr>
              <a:t>stdio.h</a:t>
            </a:r>
            <a:r>
              <a:rPr lang="cs-CZ" altLang="cs-CZ" sz="14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void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zmen_retezec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char</a:t>
            </a:r>
            <a:r>
              <a:rPr lang="cs-CZ" altLang="cs-CZ" sz="1400" dirty="0">
                <a:solidFill>
                  <a:schemeClr val="accent2"/>
                </a:solidFill>
              </a:rPr>
              <a:t> x[])</a:t>
            </a:r>
            <a:r>
              <a:rPr lang="cs-CZ" altLang="cs-CZ" sz="1400" dirty="0"/>
              <a:t> /* 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char</a:t>
            </a:r>
            <a:r>
              <a:rPr lang="cs-CZ" altLang="cs-CZ" sz="1400" dirty="0">
                <a:solidFill>
                  <a:schemeClr val="accent2"/>
                </a:solidFill>
              </a:rPr>
              <a:t> *x)</a:t>
            </a:r>
            <a:r>
              <a:rPr lang="cs-CZ" altLang="cs-CZ" sz="1400" dirty="0"/>
              <a:t> je pro překladač stejné.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strcpy</a:t>
            </a:r>
            <a:r>
              <a:rPr lang="cs-CZ" altLang="cs-CZ" sz="1400" dirty="0">
                <a:solidFill>
                  <a:schemeClr val="accent2"/>
                </a:solidFill>
              </a:rPr>
              <a:t>(x, "Te buch");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x[7] = '!';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x[8] = '\0';</a:t>
            </a:r>
            <a:r>
              <a:rPr lang="cs-CZ" altLang="cs-CZ" sz="1400" dirty="0"/>
              <a:t> /* Jakmile nepoužíváme knihovní funkce, nemůžeme spoléhat na to, že za posledním znakem bude znak s kódem nula, proto ho přidáme sami.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main</a:t>
            </a:r>
            <a:r>
              <a:rPr lang="cs-CZ" altLang="cs-CZ" sz="1400" dirty="0">
                <a:solidFill>
                  <a:schemeClr val="accent2"/>
                </a:solidFill>
              </a:rPr>
              <a:t>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char</a:t>
            </a:r>
            <a:r>
              <a:rPr lang="cs-CZ" altLang="cs-CZ" sz="1400" dirty="0">
                <a:solidFill>
                  <a:schemeClr val="accent2"/>
                </a:solidFill>
              </a:rPr>
              <a:t> text1[20] = "Ahoj";</a:t>
            </a:r>
            <a:r>
              <a:rPr lang="cs-CZ" altLang="cs-CZ" sz="1400" dirty="0"/>
              <a:t> /* </a:t>
            </a:r>
            <a:r>
              <a:rPr lang="cs-CZ" altLang="cs-CZ" sz="1400" dirty="0">
                <a:solidFill>
                  <a:schemeClr val="accent2"/>
                </a:solidFill>
              </a:rPr>
              <a:t>text1</a:t>
            </a:r>
            <a:r>
              <a:rPr lang="cs-CZ" altLang="cs-CZ" sz="1400" dirty="0"/>
              <a:t> je názvem adresy se začátkem řetězce.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char</a:t>
            </a:r>
            <a:r>
              <a:rPr lang="cs-CZ" altLang="cs-CZ" sz="1400" dirty="0">
                <a:solidFill>
                  <a:schemeClr val="accent2"/>
                </a:solidFill>
              </a:rPr>
              <a:t> *text2 = "Nazdar";</a:t>
            </a:r>
            <a:r>
              <a:rPr lang="cs-CZ" altLang="cs-CZ" sz="1400" dirty="0"/>
              <a:t> /* </a:t>
            </a:r>
            <a:r>
              <a:rPr lang="cs-CZ" altLang="cs-CZ" sz="1400" dirty="0">
                <a:solidFill>
                  <a:schemeClr val="accent2"/>
                </a:solidFill>
              </a:rPr>
              <a:t>text2</a:t>
            </a:r>
            <a:r>
              <a:rPr lang="cs-CZ" altLang="cs-CZ" sz="1400" dirty="0"/>
              <a:t> je název pro místo paměti s adresou začátku řetězce.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strcpy</a:t>
            </a:r>
            <a:r>
              <a:rPr lang="cs-CZ" altLang="cs-CZ" sz="1400" dirty="0">
                <a:solidFill>
                  <a:schemeClr val="accent2"/>
                </a:solidFill>
              </a:rPr>
              <a:t>(text1, "</a:t>
            </a:r>
            <a:r>
              <a:rPr lang="cs-CZ" altLang="cs-CZ" sz="1400" dirty="0" err="1">
                <a:solidFill>
                  <a:schemeClr val="accent2"/>
                </a:solidFill>
              </a:rPr>
              <a:t>Nazdarek</a:t>
            </a:r>
            <a:r>
              <a:rPr lang="cs-CZ" altLang="cs-CZ" sz="1400" dirty="0">
                <a:solidFill>
                  <a:schemeClr val="accent2"/>
                </a:solidFill>
              </a:rPr>
              <a:t>");</a:t>
            </a:r>
            <a:r>
              <a:rPr lang="cs-CZ" altLang="cs-CZ" sz="1400" dirty="0"/>
              <a:t> /* V pořádku, pokud je nový řetězec kratší než </a:t>
            </a:r>
            <a:r>
              <a:rPr lang="cs-CZ" altLang="cs-CZ" sz="1400" dirty="0">
                <a:solidFill>
                  <a:schemeClr val="accent2"/>
                </a:solidFill>
              </a:rPr>
              <a:t>20</a:t>
            </a:r>
            <a:r>
              <a:rPr lang="cs-CZ" altLang="cs-CZ" sz="1400" dirty="0"/>
              <a:t> znaků.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/>
              <a:t>/* </a:t>
            </a:r>
            <a:r>
              <a:rPr lang="cs-CZ" altLang="cs-CZ" sz="1400" dirty="0" err="1">
                <a:solidFill>
                  <a:schemeClr val="accent2"/>
                </a:solidFill>
              </a:rPr>
              <a:t>strcpy</a:t>
            </a:r>
            <a:r>
              <a:rPr lang="cs-CZ" altLang="cs-CZ" sz="1400" dirty="0">
                <a:solidFill>
                  <a:schemeClr val="accent2"/>
                </a:solidFill>
              </a:rPr>
              <a:t>(text2, "</a:t>
            </a:r>
            <a:r>
              <a:rPr lang="cs-CZ" altLang="cs-CZ" sz="1400" dirty="0" err="1">
                <a:solidFill>
                  <a:schemeClr val="accent2"/>
                </a:solidFill>
              </a:rPr>
              <a:t>Cau</a:t>
            </a:r>
            <a:r>
              <a:rPr lang="cs-CZ" altLang="cs-CZ" sz="1400" dirty="0">
                <a:solidFill>
                  <a:schemeClr val="accent2"/>
                </a:solidFill>
              </a:rPr>
              <a:t>");</a:t>
            </a:r>
            <a:r>
              <a:rPr lang="cs-CZ" altLang="cs-CZ" sz="1400" dirty="0"/>
              <a:t> </a:t>
            </a:r>
            <a:r>
              <a:rPr lang="cs-CZ" altLang="cs-CZ" sz="1400" dirty="0">
                <a:hlinkClick r:id="rId2" action="ppaction://hlinksldjump"/>
              </a:rPr>
              <a:t>Přeloží se v pořádku, ale skončí běhovou chybou.</a:t>
            </a:r>
            <a:r>
              <a:rPr lang="cs-CZ" altLang="cs-CZ" sz="1400" dirty="0"/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/>
              <a:t>/* </a:t>
            </a:r>
            <a:r>
              <a:rPr lang="cs-CZ" altLang="cs-CZ" sz="1400" dirty="0">
                <a:solidFill>
                  <a:schemeClr val="accent2"/>
                </a:solidFill>
              </a:rPr>
              <a:t>text2[1] = 's';</a:t>
            </a:r>
            <a:r>
              <a:rPr lang="cs-CZ" altLang="cs-CZ" sz="1400" dirty="0"/>
              <a:t> </a:t>
            </a:r>
            <a:r>
              <a:rPr lang="cs-CZ" altLang="cs-CZ" sz="1400" dirty="0">
                <a:hlinkClick r:id="rId2" action="ppaction://hlinksldjump"/>
              </a:rPr>
              <a:t>Přeloží se v pořádku, ale skončí běhovou chybou.</a:t>
            </a:r>
            <a:r>
              <a:rPr lang="cs-CZ" altLang="cs-CZ" sz="1400" dirty="0"/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/>
              <a:t>/* </a:t>
            </a:r>
            <a:r>
              <a:rPr lang="cs-CZ" altLang="cs-CZ" sz="1400" dirty="0">
                <a:solidFill>
                  <a:schemeClr val="accent2"/>
                </a:solidFill>
              </a:rPr>
              <a:t>text2 = text1;</a:t>
            </a:r>
            <a:r>
              <a:rPr lang="cs-CZ" altLang="cs-CZ" sz="1400" dirty="0"/>
              <a:t> Možné, protože do pointeru mohu přiřadit jinou adresu.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/>
              <a:t>/* </a:t>
            </a:r>
            <a:r>
              <a:rPr lang="cs-CZ" altLang="cs-CZ" sz="1400" dirty="0">
                <a:solidFill>
                  <a:schemeClr val="accent2"/>
                </a:solidFill>
              </a:rPr>
              <a:t>text1 = text2;</a:t>
            </a:r>
            <a:r>
              <a:rPr lang="cs-CZ" altLang="cs-CZ" sz="1400" dirty="0"/>
              <a:t> </a:t>
            </a:r>
            <a:r>
              <a:rPr lang="cs-CZ" altLang="cs-CZ" sz="1400" dirty="0">
                <a:hlinkClick r:id="rId3" action="ppaction://hlinksldjump"/>
              </a:rPr>
              <a:t>Nemožné, protože adresa statického řetězce není l-hodnota.</a:t>
            </a:r>
            <a:r>
              <a:rPr lang="cs-CZ" altLang="cs-CZ" sz="1400" dirty="0"/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printf</a:t>
            </a:r>
            <a:r>
              <a:rPr lang="cs-CZ" altLang="cs-CZ" sz="1400" dirty="0">
                <a:solidFill>
                  <a:schemeClr val="accent2"/>
                </a:solidFill>
              </a:rPr>
              <a:t>("%p %p %s %s %c\n", text1, &amp;text1, text1, &amp;text1[0], *text1);</a:t>
            </a:r>
            <a:r>
              <a:rPr lang="cs-CZ" altLang="cs-CZ" sz="1400" dirty="0"/>
              <a:t> /* Adresa </a:t>
            </a:r>
            <a:r>
              <a:rPr lang="cs-CZ" altLang="cs-CZ" sz="1400" dirty="0">
                <a:solidFill>
                  <a:schemeClr val="accent2"/>
                </a:solidFill>
              </a:rPr>
              <a:t>text1</a:t>
            </a:r>
            <a:r>
              <a:rPr lang="cs-CZ" altLang="cs-CZ" sz="1400" dirty="0"/>
              <a:t> a </a:t>
            </a:r>
            <a:r>
              <a:rPr lang="cs-CZ" altLang="cs-CZ" sz="1400" dirty="0">
                <a:solidFill>
                  <a:schemeClr val="accent2"/>
                </a:solidFill>
              </a:rPr>
              <a:t>&amp;text1</a:t>
            </a:r>
            <a:r>
              <a:rPr lang="cs-CZ" altLang="cs-CZ" sz="1400" dirty="0"/>
              <a:t> je stejná.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printf</a:t>
            </a:r>
            <a:r>
              <a:rPr lang="cs-CZ" altLang="cs-CZ" sz="1400" dirty="0">
                <a:solidFill>
                  <a:schemeClr val="accent2"/>
                </a:solidFill>
              </a:rPr>
              <a:t>("%p %p %s %s %c\n", text2, &amp;text2, text2, &amp;text2[0], *text2);</a:t>
            </a:r>
            <a:r>
              <a:rPr lang="cs-CZ" altLang="cs-CZ" sz="1400" dirty="0"/>
              <a:t> /* Adresa </a:t>
            </a:r>
            <a:r>
              <a:rPr lang="cs-CZ" altLang="cs-CZ" sz="1400" dirty="0">
                <a:solidFill>
                  <a:schemeClr val="accent2"/>
                </a:solidFill>
              </a:rPr>
              <a:t>text2</a:t>
            </a:r>
            <a:r>
              <a:rPr lang="cs-CZ" altLang="cs-CZ" sz="1400" dirty="0"/>
              <a:t> a </a:t>
            </a:r>
            <a:r>
              <a:rPr lang="cs-CZ" altLang="cs-CZ" sz="1400" dirty="0">
                <a:solidFill>
                  <a:schemeClr val="accent2"/>
                </a:solidFill>
              </a:rPr>
              <a:t>&amp;text2</a:t>
            </a:r>
            <a:r>
              <a:rPr lang="cs-CZ" altLang="cs-CZ" sz="1400" dirty="0"/>
              <a:t> je jiná.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zmen_retezec</a:t>
            </a:r>
            <a:r>
              <a:rPr lang="cs-CZ" altLang="cs-CZ" sz="1400" dirty="0">
                <a:solidFill>
                  <a:schemeClr val="accent2"/>
                </a:solidFill>
              </a:rPr>
              <a:t>(text1);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/>
              <a:t>/* </a:t>
            </a:r>
            <a:r>
              <a:rPr lang="cs-CZ" altLang="cs-CZ" sz="1400" dirty="0" err="1">
                <a:solidFill>
                  <a:schemeClr val="accent2"/>
                </a:solidFill>
              </a:rPr>
              <a:t>zmen_retezec</a:t>
            </a:r>
            <a:r>
              <a:rPr lang="cs-CZ" altLang="cs-CZ" sz="1400" dirty="0">
                <a:solidFill>
                  <a:schemeClr val="accent2"/>
                </a:solidFill>
              </a:rPr>
              <a:t>(&amp;text1);</a:t>
            </a:r>
            <a:r>
              <a:rPr lang="cs-CZ" altLang="cs-CZ" sz="1400" dirty="0"/>
              <a:t> Špatně, protože </a:t>
            </a:r>
            <a:r>
              <a:rPr lang="cs-CZ" altLang="cs-CZ" sz="1400" dirty="0">
                <a:solidFill>
                  <a:schemeClr val="accent2"/>
                </a:solidFill>
              </a:rPr>
              <a:t>text1</a:t>
            </a:r>
            <a:r>
              <a:rPr lang="cs-CZ" altLang="cs-CZ" sz="1400" dirty="0"/>
              <a:t> je už sám o sobě adresou.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printf</a:t>
            </a:r>
            <a:r>
              <a:rPr lang="cs-CZ" altLang="cs-CZ" sz="1400" dirty="0">
                <a:solidFill>
                  <a:schemeClr val="accent2"/>
                </a:solidFill>
              </a:rPr>
              <a:t>("%p %p %s %s %c\n", text1, &amp;text1, text1, &amp;text1[0], *text1);</a:t>
            </a:r>
            <a:r>
              <a:rPr lang="cs-CZ" altLang="cs-CZ" sz="1400" dirty="0"/>
              <a:t> /* Adresa </a:t>
            </a:r>
            <a:r>
              <a:rPr lang="cs-CZ" altLang="cs-CZ" sz="1400" dirty="0">
                <a:solidFill>
                  <a:schemeClr val="accent2"/>
                </a:solidFill>
              </a:rPr>
              <a:t>text1</a:t>
            </a:r>
            <a:r>
              <a:rPr lang="cs-CZ" altLang="cs-CZ" sz="1400" dirty="0"/>
              <a:t> a </a:t>
            </a:r>
            <a:r>
              <a:rPr lang="cs-CZ" altLang="cs-CZ" sz="1400" dirty="0">
                <a:solidFill>
                  <a:schemeClr val="accent2"/>
                </a:solidFill>
              </a:rPr>
              <a:t>&amp;text1</a:t>
            </a:r>
            <a:r>
              <a:rPr lang="cs-CZ" altLang="cs-CZ" sz="1400" dirty="0"/>
              <a:t> je stejná.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7B46-0484-4089-84B7-30ADA74DBF1E}" type="slidenum">
              <a:rPr lang="cs-CZ" altLang="cs-CZ"/>
              <a:pPr/>
              <a:t>119</a:t>
            </a:fld>
            <a:endParaRPr lang="cs-CZ" altLang="cs-CZ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Dlouhé řetězce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#</a:t>
            </a:r>
            <a:r>
              <a:rPr lang="cs-CZ" altLang="cs-CZ" sz="2400" dirty="0" err="1">
                <a:solidFill>
                  <a:schemeClr val="accent2"/>
                </a:solidFill>
              </a:rPr>
              <a:t>include</a:t>
            </a:r>
            <a:r>
              <a:rPr lang="cs-CZ" altLang="cs-CZ" sz="2400" dirty="0">
                <a:solidFill>
                  <a:schemeClr val="accent2"/>
                </a:solidFill>
              </a:rPr>
              <a:t> &lt;</a:t>
            </a:r>
            <a:r>
              <a:rPr lang="cs-CZ" altLang="cs-CZ" sz="2400" dirty="0" err="1">
                <a:solidFill>
                  <a:schemeClr val="accent2"/>
                </a:solidFill>
              </a:rPr>
              <a:t>stdio.h</a:t>
            </a:r>
            <a:r>
              <a:rPr lang="cs-CZ" altLang="cs-CZ" sz="24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dirty="0" err="1">
                <a:solidFill>
                  <a:schemeClr val="accent2"/>
                </a:solidFill>
              </a:rPr>
              <a:t>int</a:t>
            </a:r>
            <a:r>
              <a:rPr lang="cs-CZ" altLang="cs-CZ" sz="2400" dirty="0">
                <a:solidFill>
                  <a:schemeClr val="accent2"/>
                </a:solidFill>
              </a:rPr>
              <a:t> </a:t>
            </a:r>
            <a:r>
              <a:rPr lang="cs-CZ" altLang="cs-CZ" sz="2400" dirty="0" err="1">
                <a:solidFill>
                  <a:schemeClr val="accent2"/>
                </a:solidFill>
              </a:rPr>
              <a:t>main</a:t>
            </a:r>
            <a:r>
              <a:rPr lang="cs-CZ" altLang="cs-CZ" sz="2400" dirty="0">
                <a:solidFill>
                  <a:schemeClr val="accent2"/>
                </a:solidFill>
              </a:rPr>
              <a:t>(</a:t>
            </a:r>
            <a:r>
              <a:rPr lang="cs-CZ" altLang="cs-CZ" sz="2400" dirty="0" err="1">
                <a:solidFill>
                  <a:schemeClr val="accent2"/>
                </a:solidFill>
              </a:rPr>
              <a:t>void</a:t>
            </a:r>
            <a:r>
              <a:rPr lang="cs-CZ" altLang="cs-CZ" sz="2400" dirty="0">
                <a:solidFill>
                  <a:schemeClr val="accent2"/>
                </a:solidFill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  </a:t>
            </a:r>
            <a:r>
              <a:rPr lang="cs-CZ" altLang="cs-CZ" sz="2400" dirty="0" err="1">
                <a:solidFill>
                  <a:schemeClr val="accent2"/>
                </a:solidFill>
              </a:rPr>
              <a:t>printf</a:t>
            </a:r>
            <a:r>
              <a:rPr lang="cs-CZ" altLang="cs-CZ" sz="2400" dirty="0">
                <a:solidFill>
                  <a:schemeClr val="accent2"/>
                </a:solidFill>
              </a:rPr>
              <a:t>("</a:t>
            </a:r>
            <a:r>
              <a:rPr lang="cs-CZ" altLang="cs-CZ" sz="2400" dirty="0" err="1">
                <a:solidFill>
                  <a:schemeClr val="accent2"/>
                </a:solidFill>
              </a:rPr>
              <a:t>Here's</a:t>
            </a:r>
            <a:r>
              <a:rPr lang="cs-CZ" altLang="cs-CZ" sz="2400" dirty="0">
                <a:solidFill>
                  <a:schemeClr val="accent2"/>
                </a:solidFill>
              </a:rPr>
              <a:t> </a:t>
            </a:r>
            <a:r>
              <a:rPr lang="cs-CZ" altLang="cs-CZ" sz="2400" dirty="0" err="1">
                <a:solidFill>
                  <a:schemeClr val="accent2"/>
                </a:solidFill>
              </a:rPr>
              <a:t>one</a:t>
            </a:r>
            <a:r>
              <a:rPr lang="cs-CZ" altLang="cs-CZ" sz="2400" dirty="0">
                <a:solidFill>
                  <a:schemeClr val="accent2"/>
                </a:solidFill>
              </a:rPr>
              <a:t> </a:t>
            </a:r>
            <a:r>
              <a:rPr lang="cs-CZ" altLang="cs-CZ" sz="2400" dirty="0" err="1">
                <a:solidFill>
                  <a:schemeClr val="accent2"/>
                </a:solidFill>
              </a:rPr>
              <a:t>way</a:t>
            </a:r>
            <a:r>
              <a:rPr lang="cs-CZ" altLang="cs-CZ" sz="2400" dirty="0">
                <a:solidFill>
                  <a:schemeClr val="accent2"/>
                </a:solidFill>
              </a:rPr>
              <a:t> to </a:t>
            </a:r>
            <a:r>
              <a:rPr lang="cs-CZ" altLang="cs-CZ" sz="2400" dirty="0" err="1">
                <a:solidFill>
                  <a:schemeClr val="accent2"/>
                </a:solidFill>
              </a:rPr>
              <a:t>print</a:t>
            </a:r>
            <a:r>
              <a:rPr lang="cs-CZ" altLang="cs-CZ" sz="2400" dirty="0">
                <a:solidFill>
                  <a:schemeClr val="accent2"/>
                </a:solidFill>
              </a:rPr>
              <a:t> a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  </a:t>
            </a:r>
            <a:r>
              <a:rPr lang="cs-CZ" altLang="cs-CZ" sz="2400" dirty="0" err="1">
                <a:solidFill>
                  <a:schemeClr val="accent2"/>
                </a:solidFill>
              </a:rPr>
              <a:t>printf</a:t>
            </a:r>
            <a:r>
              <a:rPr lang="cs-CZ" altLang="cs-CZ" sz="2400" dirty="0">
                <a:solidFill>
                  <a:schemeClr val="accent2"/>
                </a:solidFill>
              </a:rPr>
              <a:t>("long </a:t>
            </a:r>
            <a:r>
              <a:rPr lang="cs-CZ" altLang="cs-CZ" sz="2400" dirty="0" err="1">
                <a:solidFill>
                  <a:schemeClr val="accent2"/>
                </a:solidFill>
              </a:rPr>
              <a:t>string</a:t>
            </a:r>
            <a:r>
              <a:rPr lang="cs-CZ" altLang="cs-CZ" sz="2400" dirty="0">
                <a:solidFill>
                  <a:schemeClr val="accent2"/>
                </a:solidFill>
              </a:rPr>
              <a:t>.\n");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  </a:t>
            </a:r>
            <a:r>
              <a:rPr lang="cs-CZ" altLang="cs-CZ" sz="2400" dirty="0" err="1">
                <a:solidFill>
                  <a:schemeClr val="accent2"/>
                </a:solidFill>
              </a:rPr>
              <a:t>printf</a:t>
            </a:r>
            <a:r>
              <a:rPr lang="cs-CZ" altLang="cs-CZ" sz="2400" dirty="0">
                <a:solidFill>
                  <a:schemeClr val="accent2"/>
                </a:solidFill>
              </a:rPr>
              <a:t>("</a:t>
            </a:r>
            <a:r>
              <a:rPr lang="cs-CZ" altLang="cs-CZ" sz="2400" dirty="0" err="1">
                <a:solidFill>
                  <a:schemeClr val="accent2"/>
                </a:solidFill>
              </a:rPr>
              <a:t>Here's</a:t>
            </a:r>
            <a:r>
              <a:rPr lang="cs-CZ" altLang="cs-CZ" sz="2400" dirty="0">
                <a:solidFill>
                  <a:schemeClr val="accent2"/>
                </a:solidFill>
              </a:rPr>
              <a:t> </a:t>
            </a:r>
            <a:r>
              <a:rPr lang="cs-CZ" altLang="cs-CZ" sz="2400" dirty="0" err="1">
                <a:solidFill>
                  <a:schemeClr val="accent2"/>
                </a:solidFill>
              </a:rPr>
              <a:t>another</a:t>
            </a:r>
            <a:r>
              <a:rPr lang="cs-CZ" altLang="cs-CZ" sz="2400" dirty="0">
                <a:solidFill>
                  <a:schemeClr val="accent2"/>
                </a:solidFill>
              </a:rPr>
              <a:t> </a:t>
            </a:r>
            <a:r>
              <a:rPr lang="cs-CZ" altLang="cs-CZ" sz="2400" dirty="0" err="1">
                <a:solidFill>
                  <a:schemeClr val="accent2"/>
                </a:solidFill>
              </a:rPr>
              <a:t>way</a:t>
            </a:r>
            <a:r>
              <a:rPr lang="cs-CZ" altLang="cs-CZ" sz="2400" dirty="0">
                <a:solidFill>
                  <a:schemeClr val="accent2"/>
                </a:solidFill>
              </a:rPr>
              <a:t> to </a:t>
            </a:r>
            <a:r>
              <a:rPr lang="cs-CZ" altLang="cs-CZ" sz="2400" dirty="0" err="1">
                <a:solidFill>
                  <a:schemeClr val="accent2"/>
                </a:solidFill>
              </a:rPr>
              <a:t>print</a:t>
            </a:r>
            <a:r>
              <a:rPr lang="cs-CZ" altLang="cs-CZ" sz="2400" dirty="0">
                <a:solidFill>
                  <a:schemeClr val="accent2"/>
                </a:solidFill>
              </a:rPr>
              <a:t> a \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long </a:t>
            </a:r>
            <a:r>
              <a:rPr lang="cs-CZ" altLang="cs-CZ" sz="2400" dirty="0" err="1">
                <a:solidFill>
                  <a:schemeClr val="accent2"/>
                </a:solidFill>
              </a:rPr>
              <a:t>string</a:t>
            </a:r>
            <a:r>
              <a:rPr lang="cs-CZ" altLang="cs-CZ" sz="2400" dirty="0">
                <a:solidFill>
                  <a:schemeClr val="accent2"/>
                </a:solidFill>
              </a:rPr>
              <a:t>.\n"); </a:t>
            </a:r>
            <a:r>
              <a:rPr lang="cs-CZ" altLang="cs-CZ" sz="2400" dirty="0"/>
              <a:t>/* Další řádek nesmí být odsazen. */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  </a:t>
            </a:r>
            <a:r>
              <a:rPr lang="cs-CZ" altLang="cs-CZ" sz="2400" dirty="0" err="1">
                <a:solidFill>
                  <a:schemeClr val="accent2"/>
                </a:solidFill>
              </a:rPr>
              <a:t>printf</a:t>
            </a:r>
            <a:r>
              <a:rPr lang="cs-CZ" altLang="cs-CZ" sz="2400" dirty="0">
                <a:solidFill>
                  <a:schemeClr val="accent2"/>
                </a:solidFill>
              </a:rPr>
              <a:t>("</a:t>
            </a:r>
            <a:r>
              <a:rPr lang="cs-CZ" altLang="cs-CZ" sz="2400" dirty="0" err="1">
                <a:solidFill>
                  <a:schemeClr val="accent2"/>
                </a:solidFill>
              </a:rPr>
              <a:t>Here's</a:t>
            </a:r>
            <a:r>
              <a:rPr lang="cs-CZ" altLang="cs-CZ" sz="2400" dirty="0">
                <a:solidFill>
                  <a:schemeClr val="accent2"/>
                </a:solidFill>
              </a:rPr>
              <a:t> </a:t>
            </a:r>
            <a:r>
              <a:rPr lang="cs-CZ" altLang="cs-CZ" sz="2400" dirty="0" err="1">
                <a:solidFill>
                  <a:schemeClr val="accent2"/>
                </a:solidFill>
              </a:rPr>
              <a:t>the</a:t>
            </a:r>
            <a:r>
              <a:rPr lang="cs-CZ" altLang="cs-CZ" sz="2400" dirty="0">
                <a:solidFill>
                  <a:schemeClr val="accent2"/>
                </a:solidFill>
              </a:rPr>
              <a:t> </a:t>
            </a:r>
            <a:r>
              <a:rPr lang="cs-CZ" altLang="cs-CZ" sz="2400" dirty="0" err="1">
                <a:solidFill>
                  <a:schemeClr val="accent2"/>
                </a:solidFill>
              </a:rPr>
              <a:t>newest</a:t>
            </a:r>
            <a:r>
              <a:rPr lang="cs-CZ" altLang="cs-CZ" sz="2400" dirty="0">
                <a:solidFill>
                  <a:schemeClr val="accent2"/>
                </a:solidFill>
              </a:rPr>
              <a:t> </a:t>
            </a:r>
            <a:r>
              <a:rPr lang="cs-CZ" altLang="cs-CZ" sz="2400" dirty="0" err="1">
                <a:solidFill>
                  <a:schemeClr val="accent2"/>
                </a:solidFill>
              </a:rPr>
              <a:t>way</a:t>
            </a:r>
            <a:r>
              <a:rPr lang="cs-CZ" altLang="cs-CZ" sz="2400" dirty="0">
                <a:solidFill>
                  <a:schemeClr val="accent2"/>
                </a:solidFill>
              </a:rPr>
              <a:t> to </a:t>
            </a:r>
            <a:r>
              <a:rPr lang="cs-CZ" altLang="cs-CZ" sz="2400" dirty="0" err="1">
                <a:solidFill>
                  <a:schemeClr val="accent2"/>
                </a:solidFill>
              </a:rPr>
              <a:t>print</a:t>
            </a:r>
            <a:r>
              <a:rPr lang="cs-CZ" altLang="cs-CZ" sz="2400" dirty="0">
                <a:solidFill>
                  <a:schemeClr val="accent2"/>
                </a:solidFill>
              </a:rPr>
              <a:t> a "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           "long </a:t>
            </a:r>
            <a:r>
              <a:rPr lang="cs-CZ" altLang="cs-CZ" sz="2400" dirty="0" err="1">
                <a:solidFill>
                  <a:schemeClr val="accent2"/>
                </a:solidFill>
              </a:rPr>
              <a:t>string</a:t>
            </a:r>
            <a:r>
              <a:rPr lang="cs-CZ" altLang="cs-CZ" sz="2400" dirty="0">
                <a:solidFill>
                  <a:schemeClr val="accent2"/>
                </a:solidFill>
              </a:rPr>
              <a:t>.\n");      </a:t>
            </a:r>
            <a:r>
              <a:rPr lang="cs-CZ" altLang="cs-CZ" sz="2400" dirty="0"/>
              <a:t>/* ANSI C */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4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dirty="0" smtClean="0">
                <a:solidFill>
                  <a:schemeClr val="accent2"/>
                </a:solidFill>
              </a:rPr>
              <a:t>}</a:t>
            </a:r>
            <a:endParaRPr lang="cs-CZ" altLang="cs-CZ" sz="2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ABF4-145C-426B-A50F-5A532DB86797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hlinkClick r:id="rId2"/>
              </a:rPr>
              <a:t>Jednoduché datové typy</a:t>
            </a:r>
            <a:endParaRPr lang="cs-CZ" altLang="cs-CZ" dirty="0"/>
          </a:p>
        </p:txBody>
      </p:sp>
      <p:graphicFrame>
        <p:nvGraphicFramePr>
          <p:cNvPr id="13595" name="Group 283"/>
          <p:cNvGraphicFramePr>
            <a:graphicFrameLocks noGrp="1"/>
          </p:cNvGraphicFramePr>
          <p:nvPr>
            <p:ph sz="half" idx="4294967295"/>
          </p:nvPr>
        </p:nvGraphicFramePr>
        <p:xfrm>
          <a:off x="4267200" y="3048000"/>
          <a:ext cx="4648200" cy="2286000"/>
        </p:xfrm>
        <a:graphic>
          <a:graphicData uri="http://schemas.openxmlformats.org/drawingml/2006/table">
            <a:tbl>
              <a:tblPr/>
              <a:tblGrid>
                <a:gridCol w="2152650"/>
                <a:gridCol w="2495550"/>
              </a:tblGrid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Modifikátory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Aplikovatelnost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short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long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int</a:t>
                      </a: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double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signed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unsigned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char</a:t>
                      </a: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632" name="Group 320"/>
          <p:cNvGraphicFramePr>
            <a:graphicFrameLocks noGrp="1"/>
          </p:cNvGraphicFramePr>
          <p:nvPr>
            <p:ph sz="quarter" idx="4294967295"/>
          </p:nvPr>
        </p:nvGraphicFramePr>
        <p:xfrm>
          <a:off x="228600" y="3048000"/>
          <a:ext cx="3810000" cy="2286000"/>
        </p:xfrm>
        <a:graphic>
          <a:graphicData uri="http://schemas.openxmlformats.org/drawingml/2006/table">
            <a:tbl>
              <a:tblPr/>
              <a:tblGrid>
                <a:gridCol w="1143000"/>
                <a:gridCol w="2667000"/>
              </a:tblGrid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Název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Význam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char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znak textu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int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celé číslo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float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reálné číslo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double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reálné číslo velké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625" name="Rectangle 313"/>
          <p:cNvSpPr>
            <a:spLocks noChangeArrowheads="1"/>
          </p:cNvSpPr>
          <p:nvPr/>
        </p:nvSpPr>
        <p:spPr bwMode="auto">
          <a:xfrm>
            <a:off x="457200" y="1676400"/>
            <a:ext cx="82296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cs-CZ" altLang="cs-CZ" sz="2800"/>
              <a:t>Datový typ je vlastnost dat určující rozsah hodnot a výčet operací, které je možné s daty v programu provádět.</a:t>
            </a:r>
          </a:p>
        </p:txBody>
      </p:sp>
      <p:sp>
        <p:nvSpPr>
          <p:cNvPr id="13635" name="Rectangle 323"/>
          <p:cNvSpPr>
            <a:spLocks noChangeArrowheads="1"/>
          </p:cNvSpPr>
          <p:nvPr/>
        </p:nvSpPr>
        <p:spPr bwMode="auto">
          <a:xfrm>
            <a:off x="457200" y="5486400"/>
            <a:ext cx="82296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cs-CZ" altLang="cs-CZ" sz="2800" dirty="0" err="1"/>
              <a:t>Boolean</a:t>
            </a:r>
            <a:r>
              <a:rPr lang="cs-CZ" altLang="cs-CZ" sz="2800" dirty="0"/>
              <a:t> – </a:t>
            </a:r>
            <a:r>
              <a:rPr lang="cs-CZ" altLang="cs-CZ" sz="2800" dirty="0">
                <a:solidFill>
                  <a:schemeClr val="accent2"/>
                </a:solidFill>
              </a:rPr>
              <a:t>TRUE</a:t>
            </a:r>
            <a:r>
              <a:rPr lang="cs-CZ" altLang="cs-CZ" sz="2800" dirty="0"/>
              <a:t> / </a:t>
            </a:r>
            <a:r>
              <a:rPr lang="cs-CZ" altLang="cs-CZ" sz="2800" dirty="0">
                <a:solidFill>
                  <a:schemeClr val="accent2"/>
                </a:solidFill>
              </a:rPr>
              <a:t>FALSE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Implicitně pomocí typu </a:t>
            </a:r>
            <a:r>
              <a:rPr lang="cs-CZ" altLang="cs-CZ" sz="2400" dirty="0" err="1">
                <a:solidFill>
                  <a:schemeClr val="accent2"/>
                </a:solidFill>
              </a:rPr>
              <a:t>int</a:t>
            </a:r>
            <a:r>
              <a:rPr lang="cs-CZ" altLang="cs-CZ" sz="2400" dirty="0"/>
              <a:t>: </a:t>
            </a:r>
            <a:r>
              <a:rPr lang="cs-CZ" altLang="cs-CZ" sz="2400" dirty="0">
                <a:solidFill>
                  <a:schemeClr val="accent2"/>
                </a:solidFill>
              </a:rPr>
              <a:t>0</a:t>
            </a:r>
            <a:r>
              <a:rPr lang="cs-CZ" altLang="cs-CZ" sz="2400" dirty="0"/>
              <a:t> = </a:t>
            </a:r>
            <a:r>
              <a:rPr lang="cs-CZ" altLang="cs-CZ" sz="2400" dirty="0">
                <a:solidFill>
                  <a:schemeClr val="accent2"/>
                </a:solidFill>
              </a:rPr>
              <a:t>FALSE</a:t>
            </a:r>
            <a:r>
              <a:rPr lang="cs-CZ" altLang="cs-CZ" sz="2400" dirty="0"/>
              <a:t>, jinak = </a:t>
            </a:r>
            <a:r>
              <a:rPr lang="cs-CZ" altLang="cs-CZ" sz="2400" dirty="0">
                <a:solidFill>
                  <a:schemeClr val="accent2"/>
                </a:solidFill>
              </a:rPr>
              <a:t>TRUE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Explicitní možnost reprezentace je ve verzi C99.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8134-FB0E-4210-8447-BD6DFF53135A}" type="slidenum">
              <a:rPr lang="cs-CZ" altLang="cs-CZ"/>
              <a:pPr/>
              <a:t>120</a:t>
            </a:fld>
            <a:endParaRPr lang="cs-CZ" altLang="cs-CZ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Čtení a tisk řetězce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077200" cy="6019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 dirty="0"/>
              <a:t>Čtení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scanf</a:t>
            </a:r>
            <a:r>
              <a:rPr lang="cs-CZ" altLang="cs-CZ" sz="1600" dirty="0">
                <a:solidFill>
                  <a:schemeClr val="accent2"/>
                </a:solidFill>
              </a:rPr>
              <a:t>("%4s", s);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Je-li řetězec staticky nebo dynamicky alokován pro </a:t>
            </a:r>
            <a:r>
              <a:rPr lang="cs-CZ" altLang="cs-CZ" sz="1400" dirty="0">
                <a:solidFill>
                  <a:schemeClr val="accent2"/>
                </a:solidFill>
              </a:rPr>
              <a:t>4</a:t>
            </a:r>
            <a:r>
              <a:rPr lang="cs-CZ" altLang="cs-CZ" sz="1400" dirty="0"/>
              <a:t> znaky, je vhodnější číst jej v omezeném formátu, aby program nepřepisoval nepřidělenou paměť.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Řetězcová proměnná </a:t>
            </a:r>
            <a:r>
              <a:rPr lang="cs-CZ" altLang="cs-CZ" sz="1400" dirty="0">
                <a:solidFill>
                  <a:schemeClr val="accent2"/>
                </a:solidFill>
              </a:rPr>
              <a:t>s</a:t>
            </a:r>
            <a:r>
              <a:rPr lang="cs-CZ" altLang="cs-CZ" sz="1400" dirty="0"/>
              <a:t> se píše bez znaku </a:t>
            </a:r>
            <a:r>
              <a:rPr lang="cs-CZ" altLang="cs-CZ" sz="1400" dirty="0">
                <a:solidFill>
                  <a:schemeClr val="accent2"/>
                </a:solidFill>
              </a:rPr>
              <a:t>&amp;</a:t>
            </a:r>
            <a:r>
              <a:rPr lang="cs-CZ" altLang="cs-CZ" sz="1400" dirty="0"/>
              <a:t>. Proč?</a:t>
            </a:r>
          </a:p>
          <a:p>
            <a:pPr lvl="3">
              <a:lnSpc>
                <a:spcPct val="80000"/>
              </a:lnSpc>
            </a:pPr>
            <a:r>
              <a:rPr lang="cs-CZ" altLang="cs-CZ" sz="1200" dirty="0">
                <a:solidFill>
                  <a:schemeClr val="accent2"/>
                </a:solidFill>
              </a:rPr>
              <a:t>s</a:t>
            </a:r>
            <a:r>
              <a:rPr lang="cs-CZ" altLang="cs-CZ" sz="1200" dirty="0"/>
              <a:t> je pole neboli pointer neboli proměnná, která obsahuje adresu.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Funkce </a:t>
            </a:r>
            <a:r>
              <a:rPr lang="cs-CZ" altLang="cs-CZ" sz="1600" dirty="0" err="1">
                <a:solidFill>
                  <a:schemeClr val="accent2"/>
                </a:solidFill>
              </a:rPr>
              <a:t>scanf</a:t>
            </a:r>
            <a:r>
              <a:rPr lang="cs-CZ" altLang="cs-CZ" sz="1600" dirty="0">
                <a:solidFill>
                  <a:schemeClr val="accent2"/>
                </a:solidFill>
              </a:rPr>
              <a:t>()</a:t>
            </a:r>
            <a:r>
              <a:rPr lang="cs-CZ" altLang="cs-CZ" sz="1600" dirty="0"/>
              <a:t> má mnoho pravidel umožňujících čtení proměnných různých typů z textu, kde jsou určitým způsobem kombinovány, viz kniha Pavla Herouta Učebnice jazyka C, 1. díl, páté vydání, KOPP České Budějovice 2008 na straně 197 a 204.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Chceme-li přečíst řetězec z klávesnice bez předzpracování až do ukončujícího znaku </a:t>
            </a:r>
            <a:r>
              <a:rPr lang="cs-CZ" altLang="cs-CZ" sz="1600" dirty="0">
                <a:solidFill>
                  <a:schemeClr val="accent2"/>
                </a:solidFill>
              </a:rPr>
              <a:t>'\n'</a:t>
            </a:r>
            <a:r>
              <a:rPr lang="cs-CZ" altLang="cs-CZ" sz="1600" dirty="0"/>
              <a:t> </a:t>
            </a:r>
            <a:r>
              <a:rPr lang="cs-CZ" altLang="cs-CZ" sz="1600" dirty="0" err="1"/>
              <a:t>nevčetně</a:t>
            </a:r>
            <a:r>
              <a:rPr lang="cs-CZ" altLang="cs-CZ" sz="1600" dirty="0"/>
              <a:t>, použijeme standardní funkci </a:t>
            </a:r>
            <a:r>
              <a:rPr lang="cs-CZ" altLang="cs-CZ" sz="1600" dirty="0" err="1">
                <a:solidFill>
                  <a:schemeClr val="accent2"/>
                </a:solidFill>
              </a:rPr>
              <a:t>gets</a:t>
            </a:r>
            <a:r>
              <a:rPr lang="cs-CZ" altLang="cs-CZ" sz="1600" dirty="0">
                <a:solidFill>
                  <a:schemeClr val="accent2"/>
                </a:solidFill>
              </a:rPr>
              <a:t>()</a:t>
            </a:r>
            <a:r>
              <a:rPr lang="cs-CZ" altLang="cs-CZ" sz="1600" dirty="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Funkce </a:t>
            </a:r>
            <a:r>
              <a:rPr lang="cs-CZ" altLang="cs-CZ" sz="1400" dirty="0" err="1">
                <a:solidFill>
                  <a:schemeClr val="accent2"/>
                </a:solidFill>
              </a:rPr>
              <a:t>fgets</a:t>
            </a:r>
            <a:r>
              <a:rPr lang="cs-CZ" altLang="cs-CZ" sz="1400" dirty="0">
                <a:solidFill>
                  <a:schemeClr val="accent2"/>
                </a:solidFill>
              </a:rPr>
              <a:t>()</a:t>
            </a:r>
            <a:r>
              <a:rPr lang="cs-CZ" altLang="cs-CZ" sz="1400" dirty="0"/>
              <a:t> se liší od </a:t>
            </a:r>
            <a:r>
              <a:rPr lang="cs-CZ" altLang="cs-CZ" sz="1400" dirty="0" err="1">
                <a:solidFill>
                  <a:schemeClr val="accent2"/>
                </a:solidFill>
              </a:rPr>
              <a:t>gets</a:t>
            </a:r>
            <a:r>
              <a:rPr lang="cs-CZ" altLang="cs-CZ" sz="1400" dirty="0">
                <a:solidFill>
                  <a:schemeClr val="accent2"/>
                </a:solidFill>
              </a:rPr>
              <a:t>()</a:t>
            </a:r>
            <a:r>
              <a:rPr lang="cs-CZ" altLang="cs-CZ" sz="1400" dirty="0"/>
              <a:t> tím, že je pro textový soubor, hlídá přetečení řetězce a čte do ukončujícího znaku </a:t>
            </a:r>
            <a:r>
              <a:rPr lang="cs-CZ" altLang="cs-CZ" sz="1400" dirty="0">
                <a:solidFill>
                  <a:schemeClr val="accent2"/>
                </a:solidFill>
              </a:rPr>
              <a:t>'\n'</a:t>
            </a:r>
            <a:r>
              <a:rPr lang="cs-CZ" altLang="cs-CZ" sz="1400" dirty="0"/>
              <a:t> včetně.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Funkce </a:t>
            </a:r>
            <a:r>
              <a:rPr lang="cs-CZ" altLang="cs-CZ" sz="1400" dirty="0" err="1">
                <a:solidFill>
                  <a:schemeClr val="accent2"/>
                </a:solidFill>
              </a:rPr>
              <a:t>fgets</a:t>
            </a:r>
            <a:r>
              <a:rPr lang="cs-CZ" altLang="cs-CZ" sz="1400" dirty="0">
                <a:solidFill>
                  <a:schemeClr val="accent2"/>
                </a:solidFill>
              </a:rPr>
              <a:t>()</a:t>
            </a:r>
            <a:r>
              <a:rPr lang="cs-CZ" altLang="cs-CZ" sz="1400" dirty="0"/>
              <a:t> se liší od </a:t>
            </a:r>
            <a:r>
              <a:rPr lang="cs-CZ" altLang="cs-CZ" sz="1400" dirty="0" err="1">
                <a:solidFill>
                  <a:schemeClr val="accent2"/>
                </a:solidFill>
              </a:rPr>
              <a:t>scanf</a:t>
            </a:r>
            <a:r>
              <a:rPr lang="cs-CZ" altLang="cs-CZ" sz="1400" dirty="0">
                <a:solidFill>
                  <a:schemeClr val="accent2"/>
                </a:solidFill>
              </a:rPr>
              <a:t>()</a:t>
            </a:r>
            <a:r>
              <a:rPr lang="cs-CZ" altLang="cs-CZ" sz="1400" dirty="0"/>
              <a:t> tím, že neukončuje čtení na mezeře nebo tabelátoru.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Funkce </a:t>
            </a:r>
            <a:r>
              <a:rPr lang="cs-CZ" altLang="cs-CZ" sz="1400" dirty="0" err="1">
                <a:solidFill>
                  <a:schemeClr val="accent2"/>
                </a:solidFill>
              </a:rPr>
              <a:t>gets</a:t>
            </a:r>
            <a:r>
              <a:rPr lang="cs-CZ" altLang="cs-CZ" sz="1400" dirty="0">
                <a:solidFill>
                  <a:schemeClr val="accent2"/>
                </a:solidFill>
              </a:rPr>
              <a:t>()</a:t>
            </a:r>
            <a:r>
              <a:rPr lang="cs-CZ" altLang="cs-CZ" sz="1400" dirty="0"/>
              <a:t> se nedoporučuje používat, protože uživatelský vstup může být delší než velikost </a:t>
            </a:r>
            <a:r>
              <a:rPr lang="cs-CZ" altLang="cs-CZ" sz="1400" dirty="0" err="1"/>
              <a:t>bufferu</a:t>
            </a:r>
            <a:r>
              <a:rPr lang="cs-CZ" altLang="cs-CZ" sz="1400" dirty="0"/>
              <a:t>, což se dá </a:t>
            </a:r>
            <a:r>
              <a:rPr lang="cs-CZ" altLang="cs-CZ" sz="1400" dirty="0">
                <a:hlinkClick r:id="rId2"/>
              </a:rPr>
              <a:t>zneužít</a:t>
            </a:r>
            <a:r>
              <a:rPr lang="cs-CZ" altLang="cs-CZ" sz="1400" dirty="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Funkce </a:t>
            </a:r>
            <a:r>
              <a:rPr lang="cs-CZ" altLang="cs-CZ" sz="1400" dirty="0" err="1">
                <a:solidFill>
                  <a:schemeClr val="accent2"/>
                </a:solidFill>
              </a:rPr>
              <a:t>gets</a:t>
            </a:r>
            <a:r>
              <a:rPr lang="cs-CZ" altLang="cs-CZ" sz="1400" dirty="0">
                <a:solidFill>
                  <a:schemeClr val="accent2"/>
                </a:solidFill>
              </a:rPr>
              <a:t>()</a:t>
            </a:r>
            <a:r>
              <a:rPr lang="cs-CZ" altLang="cs-CZ" sz="1400" dirty="0"/>
              <a:t> se doporučuje nahradit funkcí </a:t>
            </a:r>
            <a:r>
              <a:rPr lang="cs-CZ" altLang="cs-CZ" sz="1400" dirty="0" err="1">
                <a:solidFill>
                  <a:schemeClr val="accent2"/>
                </a:solidFill>
              </a:rPr>
              <a:t>fgets</a:t>
            </a:r>
            <a:r>
              <a:rPr lang="cs-CZ" altLang="cs-CZ" sz="1400" dirty="0">
                <a:solidFill>
                  <a:schemeClr val="accent2"/>
                </a:solidFill>
              </a:rPr>
              <a:t>()</a:t>
            </a:r>
            <a:r>
              <a:rPr lang="cs-CZ" altLang="cs-CZ" sz="1400" dirty="0"/>
              <a:t> způsobem </a:t>
            </a:r>
            <a:r>
              <a:rPr lang="cs-CZ" altLang="cs-CZ" sz="1400" dirty="0" err="1">
                <a:solidFill>
                  <a:schemeClr val="accent2"/>
                </a:solidFill>
                <a:hlinkClick r:id="rId3" action="ppaction://hlinksldjump"/>
              </a:rPr>
              <a:t>fgets</a:t>
            </a:r>
            <a:r>
              <a:rPr lang="cs-CZ" altLang="cs-CZ" sz="1400" dirty="0">
                <a:solidFill>
                  <a:schemeClr val="accent2"/>
                </a:solidFill>
                <a:hlinkClick r:id="rId3" action="ppaction://hlinksldjump"/>
              </a:rPr>
              <a:t>(s, </a:t>
            </a:r>
            <a:r>
              <a:rPr lang="cs-CZ" altLang="cs-CZ" sz="1400" dirty="0" err="1">
                <a:solidFill>
                  <a:schemeClr val="accent2"/>
                </a:solidFill>
                <a:hlinkClick r:id="rId3" action="ppaction://hlinksldjump"/>
              </a:rPr>
              <a:t>max</a:t>
            </a:r>
            <a:r>
              <a:rPr lang="cs-CZ" altLang="cs-CZ" sz="1400" dirty="0">
                <a:solidFill>
                  <a:schemeClr val="accent2"/>
                </a:solidFill>
                <a:hlinkClick r:id="rId3" action="ppaction://hlinksldjump"/>
              </a:rPr>
              <a:t>, </a:t>
            </a:r>
            <a:r>
              <a:rPr lang="cs-CZ" altLang="cs-CZ" sz="1400" dirty="0" err="1">
                <a:solidFill>
                  <a:schemeClr val="accent2"/>
                </a:solidFill>
                <a:hlinkClick r:id="rId3" action="ppaction://hlinksldjump"/>
              </a:rPr>
              <a:t>stdin</a:t>
            </a:r>
            <a:r>
              <a:rPr lang="cs-CZ" altLang="cs-CZ" sz="1400" dirty="0">
                <a:solidFill>
                  <a:schemeClr val="accent2"/>
                </a:solidFill>
                <a:hlinkClick r:id="rId3" action="ppaction://hlinksldjump"/>
              </a:rPr>
              <a:t>);</a:t>
            </a:r>
            <a:endParaRPr lang="cs-CZ" altLang="cs-CZ" sz="14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1800" dirty="0"/>
              <a:t>Tisk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printf</a:t>
            </a:r>
            <a:r>
              <a:rPr lang="cs-CZ" altLang="cs-CZ" sz="1600" dirty="0">
                <a:solidFill>
                  <a:schemeClr val="accent2"/>
                </a:solidFill>
              </a:rPr>
              <a:t>("%s", s);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Řetězec se tiskne stejně jako jakýkoli jiný typ proměnné.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Funkce </a:t>
            </a:r>
            <a:r>
              <a:rPr lang="cs-CZ" altLang="cs-CZ" sz="1600" dirty="0" err="1">
                <a:solidFill>
                  <a:schemeClr val="accent2"/>
                </a:solidFill>
              </a:rPr>
              <a:t>printf</a:t>
            </a:r>
            <a:r>
              <a:rPr lang="cs-CZ" altLang="cs-CZ" sz="1600" dirty="0">
                <a:solidFill>
                  <a:schemeClr val="accent2"/>
                </a:solidFill>
              </a:rPr>
              <a:t>()</a:t>
            </a:r>
            <a:r>
              <a:rPr lang="cs-CZ" altLang="cs-CZ" sz="1600" dirty="0"/>
              <a:t> má mnoho pravidel umožňujících formátovaný tisk různých typů proměnných, viz kniha Pavla Herouta Učebnice jazyka C, 1. díl, páté vydání, KOPP České Budějovice 2008 na straně 209.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Chceme-li tisknout řetězec efektivněji bez předzpracování, použijeme standardní funkci </a:t>
            </a:r>
            <a:r>
              <a:rPr lang="cs-CZ" altLang="cs-CZ" sz="1600" dirty="0" err="1">
                <a:solidFill>
                  <a:schemeClr val="accent2"/>
                </a:solidFill>
              </a:rPr>
              <a:t>puts</a:t>
            </a:r>
            <a:r>
              <a:rPr lang="cs-CZ" altLang="cs-CZ" sz="1600" dirty="0">
                <a:solidFill>
                  <a:schemeClr val="accent2"/>
                </a:solidFill>
              </a:rPr>
              <a:t>()</a:t>
            </a:r>
            <a:r>
              <a:rPr lang="cs-CZ" altLang="cs-CZ" sz="1600" dirty="0"/>
              <a:t>, která zadaný řetězec vytiskne a sama odřádkuje.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Funkce </a:t>
            </a:r>
            <a:r>
              <a:rPr lang="cs-CZ" altLang="cs-CZ" sz="1400" dirty="0" err="1">
                <a:solidFill>
                  <a:schemeClr val="accent2"/>
                </a:solidFill>
              </a:rPr>
              <a:t>fputs</a:t>
            </a:r>
            <a:r>
              <a:rPr lang="cs-CZ" altLang="cs-CZ" sz="1400" dirty="0">
                <a:solidFill>
                  <a:schemeClr val="accent2"/>
                </a:solidFill>
              </a:rPr>
              <a:t>()</a:t>
            </a:r>
            <a:r>
              <a:rPr lang="cs-CZ" altLang="cs-CZ" sz="1400" dirty="0"/>
              <a:t> se od ní liší tím, že je pro textový soubor a po zapsání řetězce neodřádkuje a nezapisuje do souboru ukončovací znak řetězce </a:t>
            </a:r>
            <a:r>
              <a:rPr lang="cs-CZ" altLang="cs-CZ" sz="1400" dirty="0">
                <a:solidFill>
                  <a:schemeClr val="accent2"/>
                </a:solidFill>
              </a:rPr>
              <a:t>'\0'</a:t>
            </a:r>
            <a:r>
              <a:rPr lang="cs-CZ" altLang="cs-CZ" sz="1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464-BCC2-4254-AFF4-374422DF802E}" type="slidenum">
              <a:rPr lang="cs-CZ" altLang="cs-CZ"/>
              <a:pPr/>
              <a:t>121</a:t>
            </a:fld>
            <a:endParaRPr lang="cs-CZ" altLang="cs-CZ"/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sz="4000"/>
              <a:t>Funkce pro napsání řetězce pozpátku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400"/>
              <a:t>Funkce s prototypem </a:t>
            </a:r>
            <a:r>
              <a:rPr lang="cs-CZ" altLang="cs-CZ" sz="1400">
                <a:solidFill>
                  <a:schemeClr val="accent2"/>
                </a:solidFill>
              </a:rPr>
              <a:t>char *strrev(char *str);</a:t>
            </a:r>
            <a:r>
              <a:rPr lang="cs-CZ" altLang="cs-CZ" sz="1400"/>
              <a:t> není standardní.</a:t>
            </a:r>
          </a:p>
          <a:p>
            <a:pPr>
              <a:lnSpc>
                <a:spcPct val="80000"/>
              </a:lnSpc>
            </a:pPr>
            <a:endParaRPr lang="cs-CZ" altLang="cs-CZ" sz="14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#include &lt;string.h&gt;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#define DELKA_RETEZCE 32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void pozpatku(char str[])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int zacatek, konec;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char temp;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for (zacatek = 0, konec = strlen(str) - 2; zacatek &lt; konec; zacatek++, konec--)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temp = str[zacatek];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str[zacatek] = str[konec];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str[konec] = temp;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int main()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char s[DELKA_RETEZCE];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printf("Zadej retezec kratsi nez %d znaku: ", DELKA_RETEZCE - 1);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fgets(s, DELKA_RETEZCE, stdin);</a:t>
            </a:r>
            <a:r>
              <a:rPr lang="cs-CZ" altLang="cs-CZ" sz="1400"/>
              <a:t> /* </a:t>
            </a:r>
            <a:r>
              <a:rPr lang="cs-CZ" altLang="cs-CZ" sz="1400">
                <a:solidFill>
                  <a:schemeClr val="accent2"/>
                </a:solidFill>
              </a:rPr>
              <a:t>fgets(s, sizeof(s), stdin);</a:t>
            </a:r>
            <a:r>
              <a:rPr lang="cs-CZ" altLang="cs-CZ" sz="1400"/>
              <a:t> Lze, když je </a:t>
            </a:r>
            <a:r>
              <a:rPr lang="cs-CZ" altLang="cs-CZ" sz="1400">
                <a:solidFill>
                  <a:schemeClr val="accent2"/>
                </a:solidFill>
              </a:rPr>
              <a:t>s</a:t>
            </a:r>
            <a:r>
              <a:rPr lang="cs-CZ" altLang="cs-CZ" sz="1400"/>
              <a:t> </a:t>
            </a:r>
            <a:r>
              <a:rPr lang="cs-CZ" altLang="cs-CZ" sz="1400">
                <a:hlinkClick r:id="rId2" action="ppaction://hlinksldjump"/>
              </a:rPr>
              <a:t>statický řetězec</a:t>
            </a:r>
            <a:r>
              <a:rPr lang="cs-CZ" altLang="cs-CZ" sz="1400"/>
              <a:t>. */</a:t>
            </a: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pozpatku(s);</a:t>
            </a:r>
            <a:r>
              <a:rPr lang="cs-CZ" altLang="cs-CZ" sz="1400"/>
              <a:t> /* Řetězec předaný funkci jako parametr bude změněn.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printf("Retezec pozpatku: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puts(s);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6BBF-3774-4E64-AD8F-393A2CBEE211}" type="slidenum">
              <a:rPr lang="cs-CZ" altLang="cs-CZ"/>
              <a:pPr/>
              <a:t>122</a:t>
            </a:fld>
            <a:endParaRPr lang="cs-CZ" altLang="cs-CZ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sz="4000"/>
              <a:t>Funkce pro napsání řetězce pozpátku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#</a:t>
            </a:r>
            <a:r>
              <a:rPr lang="cs-CZ" altLang="cs-CZ" sz="1400" dirty="0" err="1">
                <a:solidFill>
                  <a:schemeClr val="accent2"/>
                </a:solidFill>
              </a:rPr>
              <a:t>include</a:t>
            </a:r>
            <a:r>
              <a:rPr lang="cs-CZ" altLang="cs-CZ" sz="1400" dirty="0">
                <a:solidFill>
                  <a:schemeClr val="accent2"/>
                </a:solidFill>
              </a:rPr>
              <a:t> &lt;</a:t>
            </a:r>
            <a:r>
              <a:rPr lang="cs-CZ" altLang="cs-CZ" sz="1400" dirty="0" err="1">
                <a:solidFill>
                  <a:schemeClr val="accent2"/>
                </a:solidFill>
              </a:rPr>
              <a:t>stdio.h</a:t>
            </a:r>
            <a:r>
              <a:rPr lang="cs-CZ" altLang="cs-CZ" sz="14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#</a:t>
            </a:r>
            <a:r>
              <a:rPr lang="cs-CZ" altLang="cs-CZ" sz="1400" dirty="0" err="1">
                <a:solidFill>
                  <a:schemeClr val="accent2"/>
                </a:solidFill>
              </a:rPr>
              <a:t>include</a:t>
            </a:r>
            <a:r>
              <a:rPr lang="cs-CZ" altLang="cs-CZ" sz="1400" dirty="0">
                <a:solidFill>
                  <a:schemeClr val="accent2"/>
                </a:solidFill>
              </a:rPr>
              <a:t> &lt;</a:t>
            </a:r>
            <a:r>
              <a:rPr lang="cs-CZ" altLang="cs-CZ" sz="1400" dirty="0" err="1">
                <a:solidFill>
                  <a:schemeClr val="accent2"/>
                </a:solidFill>
              </a:rPr>
              <a:t>string.h</a:t>
            </a:r>
            <a:r>
              <a:rPr lang="cs-CZ" altLang="cs-CZ" sz="14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#</a:t>
            </a:r>
            <a:r>
              <a:rPr lang="cs-CZ" altLang="cs-CZ" sz="1400" dirty="0" err="1">
                <a:solidFill>
                  <a:schemeClr val="accent2"/>
                </a:solidFill>
              </a:rPr>
              <a:t>define</a:t>
            </a:r>
            <a:r>
              <a:rPr lang="cs-CZ" altLang="cs-CZ" sz="1400" dirty="0">
                <a:solidFill>
                  <a:schemeClr val="accent2"/>
                </a:solidFill>
              </a:rPr>
              <a:t> DELKA_RETEZCE 32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char</a:t>
            </a:r>
            <a:r>
              <a:rPr lang="cs-CZ" altLang="cs-CZ" sz="1400" dirty="0">
                <a:solidFill>
                  <a:schemeClr val="accent2"/>
                </a:solidFill>
              </a:rPr>
              <a:t> *</a:t>
            </a:r>
            <a:r>
              <a:rPr lang="cs-CZ" altLang="cs-CZ" sz="1400" dirty="0" err="1">
                <a:solidFill>
                  <a:schemeClr val="accent2"/>
                </a:solidFill>
              </a:rPr>
              <a:t>pozpatku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char</a:t>
            </a:r>
            <a:r>
              <a:rPr lang="cs-CZ" altLang="cs-CZ" sz="1400" dirty="0">
                <a:solidFill>
                  <a:schemeClr val="accent2"/>
                </a:solidFill>
              </a:rPr>
              <a:t> *</a:t>
            </a:r>
            <a:r>
              <a:rPr lang="cs-CZ" altLang="cs-CZ" sz="1400" dirty="0" err="1">
                <a:solidFill>
                  <a:schemeClr val="accent2"/>
                </a:solidFill>
              </a:rPr>
              <a:t>str</a:t>
            </a:r>
            <a:r>
              <a:rPr lang="cs-CZ" altLang="cs-CZ" sz="1400" dirty="0">
                <a:solidFill>
                  <a:schemeClr val="accent2"/>
                </a:solidFill>
              </a:rPr>
              <a:t>, </a:t>
            </a:r>
            <a:r>
              <a:rPr lang="cs-CZ" altLang="cs-CZ" sz="1400" dirty="0" err="1">
                <a:solidFill>
                  <a:schemeClr val="accent2"/>
                </a:solidFill>
              </a:rPr>
              <a:t>char</a:t>
            </a:r>
            <a:r>
              <a:rPr lang="cs-CZ" altLang="cs-CZ" sz="1400" dirty="0">
                <a:solidFill>
                  <a:schemeClr val="accent2"/>
                </a:solidFill>
              </a:rPr>
              <a:t> *</a:t>
            </a:r>
            <a:r>
              <a:rPr lang="cs-CZ" altLang="cs-CZ" sz="1400" dirty="0" err="1">
                <a:solidFill>
                  <a:schemeClr val="accent2"/>
                </a:solidFill>
              </a:rPr>
              <a:t>str_pozpatku</a:t>
            </a:r>
            <a:r>
              <a:rPr lang="cs-CZ" altLang="cs-CZ" sz="1400" dirty="0">
                <a:solidFill>
                  <a:schemeClr val="accent2"/>
                </a:solidFill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char</a:t>
            </a:r>
            <a:r>
              <a:rPr lang="cs-CZ" altLang="cs-CZ" sz="1400" dirty="0">
                <a:solidFill>
                  <a:schemeClr val="accent2"/>
                </a:solidFill>
              </a:rPr>
              <a:t> *konec, *</a:t>
            </a:r>
            <a:r>
              <a:rPr lang="cs-CZ" altLang="cs-CZ" sz="1400" dirty="0" err="1">
                <a:solidFill>
                  <a:schemeClr val="accent2"/>
                </a:solidFill>
              </a:rPr>
              <a:t>znak_v_str_pozpatku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konec = </a:t>
            </a:r>
            <a:r>
              <a:rPr lang="cs-CZ" altLang="cs-CZ" sz="1400" dirty="0" err="1">
                <a:solidFill>
                  <a:schemeClr val="accent2"/>
                </a:solidFill>
              </a:rPr>
              <a:t>str</a:t>
            </a:r>
            <a:r>
              <a:rPr lang="cs-CZ" altLang="cs-CZ" sz="1400" dirty="0">
                <a:solidFill>
                  <a:schemeClr val="accent2"/>
                </a:solidFill>
              </a:rPr>
              <a:t> + </a:t>
            </a:r>
            <a:r>
              <a:rPr lang="cs-CZ" altLang="cs-CZ" sz="1400" dirty="0" err="1">
                <a:solidFill>
                  <a:schemeClr val="accent2"/>
                </a:solidFill>
              </a:rPr>
              <a:t>strlen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str</a:t>
            </a:r>
            <a:r>
              <a:rPr lang="cs-CZ" altLang="cs-CZ" sz="1400" dirty="0">
                <a:solidFill>
                  <a:schemeClr val="accent2"/>
                </a:solidFill>
              </a:rPr>
              <a:t>) - 2;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znak_v_str_pozpatku</a:t>
            </a:r>
            <a:r>
              <a:rPr lang="cs-CZ" altLang="cs-CZ" sz="1400" dirty="0">
                <a:solidFill>
                  <a:schemeClr val="accent2"/>
                </a:solidFill>
              </a:rPr>
              <a:t> = </a:t>
            </a:r>
            <a:r>
              <a:rPr lang="cs-CZ" altLang="cs-CZ" sz="1400" dirty="0" err="1">
                <a:solidFill>
                  <a:schemeClr val="accent2"/>
                </a:solidFill>
              </a:rPr>
              <a:t>str_pozpatku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while</a:t>
            </a:r>
            <a:r>
              <a:rPr lang="cs-CZ" altLang="cs-CZ" sz="1400" dirty="0">
                <a:solidFill>
                  <a:schemeClr val="accent2"/>
                </a:solidFill>
              </a:rPr>
              <a:t> (konec &gt;= </a:t>
            </a:r>
            <a:r>
              <a:rPr lang="cs-CZ" altLang="cs-CZ" sz="1400" dirty="0" err="1">
                <a:solidFill>
                  <a:schemeClr val="accent2"/>
                </a:solidFill>
              </a:rPr>
              <a:t>str</a:t>
            </a:r>
            <a:r>
              <a:rPr lang="cs-CZ" altLang="cs-CZ" sz="1400" dirty="0">
                <a:solidFill>
                  <a:schemeClr val="accent2"/>
                </a:solidFill>
              </a:rPr>
              <a:t>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*</a:t>
            </a:r>
            <a:r>
              <a:rPr lang="cs-CZ" altLang="cs-CZ" sz="1400" dirty="0" err="1">
                <a:solidFill>
                  <a:schemeClr val="accent2"/>
                </a:solidFill>
              </a:rPr>
              <a:t>znak_v_str_pozpatku</a:t>
            </a:r>
            <a:r>
              <a:rPr lang="cs-CZ" altLang="cs-CZ" sz="1400" dirty="0">
                <a:solidFill>
                  <a:schemeClr val="accent2"/>
                </a:solidFill>
              </a:rPr>
              <a:t>++ = *konec--;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return </a:t>
            </a:r>
            <a:r>
              <a:rPr lang="cs-CZ" altLang="cs-CZ" sz="1400" dirty="0" err="1">
                <a:solidFill>
                  <a:schemeClr val="accent2"/>
                </a:solidFill>
              </a:rPr>
              <a:t>str_pozpatku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main</a:t>
            </a:r>
            <a:r>
              <a:rPr lang="cs-CZ" altLang="cs-CZ" sz="1400" dirty="0">
                <a:solidFill>
                  <a:schemeClr val="accent2"/>
                </a:solidFill>
              </a:rPr>
              <a:t>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char</a:t>
            </a:r>
            <a:r>
              <a:rPr lang="cs-CZ" altLang="cs-CZ" sz="1400" dirty="0">
                <a:solidFill>
                  <a:schemeClr val="accent2"/>
                </a:solidFill>
              </a:rPr>
              <a:t> s[DELKA_RETEZCE], </a:t>
            </a:r>
            <a:r>
              <a:rPr lang="cs-CZ" altLang="cs-CZ" sz="1400" dirty="0" err="1">
                <a:solidFill>
                  <a:schemeClr val="accent2"/>
                </a:solidFill>
              </a:rPr>
              <a:t>s_pozpatku</a:t>
            </a:r>
            <a:r>
              <a:rPr lang="cs-CZ" altLang="cs-CZ" sz="1400" dirty="0">
                <a:solidFill>
                  <a:schemeClr val="accent2"/>
                </a:solidFill>
              </a:rPr>
              <a:t>[DELKA_RETEZCE] = { '\0' };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printf</a:t>
            </a:r>
            <a:r>
              <a:rPr lang="cs-CZ" altLang="cs-CZ" sz="1400" dirty="0">
                <a:solidFill>
                  <a:schemeClr val="accent2"/>
                </a:solidFill>
              </a:rPr>
              <a:t>("Zadej </a:t>
            </a:r>
            <a:r>
              <a:rPr lang="cs-CZ" altLang="cs-CZ" sz="1400" dirty="0" err="1">
                <a:solidFill>
                  <a:schemeClr val="accent2"/>
                </a:solidFill>
              </a:rPr>
              <a:t>retezec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kratsi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nez</a:t>
            </a:r>
            <a:r>
              <a:rPr lang="cs-CZ" altLang="cs-CZ" sz="1400" dirty="0">
                <a:solidFill>
                  <a:schemeClr val="accent2"/>
                </a:solidFill>
              </a:rPr>
              <a:t> %d znaku: ", DELKA_RETEZCE - 1);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fgets</a:t>
            </a:r>
            <a:r>
              <a:rPr lang="cs-CZ" altLang="cs-CZ" sz="1400" dirty="0">
                <a:solidFill>
                  <a:schemeClr val="accent2"/>
                </a:solidFill>
              </a:rPr>
              <a:t>(s, DELKA_RETEZCE, </a:t>
            </a:r>
            <a:r>
              <a:rPr lang="cs-CZ" altLang="cs-CZ" sz="1400" dirty="0" err="1">
                <a:solidFill>
                  <a:schemeClr val="accent2"/>
                </a:solidFill>
              </a:rPr>
              <a:t>stdin</a:t>
            </a:r>
            <a:r>
              <a:rPr lang="cs-CZ" altLang="cs-CZ" sz="1400" dirty="0">
                <a:solidFill>
                  <a:schemeClr val="accent2"/>
                </a:solidFill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printf</a:t>
            </a:r>
            <a:r>
              <a:rPr lang="cs-CZ" altLang="cs-CZ" sz="1400" dirty="0">
                <a:solidFill>
                  <a:schemeClr val="accent2"/>
                </a:solidFill>
              </a:rPr>
              <a:t>("</a:t>
            </a:r>
            <a:r>
              <a:rPr lang="cs-CZ" altLang="cs-CZ" sz="1400" dirty="0" err="1">
                <a:solidFill>
                  <a:schemeClr val="accent2"/>
                </a:solidFill>
              </a:rPr>
              <a:t>Retezec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pozpatku</a:t>
            </a:r>
            <a:r>
              <a:rPr lang="cs-CZ" altLang="cs-CZ" sz="1400" dirty="0">
                <a:solidFill>
                  <a:schemeClr val="accent2"/>
                </a:solidFill>
              </a:rPr>
              <a:t>: %s\n", </a:t>
            </a:r>
            <a:r>
              <a:rPr lang="cs-CZ" altLang="cs-CZ" sz="1400" dirty="0" err="1">
                <a:solidFill>
                  <a:schemeClr val="accent2"/>
                </a:solidFill>
              </a:rPr>
              <a:t>pozpatku</a:t>
            </a:r>
            <a:r>
              <a:rPr lang="cs-CZ" altLang="cs-CZ" sz="1400" dirty="0">
                <a:solidFill>
                  <a:schemeClr val="accent2"/>
                </a:solidFill>
              </a:rPr>
              <a:t>(s, </a:t>
            </a:r>
            <a:r>
              <a:rPr lang="cs-CZ" altLang="cs-CZ" sz="1400" dirty="0" err="1">
                <a:solidFill>
                  <a:schemeClr val="accent2"/>
                </a:solidFill>
              </a:rPr>
              <a:t>s_pozpatku</a:t>
            </a:r>
            <a:r>
              <a:rPr lang="cs-CZ" altLang="cs-CZ" sz="1400" dirty="0">
                <a:solidFill>
                  <a:schemeClr val="accent2"/>
                </a:solidFill>
              </a:rPr>
              <a:t>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puts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s_pozpatku</a:t>
            </a:r>
            <a:r>
              <a:rPr lang="cs-CZ" altLang="cs-CZ" sz="1400" dirty="0">
                <a:solidFill>
                  <a:schemeClr val="accent2"/>
                </a:solidFill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puts</a:t>
            </a:r>
            <a:r>
              <a:rPr lang="cs-CZ" altLang="cs-CZ" sz="1400" dirty="0">
                <a:solidFill>
                  <a:schemeClr val="accent2"/>
                </a:solidFill>
              </a:rPr>
              <a:t>(s);</a:t>
            </a:r>
            <a:r>
              <a:rPr lang="cs-CZ" altLang="cs-CZ" sz="1400" dirty="0"/>
              <a:t> /* Původní řetězec se nemění.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}</a:t>
            </a:r>
          </a:p>
        </p:txBody>
      </p:sp>
      <p:sp>
        <p:nvSpPr>
          <p:cNvPr id="319492" name="Rectangle 4"/>
          <p:cNvSpPr>
            <a:spLocks noChangeArrowheads="1"/>
          </p:cNvSpPr>
          <p:nvPr/>
        </p:nvSpPr>
        <p:spPr bwMode="auto">
          <a:xfrm>
            <a:off x="4495800" y="1219200"/>
            <a:ext cx="39624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char *pozpatku(char *str, char *str_pozpatku)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int zacatek, konec;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zacatek =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konec = strlen(str) - 2;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while (konec &gt;= 0)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str_pozpatku[konec--] = str[zacatek++];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return str_pozpatku;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31F93-9194-4333-A96E-5268DB5328BA}" type="slidenum">
              <a:rPr lang="cs-CZ" altLang="cs-CZ"/>
              <a:pPr/>
              <a:t>123</a:t>
            </a:fld>
            <a:endParaRPr lang="cs-CZ" altLang="cs-CZ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>
                <a:solidFill>
                  <a:schemeClr val="tx1"/>
                </a:solidFill>
              </a:rPr>
              <a:t>Formátované čtení a zápis z a do řetězce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čtení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Funkce </a:t>
            </a:r>
            <a:r>
              <a:rPr lang="cs-CZ" altLang="cs-CZ" sz="1800">
                <a:solidFill>
                  <a:schemeClr val="accent2"/>
                </a:solidFill>
              </a:rPr>
              <a:t>sscanf()</a:t>
            </a:r>
            <a:r>
              <a:rPr lang="cs-CZ" altLang="cs-CZ" sz="1800"/>
              <a:t> čte do specifikovaných proměnných ze zadaného řetězce.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tisk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Funkce </a:t>
            </a:r>
            <a:r>
              <a:rPr lang="cs-CZ" altLang="cs-CZ" sz="1800">
                <a:solidFill>
                  <a:schemeClr val="accent2"/>
                </a:solidFill>
              </a:rPr>
              <a:t>sprintf()</a:t>
            </a:r>
            <a:r>
              <a:rPr lang="cs-CZ" altLang="cs-CZ" sz="1800"/>
              <a:t> zapisuje výsledek své práce do řetězce.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Tyto funkce dokážou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převádět číslo do a z osmičkové a šestnáctkové soustavy,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scanf("%s", s1);		</a:t>
            </a:r>
            <a:r>
              <a:rPr lang="cs-CZ" altLang="cs-CZ" sz="1600"/>
              <a:t>/* Čtení z klávesnice do </a:t>
            </a:r>
            <a:r>
              <a:rPr lang="cs-CZ" altLang="cs-CZ" sz="1600">
                <a:solidFill>
                  <a:schemeClr val="accent2"/>
                </a:solidFill>
              </a:rPr>
              <a:t>s1</a:t>
            </a:r>
            <a:r>
              <a:rPr lang="cs-CZ" altLang="cs-CZ" sz="1600"/>
              <a:t> */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sscanf(s1, "%x", &amp;i);	</a:t>
            </a:r>
            <a:r>
              <a:rPr lang="cs-CZ" altLang="cs-CZ" sz="1600"/>
              <a:t>/* Čtení z </a:t>
            </a:r>
            <a:r>
              <a:rPr lang="cs-CZ" altLang="cs-CZ" sz="1600">
                <a:solidFill>
                  <a:schemeClr val="accent2"/>
                </a:solidFill>
              </a:rPr>
              <a:t>s1</a:t>
            </a:r>
            <a:r>
              <a:rPr lang="cs-CZ" altLang="cs-CZ" sz="1600"/>
              <a:t> do celočíselné proměnné </a:t>
            </a:r>
            <a:r>
              <a:rPr lang="cs-CZ" altLang="cs-CZ" sz="1600">
                <a:solidFill>
                  <a:schemeClr val="accent2"/>
                </a:solidFill>
              </a:rPr>
              <a:t>i</a:t>
            </a:r>
            <a:r>
              <a:rPr lang="cs-CZ" altLang="cs-CZ" sz="1600"/>
              <a:t> */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sprintf(s2, "%o", i);		</a:t>
            </a:r>
            <a:r>
              <a:rPr lang="cs-CZ" altLang="cs-CZ" sz="1600"/>
              <a:t>/* Tisk do </a:t>
            </a:r>
            <a:r>
              <a:rPr lang="cs-CZ" altLang="cs-CZ" sz="1600">
                <a:solidFill>
                  <a:schemeClr val="accent2"/>
                </a:solidFill>
              </a:rPr>
              <a:t>s2</a:t>
            </a:r>
            <a:r>
              <a:rPr lang="cs-CZ" altLang="cs-CZ" sz="1600"/>
              <a:t> z </a:t>
            </a:r>
            <a:r>
              <a:rPr lang="cs-CZ" altLang="cs-CZ" sz="1600">
                <a:solidFill>
                  <a:schemeClr val="accent2"/>
                </a:solidFill>
              </a:rPr>
              <a:t>i</a:t>
            </a:r>
            <a:r>
              <a:rPr lang="cs-CZ" altLang="cs-CZ" sz="1600"/>
              <a:t> */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zaokrouhlovat mezivýsledky,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sprintf(s, "%.2f", f);		</a:t>
            </a:r>
            <a:r>
              <a:rPr lang="cs-CZ" altLang="cs-CZ" sz="1600"/>
              <a:t>/* Tisk zaokrouhleného </a:t>
            </a:r>
            <a:r>
              <a:rPr lang="cs-CZ" altLang="cs-CZ" sz="1600">
                <a:solidFill>
                  <a:schemeClr val="accent2"/>
                </a:solidFill>
              </a:rPr>
              <a:t>f</a:t>
            </a:r>
            <a:r>
              <a:rPr lang="cs-CZ" altLang="cs-CZ" sz="1600"/>
              <a:t> do </a:t>
            </a:r>
            <a:r>
              <a:rPr lang="cs-CZ" altLang="cs-CZ" sz="1600">
                <a:solidFill>
                  <a:schemeClr val="accent2"/>
                </a:solidFill>
              </a:rPr>
              <a:t>s</a:t>
            </a:r>
            <a:r>
              <a:rPr lang="cs-CZ" altLang="cs-CZ" sz="1600"/>
              <a:t> z </a:t>
            </a:r>
            <a:r>
              <a:rPr lang="cs-CZ" altLang="cs-CZ" sz="1600">
                <a:solidFill>
                  <a:schemeClr val="accent2"/>
                </a:solidFill>
              </a:rPr>
              <a:t>f</a:t>
            </a:r>
            <a:r>
              <a:rPr lang="cs-CZ" altLang="cs-CZ" sz="1600"/>
              <a:t> */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sscanf(s, "%lf", &amp;f);		</a:t>
            </a:r>
            <a:r>
              <a:rPr lang="cs-CZ" altLang="cs-CZ" sz="1600"/>
              <a:t>/* Čtení z </a:t>
            </a:r>
            <a:r>
              <a:rPr lang="cs-CZ" altLang="cs-CZ" sz="1600">
                <a:solidFill>
                  <a:schemeClr val="accent2"/>
                </a:solidFill>
              </a:rPr>
              <a:t>s</a:t>
            </a:r>
            <a:r>
              <a:rPr lang="cs-CZ" altLang="cs-CZ" sz="1600"/>
              <a:t> do </a:t>
            </a:r>
            <a:r>
              <a:rPr lang="cs-CZ" altLang="cs-CZ" sz="1600">
                <a:solidFill>
                  <a:schemeClr val="accent2"/>
                </a:solidFill>
              </a:rPr>
              <a:t>f</a:t>
            </a:r>
            <a:r>
              <a:rPr lang="cs-CZ" altLang="cs-CZ" sz="1600"/>
              <a:t> */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opatřovat názvy souborů s čísly nulami na začátku,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for (i = 1; i &lt; 20; i++) 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sprintf(jmeno, "obr%02d.jpg", i);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printf("%s\n", jmeno);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</a:t>
            </a:r>
          </a:p>
          <a:p>
            <a:pPr lvl="1">
              <a:lnSpc>
                <a:spcPct val="80000"/>
              </a:lnSpc>
            </a:pPr>
            <a:r>
              <a:rPr lang="cs-CZ" altLang="cs-CZ" sz="1800">
                <a:hlinkClick r:id="rId2" action="ppaction://hlinksldjump"/>
              </a:rPr>
              <a:t>generovat řídící řetězec formátu</a:t>
            </a:r>
            <a:r>
              <a:rPr lang="cs-CZ" altLang="cs-CZ" sz="1800"/>
              <a:t> pro funkce </a:t>
            </a:r>
            <a:r>
              <a:rPr lang="cs-CZ" altLang="cs-CZ" sz="1800">
                <a:solidFill>
                  <a:schemeClr val="accent2"/>
                </a:solidFill>
              </a:rPr>
              <a:t>scanf()</a:t>
            </a:r>
            <a:r>
              <a:rPr lang="cs-CZ" altLang="cs-CZ" sz="1800"/>
              <a:t> a </a:t>
            </a:r>
            <a:r>
              <a:rPr lang="cs-CZ" altLang="cs-CZ" sz="1800">
                <a:solidFill>
                  <a:schemeClr val="accent2"/>
                </a:solidFill>
              </a:rPr>
              <a:t>printf()</a:t>
            </a:r>
            <a:r>
              <a:rPr lang="cs-CZ" altLang="cs-CZ" sz="1800"/>
              <a:t>, abychom se vyhnuli nutnosti dávat do nich literály.</a:t>
            </a:r>
            <a:endParaRPr lang="cs-CZ" altLang="cs-CZ" sz="18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CC709-2125-4542-9D25-600E62A81A84}" type="slidenum">
              <a:rPr lang="cs-CZ" altLang="cs-CZ"/>
              <a:pPr/>
              <a:t>124</a:t>
            </a:fld>
            <a:endParaRPr lang="cs-CZ" altLang="cs-CZ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>
                <a:solidFill>
                  <a:schemeClr val="tx1"/>
                </a:solidFill>
              </a:rPr>
              <a:t>Přístup k jednotlivým znakům řetězce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r>
              <a:rPr lang="cs-CZ" altLang="cs-CZ" sz="2800"/>
              <a:t>S řetězcem pracujeme jako s normálním polem.</a:t>
            </a:r>
          </a:p>
          <a:p>
            <a:r>
              <a:rPr lang="cs-CZ" altLang="cs-CZ" sz="2800"/>
              <a:t>Je-li řetězec definován jako </a:t>
            </a:r>
            <a:r>
              <a:rPr lang="cs-CZ" altLang="cs-CZ" sz="2800">
                <a:solidFill>
                  <a:schemeClr val="accent2"/>
                </a:solidFill>
              </a:rPr>
              <a:t>char s[] = "ahoj";</a:t>
            </a:r>
          </a:p>
          <a:p>
            <a:r>
              <a:rPr lang="cs-CZ" altLang="cs-CZ" sz="2800"/>
              <a:t>potom výraz </a:t>
            </a:r>
            <a:r>
              <a:rPr lang="cs-CZ" altLang="cs-CZ" sz="2800">
                <a:solidFill>
                  <a:schemeClr val="accent2"/>
                </a:solidFill>
              </a:rPr>
              <a:t>s[3] == 'j'</a:t>
            </a:r>
            <a:r>
              <a:rPr lang="cs-CZ" altLang="cs-CZ" sz="2800"/>
              <a:t> </a:t>
            </a:r>
            <a:r>
              <a:rPr lang="cs-CZ" altLang="cs-CZ" sz="2800">
                <a:hlinkClick r:id="rId2"/>
              </a:rPr>
              <a:t>ale i</a:t>
            </a:r>
            <a:r>
              <a:rPr lang="cs-CZ" altLang="cs-CZ" sz="2800"/>
              <a:t> </a:t>
            </a:r>
            <a:r>
              <a:rPr lang="cs-CZ" altLang="cs-CZ" sz="2800">
                <a:solidFill>
                  <a:schemeClr val="accent2"/>
                </a:solidFill>
              </a:rPr>
              <a:t>3[s]</a:t>
            </a:r>
            <a:r>
              <a:rPr lang="cs-CZ" altLang="cs-CZ" sz="2800"/>
              <a:t> nebo </a:t>
            </a:r>
            <a:r>
              <a:rPr lang="cs-CZ" altLang="cs-CZ" sz="2800">
                <a:solidFill>
                  <a:schemeClr val="accent2"/>
                </a:solidFill>
              </a:rPr>
              <a:t>3["ahoj"]</a:t>
            </a:r>
            <a:r>
              <a:rPr lang="cs-CZ" altLang="cs-CZ" sz="2800"/>
              <a:t>.</a:t>
            </a:r>
          </a:p>
          <a:p>
            <a:r>
              <a:rPr lang="cs-CZ" altLang="cs-CZ" sz="2800"/>
              <a:t>Následující část programu vyplní řetězec </a:t>
            </a:r>
            <a:r>
              <a:rPr lang="cs-CZ" altLang="cs-CZ" sz="2800">
                <a:solidFill>
                  <a:schemeClr val="accent2"/>
                </a:solidFill>
              </a:rPr>
              <a:t>s</a:t>
            </a:r>
            <a:r>
              <a:rPr lang="cs-CZ" altLang="cs-CZ" sz="2800"/>
              <a:t> definovaný jako </a:t>
            </a:r>
            <a:r>
              <a:rPr lang="cs-CZ" altLang="cs-CZ" sz="2800">
                <a:solidFill>
                  <a:schemeClr val="accent2"/>
                </a:solidFill>
              </a:rPr>
              <a:t>char s[max];</a:t>
            </a:r>
            <a:r>
              <a:rPr lang="cs-CZ" altLang="cs-CZ" sz="2800"/>
              <a:t> hvězdičkami:</a:t>
            </a:r>
          </a:p>
          <a:p>
            <a:pPr lvl="1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for (i = 0; i &lt; max - 1; i++)</a:t>
            </a:r>
          </a:p>
          <a:p>
            <a:pPr lvl="1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s[i] = '*';</a:t>
            </a:r>
          </a:p>
          <a:p>
            <a:pPr lvl="1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s[max – 1] = '\0';</a:t>
            </a:r>
          </a:p>
          <a:p>
            <a:pPr lvl="2"/>
            <a:r>
              <a:rPr lang="cs-CZ" altLang="cs-CZ" sz="2000"/>
              <a:t>Na ukončovací znak </a:t>
            </a:r>
            <a:r>
              <a:rPr lang="cs-CZ" altLang="cs-CZ" sz="2000">
                <a:solidFill>
                  <a:schemeClr val="accent2"/>
                </a:solidFill>
              </a:rPr>
              <a:t>'\0'</a:t>
            </a:r>
            <a:r>
              <a:rPr lang="cs-CZ" altLang="cs-CZ" sz="2000"/>
              <a:t> se nesmí nikdy zapomenout.</a:t>
            </a:r>
          </a:p>
          <a:p>
            <a:pPr lvl="2"/>
            <a:r>
              <a:rPr lang="cs-CZ" altLang="cs-CZ" sz="2000"/>
              <a:t>Je nutné hlídat meze, abychom nezapisovali do paměti, která nám už nepatří.</a:t>
            </a:r>
          </a:p>
          <a:p>
            <a:pPr lvl="3"/>
            <a:r>
              <a:rPr lang="cs-CZ" altLang="cs-CZ" sz="1800"/>
              <a:t>Ukončovací znak musí být v prvku s indexem </a:t>
            </a:r>
            <a:r>
              <a:rPr lang="cs-CZ" altLang="cs-CZ" sz="1800">
                <a:solidFill>
                  <a:schemeClr val="accent2"/>
                </a:solidFill>
              </a:rPr>
              <a:t>max - 1</a:t>
            </a:r>
            <a:r>
              <a:rPr lang="cs-CZ" altLang="cs-CZ" sz="1800"/>
              <a:t> nebo nižším.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00CF2-C7A7-4FB3-94EF-2315EC914D4D}" type="slidenum">
              <a:rPr lang="cs-CZ" altLang="cs-CZ"/>
              <a:pPr/>
              <a:t>125</a:t>
            </a:fld>
            <a:endParaRPr lang="cs-CZ" altLang="cs-CZ"/>
          </a:p>
        </p:txBody>
      </p:sp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>
                <a:solidFill>
                  <a:schemeClr val="tx1"/>
                </a:solidFill>
              </a:rPr>
              <a:t>Výpis řetězce po jednotlivých znacích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cs-CZ" sz="2000">
                <a:solidFill>
                  <a:schemeClr val="accent2"/>
                </a:solidFill>
              </a:rPr>
              <a:t>char s[] = "Ahoj";</a:t>
            </a:r>
            <a:r>
              <a:rPr lang="cs-CZ" altLang="cs-CZ" sz="2000"/>
              <a:t> /* společná definice */</a:t>
            </a:r>
          </a:p>
          <a:p>
            <a:pPr>
              <a:lnSpc>
                <a:spcPct val="80000"/>
              </a:lnSpc>
            </a:pPr>
            <a:endParaRPr lang="en-US" altLang="cs-CZ" sz="20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cs-CZ" sz="2000">
                <a:solidFill>
                  <a:schemeClr val="accent2"/>
                </a:solidFill>
              </a:rPr>
              <a:t>char *</a:t>
            </a:r>
            <a:r>
              <a:rPr lang="cs-CZ" altLang="cs-CZ" sz="2000">
                <a:solidFill>
                  <a:schemeClr val="accent2"/>
                </a:solidFill>
              </a:rPr>
              <a:t>s</a:t>
            </a:r>
            <a:r>
              <a:rPr lang="en-US" altLang="cs-CZ" sz="2000">
                <a:solidFill>
                  <a:schemeClr val="accent2"/>
                </a:solidFill>
              </a:rPr>
              <a:t>_pom = s;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cs-CZ" sz="2000">
                <a:solidFill>
                  <a:schemeClr val="accent2"/>
                </a:solidFill>
              </a:rPr>
              <a:t>while (*</a:t>
            </a:r>
            <a:r>
              <a:rPr lang="cs-CZ" altLang="cs-CZ" sz="2000">
                <a:solidFill>
                  <a:schemeClr val="accent2"/>
                </a:solidFill>
              </a:rPr>
              <a:t>s</a:t>
            </a:r>
            <a:r>
              <a:rPr lang="en-US" altLang="cs-CZ" sz="2000">
                <a:solidFill>
                  <a:schemeClr val="accent2"/>
                </a:solidFill>
              </a:rPr>
              <a:t>_pom != '\0')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cs-CZ" sz="2000">
                <a:solidFill>
                  <a:schemeClr val="accent2"/>
                </a:solidFill>
              </a:rPr>
              <a:t>  putchar(*</a:t>
            </a:r>
            <a:r>
              <a:rPr lang="cs-CZ" altLang="cs-CZ" sz="2000">
                <a:solidFill>
                  <a:schemeClr val="accent2"/>
                </a:solidFill>
              </a:rPr>
              <a:t>s</a:t>
            </a:r>
            <a:r>
              <a:rPr lang="en-US" altLang="cs-CZ" sz="2000">
                <a:solidFill>
                  <a:schemeClr val="accent2"/>
                </a:solidFill>
              </a:rPr>
              <a:t>_pom++);</a:t>
            </a:r>
            <a:endParaRPr lang="cs-CZ" altLang="cs-CZ" sz="200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altLang="cs-CZ" sz="1800"/>
              <a:t>Nejdřív se provede výpis znaku a potom inkrementace adresy, viz </a:t>
            </a:r>
            <a:r>
              <a:rPr lang="cs-CZ" altLang="cs-CZ" sz="1800">
                <a:hlinkClick r:id="rId2"/>
              </a:rPr>
              <a:t>tabulka precedence operátorů</a:t>
            </a:r>
            <a:r>
              <a:rPr lang="cs-CZ" altLang="cs-CZ" sz="1800"/>
              <a:t>.</a:t>
            </a:r>
          </a:p>
          <a:p>
            <a:pPr>
              <a:lnSpc>
                <a:spcPct val="80000"/>
              </a:lnSpc>
            </a:pPr>
            <a:endParaRPr lang="en-US" altLang="cs-CZ" sz="20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cs-CZ" sz="2000">
                <a:solidFill>
                  <a:schemeClr val="accent2"/>
                </a:solidFill>
              </a:rPr>
              <a:t>while (*s != '\0')</a:t>
            </a:r>
            <a:r>
              <a:rPr lang="cs-CZ" altLang="cs-CZ" sz="2000"/>
              <a:t> /* To samé bez pomocného pointeru nelze. */</a:t>
            </a:r>
            <a:endParaRPr lang="en-US" altLang="cs-CZ" sz="20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cs-CZ" sz="2000">
                <a:solidFill>
                  <a:schemeClr val="accent2"/>
                </a:solidFill>
              </a:rPr>
              <a:t>  putchar(*s++);</a:t>
            </a:r>
            <a:r>
              <a:rPr lang="cs-CZ" altLang="cs-CZ" sz="2000"/>
              <a:t> /*</a:t>
            </a:r>
            <a:r>
              <a:rPr lang="en-US" altLang="cs-CZ" sz="2000"/>
              <a:t> </a:t>
            </a:r>
            <a:r>
              <a:rPr lang="en-US" altLang="cs-CZ" sz="2000">
                <a:hlinkClick r:id="rId3" action="ppaction://hlinksldjump"/>
              </a:rPr>
              <a:t>lvalue required as increment operand</a:t>
            </a:r>
            <a:r>
              <a:rPr lang="cs-CZ" altLang="cs-CZ" sz="2000"/>
              <a:t> */</a:t>
            </a:r>
            <a:endParaRPr lang="en-US" altLang="cs-CZ" sz="2000"/>
          </a:p>
          <a:p>
            <a:pPr>
              <a:lnSpc>
                <a:spcPct val="80000"/>
              </a:lnSpc>
            </a:pPr>
            <a:endParaRPr lang="cs-CZ" altLang="cs-CZ" sz="20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int i, delka;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for (i = 0; i &lt; strlen(s); i++)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printf("%c", s[i]);</a:t>
            </a:r>
            <a:r>
              <a:rPr lang="cs-CZ" altLang="cs-CZ" sz="2000"/>
              <a:t> /* místo toho může být </a:t>
            </a:r>
            <a:r>
              <a:rPr lang="cs-CZ" altLang="cs-CZ" sz="2000">
                <a:solidFill>
                  <a:schemeClr val="accent2"/>
                </a:solidFill>
              </a:rPr>
              <a:t>putchar(s[i]);</a:t>
            </a:r>
            <a:r>
              <a:rPr lang="cs-CZ" altLang="cs-CZ" sz="2000"/>
              <a:t> */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Při každé iteraci se volá funkce </a:t>
            </a:r>
            <a:r>
              <a:rPr lang="cs-CZ" altLang="cs-CZ" sz="1800">
                <a:solidFill>
                  <a:schemeClr val="accent2"/>
                </a:solidFill>
              </a:rPr>
              <a:t>strlen()</a:t>
            </a:r>
            <a:r>
              <a:rPr lang="cs-CZ" altLang="cs-CZ" sz="1800"/>
              <a:t> i když se její výsledek nemění.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Délku bychom měli spočítat před cyklem nebo použít </a:t>
            </a:r>
            <a:r>
              <a:rPr lang="cs-CZ" altLang="cs-CZ" sz="1800">
                <a:hlinkClick r:id="rId4" action="ppaction://hlinksldjump"/>
              </a:rPr>
              <a:t>operátor čárky</a:t>
            </a:r>
            <a:r>
              <a:rPr lang="cs-CZ" altLang="cs-CZ" sz="1800"/>
              <a:t>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for (i = 0, delka = strlen(s); i &lt; delka; i++)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Proč funguje i cyklus s řídící částí </a:t>
            </a:r>
            <a:r>
              <a:rPr lang="cs-CZ" altLang="cs-CZ" sz="2000">
                <a:solidFill>
                  <a:schemeClr val="accent2"/>
                </a:solidFill>
              </a:rPr>
              <a:t>for (i = 0; s[i]; i++)</a:t>
            </a:r>
            <a:r>
              <a:rPr lang="cs-CZ" altLang="cs-CZ" sz="2000"/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FF97-0AE5-41F3-B35A-80F834E9830D}" type="slidenum">
              <a:rPr lang="cs-CZ" altLang="cs-CZ"/>
              <a:pPr/>
              <a:t>126</a:t>
            </a:fld>
            <a:endParaRPr lang="cs-CZ" altLang="cs-CZ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>
                <a:solidFill>
                  <a:schemeClr val="tx1"/>
                </a:solidFill>
              </a:rPr>
              <a:t>Standardní funkce pro práci s řetězci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Chceme-li tyto funkce využívat, je nutné připojit do našeho programu standardní hlavičkový soubor </a:t>
            </a:r>
            <a:r>
              <a:rPr lang="cs-CZ" altLang="cs-CZ" sz="2000">
                <a:solidFill>
                  <a:schemeClr val="accent2"/>
                </a:solidFill>
              </a:rPr>
              <a:t>string.h</a:t>
            </a:r>
            <a:r>
              <a:rPr lang="cs-CZ" altLang="cs-CZ" sz="2000"/>
              <a:t> příkazem </a:t>
            </a:r>
            <a:r>
              <a:rPr lang="cs-CZ" altLang="cs-CZ" sz="2000">
                <a:solidFill>
                  <a:schemeClr val="accent2"/>
                </a:solidFill>
              </a:rPr>
              <a:t>#include &lt;string.h&gt;</a:t>
            </a:r>
            <a:r>
              <a:rPr lang="cs-CZ" altLang="cs-CZ" sz="20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Zde jsou uvedeny jen ty nejdůležitější funkce formou úplného funkčního prototypu: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int strlen(char *s);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Vrací délku řetězce </a:t>
            </a:r>
            <a:r>
              <a:rPr lang="cs-CZ" altLang="cs-CZ" sz="1600">
                <a:solidFill>
                  <a:schemeClr val="accent2"/>
                </a:solidFill>
              </a:rPr>
              <a:t>s</a:t>
            </a:r>
            <a:r>
              <a:rPr lang="cs-CZ" altLang="cs-CZ" sz="1600"/>
              <a:t> bez ukončovacího znaku </a:t>
            </a:r>
            <a:r>
              <a:rPr lang="cs-CZ" altLang="cs-CZ" sz="1600">
                <a:solidFill>
                  <a:schemeClr val="accent2"/>
                </a:solidFill>
              </a:rPr>
              <a:t>'\0'</a:t>
            </a:r>
            <a:r>
              <a:rPr lang="cs-CZ" altLang="cs-CZ" sz="160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char *strcpy(char *s1, char *s2);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Zkopíruje obsah řetězce </a:t>
            </a:r>
            <a:r>
              <a:rPr lang="cs-CZ" altLang="cs-CZ" sz="1600">
                <a:solidFill>
                  <a:schemeClr val="accent2"/>
                </a:solidFill>
              </a:rPr>
              <a:t>s2</a:t>
            </a:r>
            <a:r>
              <a:rPr lang="cs-CZ" altLang="cs-CZ" sz="1600"/>
              <a:t> do </a:t>
            </a:r>
            <a:r>
              <a:rPr lang="cs-CZ" altLang="cs-CZ" sz="1600">
                <a:solidFill>
                  <a:schemeClr val="accent2"/>
                </a:solidFill>
              </a:rPr>
              <a:t>s1</a:t>
            </a:r>
            <a:r>
              <a:rPr lang="cs-CZ" altLang="cs-CZ" sz="1600"/>
              <a:t> a vrátí pointer na první znak řetězce </a:t>
            </a:r>
            <a:r>
              <a:rPr lang="cs-CZ" altLang="cs-CZ" sz="1600">
                <a:solidFill>
                  <a:schemeClr val="accent2"/>
                </a:solidFill>
              </a:rPr>
              <a:t>s1</a:t>
            </a:r>
            <a:r>
              <a:rPr lang="cs-CZ" altLang="cs-CZ" sz="160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char *strcat(char *s1, char *s2);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Připojí řetězec </a:t>
            </a:r>
            <a:r>
              <a:rPr lang="cs-CZ" altLang="cs-CZ" sz="1600">
                <a:solidFill>
                  <a:schemeClr val="accent2"/>
                </a:solidFill>
              </a:rPr>
              <a:t>s2</a:t>
            </a:r>
            <a:r>
              <a:rPr lang="cs-CZ" altLang="cs-CZ" sz="1600"/>
              <a:t> k řetězci </a:t>
            </a:r>
            <a:r>
              <a:rPr lang="cs-CZ" altLang="cs-CZ" sz="1600">
                <a:solidFill>
                  <a:schemeClr val="accent2"/>
                </a:solidFill>
              </a:rPr>
              <a:t>s1</a:t>
            </a:r>
            <a:r>
              <a:rPr lang="cs-CZ" altLang="cs-CZ" sz="1600"/>
              <a:t> a vrátí pointer na první znak řetězce </a:t>
            </a:r>
            <a:r>
              <a:rPr lang="cs-CZ" altLang="cs-CZ" sz="1600">
                <a:solidFill>
                  <a:schemeClr val="accent2"/>
                </a:solidFill>
              </a:rPr>
              <a:t>s1</a:t>
            </a:r>
            <a:r>
              <a:rPr lang="cs-CZ" altLang="cs-CZ" sz="160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char *strchr(char *s, char c);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Pokud se znak v proměnné </a:t>
            </a:r>
            <a:r>
              <a:rPr lang="cs-CZ" altLang="cs-CZ" sz="1600">
                <a:solidFill>
                  <a:schemeClr val="accent2"/>
                </a:solidFill>
              </a:rPr>
              <a:t>c</a:t>
            </a:r>
            <a:r>
              <a:rPr lang="cs-CZ" altLang="cs-CZ" sz="1600"/>
              <a:t> vyskytuje v řetězci </a:t>
            </a:r>
            <a:r>
              <a:rPr lang="cs-CZ" altLang="cs-CZ" sz="1600">
                <a:solidFill>
                  <a:schemeClr val="accent2"/>
                </a:solidFill>
              </a:rPr>
              <a:t>s</a:t>
            </a:r>
            <a:r>
              <a:rPr lang="cs-CZ" altLang="cs-CZ" sz="1600"/>
              <a:t>, pak je vrácen pointer na jeho první výskyt, jinak je vrácena hodnota </a:t>
            </a:r>
            <a:r>
              <a:rPr lang="cs-CZ" altLang="cs-CZ" sz="1600">
                <a:solidFill>
                  <a:schemeClr val="accent2"/>
                </a:solidFill>
              </a:rPr>
              <a:t>NULL</a:t>
            </a:r>
            <a:r>
              <a:rPr lang="cs-CZ" altLang="cs-CZ" sz="160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600">
                <a:hlinkClick r:id="rId2" action="ppaction://hlinksldjump"/>
              </a:rPr>
              <a:t>příklad použití</a:t>
            </a:r>
            <a:endParaRPr lang="cs-CZ" altLang="cs-CZ" sz="1600"/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int strcmp(char *s1, char *s2);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Vrátí 0, jsou-li řetězce </a:t>
            </a:r>
            <a:r>
              <a:rPr lang="cs-CZ" altLang="cs-CZ" sz="1600">
                <a:solidFill>
                  <a:schemeClr val="accent2"/>
                </a:solidFill>
              </a:rPr>
              <a:t>s1</a:t>
            </a:r>
            <a:r>
              <a:rPr lang="cs-CZ" altLang="cs-CZ" sz="1600"/>
              <a:t> a </a:t>
            </a:r>
            <a:r>
              <a:rPr lang="cs-CZ" altLang="cs-CZ" sz="1600">
                <a:solidFill>
                  <a:schemeClr val="accent2"/>
                </a:solidFill>
              </a:rPr>
              <a:t>s2</a:t>
            </a:r>
            <a:r>
              <a:rPr lang="cs-CZ" altLang="cs-CZ" sz="1600"/>
              <a:t> stejné. Vrátí záporné číslo, je-li </a:t>
            </a:r>
            <a:r>
              <a:rPr lang="cs-CZ" altLang="cs-CZ" sz="1600">
                <a:solidFill>
                  <a:schemeClr val="accent2"/>
                </a:solidFill>
              </a:rPr>
              <a:t>s1</a:t>
            </a:r>
            <a:r>
              <a:rPr lang="cs-CZ" altLang="cs-CZ" sz="1600"/>
              <a:t> lexikograficky menší než </a:t>
            </a:r>
            <a:r>
              <a:rPr lang="cs-CZ" altLang="cs-CZ" sz="1600">
                <a:solidFill>
                  <a:schemeClr val="accent2"/>
                </a:solidFill>
              </a:rPr>
              <a:t>s2</a:t>
            </a:r>
            <a:r>
              <a:rPr lang="cs-CZ" altLang="cs-CZ" sz="1600"/>
              <a:t> a kladné číslo v opačném případě.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char *strstr(char *s1, char *s2);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Nalezne první výskyt řetězce </a:t>
            </a:r>
            <a:r>
              <a:rPr lang="cs-CZ" altLang="cs-CZ" sz="1600">
                <a:solidFill>
                  <a:schemeClr val="accent2"/>
                </a:solidFill>
              </a:rPr>
              <a:t>s2</a:t>
            </a:r>
            <a:r>
              <a:rPr lang="cs-CZ" altLang="cs-CZ" sz="1600"/>
              <a:t> v řetězci </a:t>
            </a:r>
            <a:r>
              <a:rPr lang="cs-CZ" altLang="cs-CZ" sz="1600">
                <a:solidFill>
                  <a:schemeClr val="accent2"/>
                </a:solidFill>
              </a:rPr>
              <a:t>s1</a:t>
            </a:r>
            <a:r>
              <a:rPr lang="cs-CZ" altLang="cs-CZ" sz="1600"/>
              <a:t> a vrátí pointer na tento výskyt nebo vrátí </a:t>
            </a:r>
            <a:r>
              <a:rPr lang="cs-CZ" altLang="cs-CZ" sz="1600">
                <a:solidFill>
                  <a:schemeClr val="accent2"/>
                </a:solidFill>
              </a:rPr>
              <a:t>NULL</a:t>
            </a:r>
            <a:r>
              <a:rPr lang="cs-CZ" altLang="cs-CZ" sz="1600"/>
              <a:t> v případě neúspěchu.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241F-3166-47D1-8494-963467661C5B}" type="slidenum">
              <a:rPr lang="cs-CZ" altLang="cs-CZ"/>
              <a:pPr/>
              <a:t>127</a:t>
            </a:fld>
            <a:endParaRPr lang="cs-CZ" altLang="cs-CZ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 dirty="0">
                <a:solidFill>
                  <a:schemeClr val="tx1"/>
                </a:solidFill>
              </a:rPr>
              <a:t>Další standardní funkce pro práci s řetězci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 dirty="0"/>
              <a:t>Knihovna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string.h</a:t>
            </a:r>
            <a:endParaRPr lang="cs-CZ" altLang="cs-CZ" sz="1600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Práce s omezenou částí řetězce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varianty předchozích standardních funkcí s písmenem </a:t>
            </a:r>
            <a:r>
              <a:rPr lang="cs-CZ" altLang="cs-CZ" sz="1200" dirty="0">
                <a:solidFill>
                  <a:schemeClr val="accent2"/>
                </a:solidFill>
              </a:rPr>
              <a:t>n</a:t>
            </a:r>
            <a:r>
              <a:rPr lang="cs-CZ" altLang="cs-CZ" sz="1200" dirty="0"/>
              <a:t> (</a:t>
            </a:r>
            <a:r>
              <a:rPr lang="cs-CZ" altLang="cs-CZ" sz="1200" dirty="0" err="1"/>
              <a:t>number</a:t>
            </a:r>
            <a:r>
              <a:rPr lang="cs-CZ" altLang="cs-CZ" sz="1200" dirty="0"/>
              <a:t>) v názvu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například </a:t>
            </a:r>
            <a:r>
              <a:rPr lang="cs-CZ" altLang="cs-CZ" sz="1200" dirty="0" err="1">
                <a:solidFill>
                  <a:schemeClr val="accent2"/>
                </a:solidFill>
              </a:rPr>
              <a:t>char</a:t>
            </a:r>
            <a:r>
              <a:rPr lang="cs-CZ" altLang="cs-CZ" sz="1200" dirty="0">
                <a:solidFill>
                  <a:schemeClr val="accent2"/>
                </a:solidFill>
              </a:rPr>
              <a:t> *</a:t>
            </a:r>
            <a:r>
              <a:rPr lang="cs-CZ" altLang="cs-CZ" sz="1200" dirty="0" err="1">
                <a:solidFill>
                  <a:schemeClr val="accent2"/>
                </a:solidFill>
              </a:rPr>
              <a:t>strncpy</a:t>
            </a:r>
            <a:r>
              <a:rPr lang="cs-CZ" altLang="cs-CZ" sz="1200" dirty="0">
                <a:solidFill>
                  <a:schemeClr val="accent2"/>
                </a:solidFill>
              </a:rPr>
              <a:t>(</a:t>
            </a:r>
            <a:r>
              <a:rPr lang="cs-CZ" altLang="cs-CZ" sz="1200" dirty="0" err="1">
                <a:solidFill>
                  <a:schemeClr val="accent2"/>
                </a:solidFill>
              </a:rPr>
              <a:t>char</a:t>
            </a:r>
            <a:r>
              <a:rPr lang="cs-CZ" altLang="cs-CZ" sz="1200" dirty="0">
                <a:solidFill>
                  <a:schemeClr val="accent2"/>
                </a:solidFill>
              </a:rPr>
              <a:t> *s1, </a:t>
            </a:r>
            <a:r>
              <a:rPr lang="cs-CZ" altLang="cs-CZ" sz="1200" dirty="0" err="1">
                <a:solidFill>
                  <a:schemeClr val="accent2"/>
                </a:solidFill>
              </a:rPr>
              <a:t>char</a:t>
            </a:r>
            <a:r>
              <a:rPr lang="cs-CZ" altLang="cs-CZ" sz="1200" dirty="0">
                <a:solidFill>
                  <a:schemeClr val="accent2"/>
                </a:solidFill>
              </a:rPr>
              <a:t> *s2, </a:t>
            </a:r>
            <a:r>
              <a:rPr lang="cs-CZ" altLang="cs-CZ" sz="1200" dirty="0" err="1">
                <a:solidFill>
                  <a:schemeClr val="accent2"/>
                </a:solidFill>
              </a:rPr>
              <a:t>int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max</a:t>
            </a:r>
            <a:r>
              <a:rPr lang="cs-CZ" altLang="cs-CZ" sz="1200" dirty="0">
                <a:solidFill>
                  <a:schemeClr val="accent2"/>
                </a:solidFill>
              </a:rPr>
              <a:t>);</a:t>
            </a:r>
          </a:p>
          <a:p>
            <a:pPr lvl="3">
              <a:lnSpc>
                <a:spcPct val="80000"/>
              </a:lnSpc>
            </a:pPr>
            <a:r>
              <a:rPr lang="cs-CZ" altLang="cs-CZ" sz="1000" dirty="0"/>
              <a:t>Po příkazu </a:t>
            </a:r>
            <a:r>
              <a:rPr lang="cs-CZ" altLang="cs-CZ" sz="1000" dirty="0" err="1">
                <a:solidFill>
                  <a:schemeClr val="accent2"/>
                </a:solidFill>
              </a:rPr>
              <a:t>strncpy</a:t>
            </a:r>
            <a:r>
              <a:rPr lang="cs-CZ" altLang="cs-CZ" sz="1000" dirty="0">
                <a:solidFill>
                  <a:schemeClr val="accent2"/>
                </a:solidFill>
              </a:rPr>
              <a:t>(s, "alkoholické", 7);</a:t>
            </a:r>
            <a:r>
              <a:rPr lang="cs-CZ" altLang="cs-CZ" sz="1000" dirty="0"/>
              <a:t> bude v řetězci </a:t>
            </a:r>
            <a:r>
              <a:rPr lang="cs-CZ" altLang="cs-CZ" sz="1000" dirty="0">
                <a:solidFill>
                  <a:schemeClr val="accent2"/>
                </a:solidFill>
              </a:rPr>
              <a:t>s</a:t>
            </a:r>
            <a:r>
              <a:rPr lang="cs-CZ" altLang="cs-CZ" sz="1000" dirty="0"/>
              <a:t> "alkohol" neukončený znakem </a:t>
            </a:r>
            <a:r>
              <a:rPr lang="cs-CZ" altLang="cs-CZ" sz="1000" dirty="0">
                <a:solidFill>
                  <a:schemeClr val="accent2"/>
                </a:solidFill>
              </a:rPr>
              <a:t>'\0'</a:t>
            </a:r>
            <a:r>
              <a:rPr lang="cs-CZ" altLang="cs-CZ" sz="1000" dirty="0"/>
              <a:t>.</a:t>
            </a:r>
          </a:p>
          <a:p>
            <a:pPr lvl="3">
              <a:lnSpc>
                <a:spcPct val="80000"/>
              </a:lnSpc>
            </a:pPr>
            <a:r>
              <a:rPr lang="cs-CZ" altLang="cs-CZ" sz="1000" dirty="0"/>
              <a:t>Znak </a:t>
            </a:r>
            <a:r>
              <a:rPr lang="cs-CZ" altLang="cs-CZ" sz="1000" dirty="0">
                <a:solidFill>
                  <a:schemeClr val="accent2"/>
                </a:solidFill>
              </a:rPr>
              <a:t>'\0'</a:t>
            </a:r>
            <a:r>
              <a:rPr lang="cs-CZ" altLang="cs-CZ" sz="1000" dirty="0"/>
              <a:t> přidá jen pro </a:t>
            </a:r>
            <a:r>
              <a:rPr lang="cs-CZ" altLang="cs-CZ" sz="1000" dirty="0" err="1">
                <a:solidFill>
                  <a:schemeClr val="accent2"/>
                </a:solidFill>
              </a:rPr>
              <a:t>max</a:t>
            </a:r>
            <a:r>
              <a:rPr lang="cs-CZ" altLang="cs-CZ" sz="1000" dirty="0"/>
              <a:t> &gt; </a:t>
            </a:r>
            <a:r>
              <a:rPr lang="cs-CZ" altLang="cs-CZ" sz="1000" dirty="0" err="1">
                <a:solidFill>
                  <a:schemeClr val="accent2"/>
                </a:solidFill>
              </a:rPr>
              <a:t>strlen</a:t>
            </a:r>
            <a:r>
              <a:rPr lang="cs-CZ" altLang="cs-CZ" sz="1000" dirty="0">
                <a:solidFill>
                  <a:schemeClr val="accent2"/>
                </a:solidFill>
              </a:rPr>
              <a:t>(s2)</a:t>
            </a:r>
            <a:r>
              <a:rPr lang="cs-CZ" altLang="cs-CZ" sz="10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Práce s řetězcem pozpátku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varianty předchozích standardních funkcí s písmenem </a:t>
            </a:r>
            <a:r>
              <a:rPr lang="cs-CZ" altLang="cs-CZ" sz="1200" dirty="0">
                <a:solidFill>
                  <a:schemeClr val="accent2"/>
                </a:solidFill>
              </a:rPr>
              <a:t>r</a:t>
            </a:r>
            <a:r>
              <a:rPr lang="cs-CZ" altLang="cs-CZ" sz="1200" dirty="0"/>
              <a:t> (reverse) v názvu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například </a:t>
            </a:r>
            <a:r>
              <a:rPr lang="cs-CZ" altLang="cs-CZ" sz="1200" dirty="0" err="1">
                <a:solidFill>
                  <a:schemeClr val="accent2"/>
                </a:solidFill>
              </a:rPr>
              <a:t>char</a:t>
            </a:r>
            <a:r>
              <a:rPr lang="cs-CZ" altLang="cs-CZ" sz="1200" dirty="0">
                <a:solidFill>
                  <a:schemeClr val="accent2"/>
                </a:solidFill>
              </a:rPr>
              <a:t> *</a:t>
            </a:r>
            <a:r>
              <a:rPr lang="cs-CZ" altLang="cs-CZ" sz="1200" dirty="0" err="1">
                <a:solidFill>
                  <a:schemeClr val="accent2"/>
                </a:solidFill>
              </a:rPr>
              <a:t>strrchr</a:t>
            </a:r>
            <a:r>
              <a:rPr lang="cs-CZ" altLang="cs-CZ" sz="1200" dirty="0">
                <a:solidFill>
                  <a:schemeClr val="accent2"/>
                </a:solidFill>
              </a:rPr>
              <a:t>(</a:t>
            </a:r>
            <a:r>
              <a:rPr lang="cs-CZ" altLang="cs-CZ" sz="1200" dirty="0" err="1">
                <a:solidFill>
                  <a:schemeClr val="accent2"/>
                </a:solidFill>
              </a:rPr>
              <a:t>char</a:t>
            </a:r>
            <a:r>
              <a:rPr lang="cs-CZ" altLang="cs-CZ" sz="1200" dirty="0">
                <a:solidFill>
                  <a:schemeClr val="accent2"/>
                </a:solidFill>
              </a:rPr>
              <a:t> *</a:t>
            </a:r>
            <a:r>
              <a:rPr lang="cs-CZ" altLang="cs-CZ" sz="1200" dirty="0" err="1">
                <a:solidFill>
                  <a:schemeClr val="accent2"/>
                </a:solidFill>
              </a:rPr>
              <a:t>str</a:t>
            </a:r>
            <a:r>
              <a:rPr lang="cs-CZ" altLang="cs-CZ" sz="1200" dirty="0">
                <a:solidFill>
                  <a:schemeClr val="accent2"/>
                </a:solidFill>
              </a:rPr>
              <a:t>, </a:t>
            </a:r>
            <a:r>
              <a:rPr lang="cs-CZ" altLang="cs-CZ" sz="1200" dirty="0" err="1">
                <a:solidFill>
                  <a:schemeClr val="accent2"/>
                </a:solidFill>
              </a:rPr>
              <a:t>char</a:t>
            </a:r>
            <a:r>
              <a:rPr lang="cs-CZ" altLang="cs-CZ" sz="1200" dirty="0">
                <a:solidFill>
                  <a:schemeClr val="accent2"/>
                </a:solidFill>
              </a:rPr>
              <a:t> c);</a:t>
            </a:r>
          </a:p>
          <a:p>
            <a:pPr lvl="3">
              <a:lnSpc>
                <a:spcPct val="80000"/>
              </a:lnSpc>
            </a:pPr>
            <a:r>
              <a:rPr lang="cs-CZ" altLang="cs-CZ" sz="1000" dirty="0"/>
              <a:t>Pokud se znak v proměnné </a:t>
            </a:r>
            <a:r>
              <a:rPr lang="cs-CZ" altLang="cs-CZ" sz="1000" dirty="0">
                <a:solidFill>
                  <a:schemeClr val="accent2"/>
                </a:solidFill>
              </a:rPr>
              <a:t>c</a:t>
            </a:r>
            <a:r>
              <a:rPr lang="cs-CZ" altLang="cs-CZ" sz="1000" dirty="0"/>
              <a:t> vyskytuje v řetězci </a:t>
            </a:r>
            <a:r>
              <a:rPr lang="cs-CZ" altLang="cs-CZ" sz="1000" dirty="0" err="1">
                <a:solidFill>
                  <a:schemeClr val="accent2"/>
                </a:solidFill>
              </a:rPr>
              <a:t>str</a:t>
            </a:r>
            <a:r>
              <a:rPr lang="cs-CZ" altLang="cs-CZ" sz="1000" dirty="0"/>
              <a:t>, pak je vrácen pointer na jeho poslední výskyt, jinak je vráceno </a:t>
            </a:r>
            <a:r>
              <a:rPr lang="cs-CZ" altLang="cs-CZ" sz="1000" dirty="0">
                <a:solidFill>
                  <a:schemeClr val="accent2"/>
                </a:solidFill>
              </a:rPr>
              <a:t>NULL</a:t>
            </a:r>
            <a:r>
              <a:rPr lang="cs-CZ" altLang="cs-CZ" sz="10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Knihovna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stdlib.h</a:t>
            </a:r>
            <a:endParaRPr lang="cs-CZ" altLang="cs-CZ" sz="1600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Převody řetězců na čísla v desítkové soustavě (</a:t>
            </a:r>
            <a:r>
              <a:rPr lang="cs-CZ" altLang="cs-CZ" sz="1400" dirty="0">
                <a:solidFill>
                  <a:schemeClr val="accent2"/>
                </a:solidFill>
              </a:rPr>
              <a:t>A</a:t>
            </a:r>
            <a:r>
              <a:rPr lang="cs-CZ" altLang="cs-CZ" sz="1400" dirty="0"/>
              <a:t>SCII </a:t>
            </a:r>
            <a:r>
              <a:rPr lang="cs-CZ" altLang="cs-CZ" sz="1400" dirty="0">
                <a:solidFill>
                  <a:schemeClr val="accent2"/>
                </a:solidFill>
              </a:rPr>
              <a:t>to</a:t>
            </a:r>
            <a:r>
              <a:rPr lang="cs-CZ" altLang="cs-CZ" sz="1400" dirty="0"/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I</a:t>
            </a:r>
            <a:r>
              <a:rPr lang="cs-CZ" altLang="cs-CZ" sz="1400" dirty="0" err="1"/>
              <a:t>nteger</a:t>
            </a:r>
            <a:r>
              <a:rPr lang="cs-CZ" altLang="cs-CZ" sz="1400" dirty="0"/>
              <a:t>, </a:t>
            </a:r>
            <a:r>
              <a:rPr lang="cs-CZ" altLang="cs-CZ" sz="1400" dirty="0">
                <a:solidFill>
                  <a:schemeClr val="accent2"/>
                </a:solidFill>
              </a:rPr>
              <a:t>L</a:t>
            </a:r>
            <a:r>
              <a:rPr lang="cs-CZ" altLang="cs-CZ" sz="1400" dirty="0"/>
              <a:t>ong, </a:t>
            </a:r>
            <a:r>
              <a:rPr lang="cs-CZ" altLang="cs-CZ" sz="1400" dirty="0">
                <a:solidFill>
                  <a:schemeClr val="accent2"/>
                </a:solidFill>
              </a:rPr>
              <a:t>L</a:t>
            </a:r>
            <a:r>
              <a:rPr lang="cs-CZ" altLang="cs-CZ" sz="1400" dirty="0"/>
              <a:t>ong </a:t>
            </a:r>
            <a:r>
              <a:rPr lang="cs-CZ" altLang="cs-CZ" sz="1400" dirty="0" err="1">
                <a:solidFill>
                  <a:schemeClr val="accent2"/>
                </a:solidFill>
              </a:rPr>
              <a:t>L</a:t>
            </a:r>
            <a:r>
              <a:rPr lang="cs-CZ" altLang="cs-CZ" sz="1400" dirty="0" err="1"/>
              <a:t>ong</a:t>
            </a:r>
            <a:r>
              <a:rPr lang="cs-CZ" altLang="cs-CZ" sz="1400" dirty="0"/>
              <a:t>, </a:t>
            </a:r>
            <a:r>
              <a:rPr lang="cs-CZ" altLang="cs-CZ" sz="1400" dirty="0" err="1">
                <a:solidFill>
                  <a:schemeClr val="accent2"/>
                </a:solidFill>
              </a:rPr>
              <a:t>F</a:t>
            </a:r>
            <a:r>
              <a:rPr lang="cs-CZ" altLang="cs-CZ" sz="1400" dirty="0" err="1"/>
              <a:t>loat</a:t>
            </a:r>
            <a:r>
              <a:rPr lang="cs-CZ" altLang="cs-CZ" sz="1400" dirty="0"/>
              <a:t>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 dirty="0" err="1">
                <a:solidFill>
                  <a:schemeClr val="accent2"/>
                </a:solidFill>
              </a:rPr>
              <a:t>int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atoi</a:t>
            </a:r>
            <a:r>
              <a:rPr lang="cs-CZ" altLang="cs-CZ" sz="1200" dirty="0">
                <a:solidFill>
                  <a:schemeClr val="accent2"/>
                </a:solidFill>
              </a:rPr>
              <a:t>()</a:t>
            </a:r>
            <a:r>
              <a:rPr lang="cs-CZ" altLang="cs-CZ" sz="1200" dirty="0"/>
              <a:t>, </a:t>
            </a:r>
            <a:r>
              <a:rPr lang="cs-CZ" altLang="cs-CZ" sz="1200" dirty="0">
                <a:solidFill>
                  <a:schemeClr val="accent2"/>
                </a:solidFill>
              </a:rPr>
              <a:t>long </a:t>
            </a:r>
            <a:r>
              <a:rPr lang="cs-CZ" altLang="cs-CZ" sz="1200" dirty="0" err="1">
                <a:solidFill>
                  <a:schemeClr val="accent2"/>
                </a:solidFill>
              </a:rPr>
              <a:t>int</a:t>
            </a:r>
            <a:r>
              <a:rPr lang="cs-CZ" altLang="cs-CZ" sz="1200" dirty="0">
                <a:solidFill>
                  <a:schemeClr val="accent2"/>
                </a:solidFill>
              </a:rPr>
              <a:t> atol()</a:t>
            </a:r>
            <a:r>
              <a:rPr lang="cs-CZ" altLang="cs-CZ" sz="1200" dirty="0"/>
              <a:t>, </a:t>
            </a:r>
            <a:r>
              <a:rPr lang="cs-CZ" altLang="cs-CZ" sz="1200" dirty="0">
                <a:solidFill>
                  <a:schemeClr val="accent2"/>
                </a:solidFill>
              </a:rPr>
              <a:t>long </a:t>
            </a:r>
            <a:r>
              <a:rPr lang="cs-CZ" altLang="cs-CZ" sz="1200" dirty="0" err="1">
                <a:solidFill>
                  <a:schemeClr val="accent2"/>
                </a:solidFill>
              </a:rPr>
              <a:t>long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int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atoll</a:t>
            </a:r>
            <a:r>
              <a:rPr lang="cs-CZ" altLang="cs-CZ" sz="1200" dirty="0">
                <a:solidFill>
                  <a:schemeClr val="accent2"/>
                </a:solidFill>
              </a:rPr>
              <a:t>()</a:t>
            </a:r>
            <a:r>
              <a:rPr lang="cs-CZ" altLang="cs-CZ" sz="1200" dirty="0"/>
              <a:t> (</a:t>
            </a:r>
            <a:r>
              <a:rPr lang="cs-CZ" altLang="cs-CZ" sz="1200" dirty="0" err="1"/>
              <a:t>new</a:t>
            </a:r>
            <a:r>
              <a:rPr lang="cs-CZ" altLang="cs-CZ" sz="1200" dirty="0"/>
              <a:t> in C99), </a:t>
            </a:r>
            <a:r>
              <a:rPr lang="cs-CZ" altLang="cs-CZ" sz="1200" dirty="0">
                <a:solidFill>
                  <a:schemeClr val="accent2"/>
                </a:solidFill>
              </a:rPr>
              <a:t>double </a:t>
            </a:r>
            <a:r>
              <a:rPr lang="cs-CZ" altLang="cs-CZ" sz="1200" dirty="0" err="1">
                <a:solidFill>
                  <a:schemeClr val="accent2"/>
                </a:solidFill>
              </a:rPr>
              <a:t>atof</a:t>
            </a:r>
            <a:r>
              <a:rPr lang="cs-CZ" altLang="cs-CZ" sz="1200" dirty="0">
                <a:solidFill>
                  <a:schemeClr val="accent2"/>
                </a:solidFill>
              </a:rPr>
              <a:t>()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společné formální parametry: </a:t>
            </a:r>
            <a:r>
              <a:rPr lang="cs-CZ" altLang="cs-CZ" sz="1200" dirty="0">
                <a:solidFill>
                  <a:schemeClr val="accent2"/>
                </a:solidFill>
              </a:rPr>
              <a:t>(</a:t>
            </a:r>
            <a:r>
              <a:rPr lang="cs-CZ" altLang="cs-CZ" sz="1200" dirty="0" err="1">
                <a:solidFill>
                  <a:schemeClr val="accent2"/>
                </a:solidFill>
              </a:rPr>
              <a:t>const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char</a:t>
            </a:r>
            <a:r>
              <a:rPr lang="cs-CZ" altLang="cs-CZ" sz="1200" dirty="0">
                <a:solidFill>
                  <a:schemeClr val="accent2"/>
                </a:solidFill>
              </a:rPr>
              <a:t>* </a:t>
            </a:r>
            <a:r>
              <a:rPr lang="cs-CZ" altLang="cs-CZ" sz="1200" dirty="0" err="1">
                <a:solidFill>
                  <a:schemeClr val="accent2"/>
                </a:solidFill>
              </a:rPr>
              <a:t>str</a:t>
            </a:r>
            <a:r>
              <a:rPr lang="cs-CZ" altLang="cs-CZ" sz="1200" dirty="0">
                <a:solidFill>
                  <a:schemeClr val="accent2"/>
                </a:solidFill>
              </a:rPr>
              <a:t>)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Mají nedefinované chování, když je konvertovaná hodnota mimo interval reprezentovatelných hodnot.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Převody řetězců na čísla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Pointer </a:t>
            </a:r>
            <a:r>
              <a:rPr lang="cs-CZ" altLang="cs-CZ" sz="1200" dirty="0">
                <a:solidFill>
                  <a:schemeClr val="accent2"/>
                </a:solidFill>
              </a:rPr>
              <a:t>end</a:t>
            </a:r>
            <a:r>
              <a:rPr lang="cs-CZ" altLang="cs-CZ" sz="1200" dirty="0"/>
              <a:t> je funkcemi nastaven na první znak za platnou součástí čísla.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Při přetečení datového typu pro číslo je do proměnné </a:t>
            </a:r>
            <a:r>
              <a:rPr lang="cs-CZ" altLang="cs-CZ" sz="1200" dirty="0" err="1">
                <a:solidFill>
                  <a:schemeClr val="accent2"/>
                </a:solidFill>
                <a:hlinkClick r:id="rId2" action="ppaction://hlinksldjump"/>
              </a:rPr>
              <a:t>errno</a:t>
            </a:r>
            <a:r>
              <a:rPr lang="cs-CZ" altLang="cs-CZ" sz="1200" dirty="0"/>
              <a:t> přiřazena konstanta </a:t>
            </a:r>
            <a:r>
              <a:rPr lang="cs-CZ" altLang="cs-CZ" sz="1200" dirty="0">
                <a:solidFill>
                  <a:schemeClr val="accent2"/>
                </a:solidFill>
              </a:rPr>
              <a:t>ERANGE</a:t>
            </a:r>
            <a:r>
              <a:rPr lang="cs-CZ" altLang="cs-CZ" sz="1200" dirty="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Celá čísla v binární až </a:t>
            </a:r>
            <a:r>
              <a:rPr lang="cs-CZ" altLang="cs-CZ" sz="1200" dirty="0" err="1"/>
              <a:t>třicetšestkové</a:t>
            </a:r>
            <a:r>
              <a:rPr lang="cs-CZ" altLang="cs-CZ" sz="1200" dirty="0"/>
              <a:t> soustavě (parametr </a:t>
            </a:r>
            <a:r>
              <a:rPr lang="cs-CZ" altLang="cs-CZ" sz="1200" dirty="0">
                <a:solidFill>
                  <a:schemeClr val="accent2"/>
                </a:solidFill>
              </a:rPr>
              <a:t>base</a:t>
            </a:r>
            <a:r>
              <a:rPr lang="cs-CZ" altLang="cs-CZ" sz="1200" dirty="0"/>
              <a:t>)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long </a:t>
            </a:r>
            <a:r>
              <a:rPr lang="cs-CZ" altLang="cs-CZ" sz="1000" dirty="0" err="1">
                <a:solidFill>
                  <a:schemeClr val="accent2"/>
                </a:solidFill>
              </a:rPr>
              <a:t>int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strtol</a:t>
            </a:r>
            <a:r>
              <a:rPr lang="cs-CZ" altLang="cs-CZ" sz="1000" dirty="0">
                <a:solidFill>
                  <a:schemeClr val="accent2"/>
                </a:solidFill>
              </a:rPr>
              <a:t>()</a:t>
            </a:r>
            <a:r>
              <a:rPr lang="cs-CZ" altLang="cs-CZ" sz="1000" dirty="0"/>
              <a:t>, </a:t>
            </a:r>
            <a:r>
              <a:rPr lang="cs-CZ" altLang="cs-CZ" sz="1000" dirty="0">
                <a:solidFill>
                  <a:schemeClr val="accent2"/>
                </a:solidFill>
              </a:rPr>
              <a:t>long </a:t>
            </a:r>
            <a:r>
              <a:rPr lang="cs-CZ" altLang="cs-CZ" sz="1000" dirty="0" err="1">
                <a:solidFill>
                  <a:schemeClr val="accent2"/>
                </a:solidFill>
              </a:rPr>
              <a:t>long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int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strtoll</a:t>
            </a:r>
            <a:r>
              <a:rPr lang="cs-CZ" altLang="cs-CZ" sz="1000" dirty="0">
                <a:solidFill>
                  <a:schemeClr val="accent2"/>
                </a:solidFill>
              </a:rPr>
              <a:t>()</a:t>
            </a:r>
            <a:r>
              <a:rPr lang="cs-CZ" altLang="cs-CZ" sz="1000" dirty="0"/>
              <a:t>, </a:t>
            </a:r>
            <a:r>
              <a:rPr lang="cs-CZ" altLang="cs-CZ" sz="1000" dirty="0" err="1">
                <a:solidFill>
                  <a:schemeClr val="accent2"/>
                </a:solidFill>
              </a:rPr>
              <a:t>unsigned</a:t>
            </a:r>
            <a:r>
              <a:rPr lang="cs-CZ" altLang="cs-CZ" sz="1000" dirty="0">
                <a:solidFill>
                  <a:schemeClr val="accent2"/>
                </a:solidFill>
              </a:rPr>
              <a:t> long </a:t>
            </a:r>
            <a:r>
              <a:rPr lang="cs-CZ" altLang="cs-CZ" sz="1000" dirty="0" err="1">
                <a:solidFill>
                  <a:schemeClr val="accent2"/>
                </a:solidFill>
              </a:rPr>
              <a:t>int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strtoul</a:t>
            </a:r>
            <a:r>
              <a:rPr lang="cs-CZ" altLang="cs-CZ" sz="1000" dirty="0">
                <a:solidFill>
                  <a:schemeClr val="accent2"/>
                </a:solidFill>
              </a:rPr>
              <a:t>()</a:t>
            </a:r>
            <a:r>
              <a:rPr lang="cs-CZ" altLang="cs-CZ" sz="1000" dirty="0"/>
              <a:t>, </a:t>
            </a:r>
            <a:r>
              <a:rPr lang="cs-CZ" altLang="cs-CZ" sz="1000" dirty="0" err="1">
                <a:solidFill>
                  <a:schemeClr val="accent2"/>
                </a:solidFill>
              </a:rPr>
              <a:t>unsigned</a:t>
            </a:r>
            <a:r>
              <a:rPr lang="cs-CZ" altLang="cs-CZ" sz="1000" dirty="0">
                <a:solidFill>
                  <a:schemeClr val="accent2"/>
                </a:solidFill>
              </a:rPr>
              <a:t> long </a:t>
            </a:r>
            <a:r>
              <a:rPr lang="cs-CZ" altLang="cs-CZ" sz="1000" dirty="0" err="1">
                <a:solidFill>
                  <a:schemeClr val="accent2"/>
                </a:solidFill>
              </a:rPr>
              <a:t>long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int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strtoull</a:t>
            </a:r>
            <a:r>
              <a:rPr lang="cs-CZ" altLang="cs-CZ" sz="1000" dirty="0">
                <a:solidFill>
                  <a:schemeClr val="accent2"/>
                </a:solidFill>
              </a:rPr>
              <a:t>()</a:t>
            </a:r>
          </a:p>
          <a:p>
            <a:pPr lvl="3">
              <a:lnSpc>
                <a:spcPct val="80000"/>
              </a:lnSpc>
            </a:pPr>
            <a:r>
              <a:rPr lang="cs-CZ" altLang="cs-CZ" sz="1000" dirty="0"/>
              <a:t>společné formální parametry: </a:t>
            </a:r>
            <a:r>
              <a:rPr lang="cs-CZ" altLang="cs-CZ" sz="1000" dirty="0">
                <a:solidFill>
                  <a:schemeClr val="accent2"/>
                </a:solidFill>
              </a:rPr>
              <a:t>(</a:t>
            </a:r>
            <a:r>
              <a:rPr lang="cs-CZ" altLang="cs-CZ" sz="1000" dirty="0" err="1">
                <a:solidFill>
                  <a:schemeClr val="accent2"/>
                </a:solidFill>
              </a:rPr>
              <a:t>const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char</a:t>
            </a:r>
            <a:r>
              <a:rPr lang="cs-CZ" altLang="cs-CZ" sz="1000" dirty="0">
                <a:solidFill>
                  <a:schemeClr val="accent2"/>
                </a:solidFill>
              </a:rPr>
              <a:t>* </a:t>
            </a:r>
            <a:r>
              <a:rPr lang="cs-CZ" altLang="cs-CZ" sz="1000" dirty="0" err="1">
                <a:solidFill>
                  <a:schemeClr val="accent2"/>
                </a:solidFill>
              </a:rPr>
              <a:t>str</a:t>
            </a:r>
            <a:r>
              <a:rPr lang="cs-CZ" altLang="cs-CZ" sz="1000" dirty="0">
                <a:solidFill>
                  <a:schemeClr val="accent2"/>
                </a:solidFill>
              </a:rPr>
              <a:t>, </a:t>
            </a:r>
            <a:r>
              <a:rPr lang="cs-CZ" altLang="cs-CZ" sz="1000" dirty="0" err="1">
                <a:solidFill>
                  <a:schemeClr val="accent2"/>
                </a:solidFill>
              </a:rPr>
              <a:t>char</a:t>
            </a:r>
            <a:r>
              <a:rPr lang="cs-CZ" altLang="cs-CZ" sz="1000" dirty="0">
                <a:solidFill>
                  <a:schemeClr val="accent2"/>
                </a:solidFill>
              </a:rPr>
              <a:t>** end, </a:t>
            </a:r>
            <a:r>
              <a:rPr lang="cs-CZ" altLang="cs-CZ" sz="1000" dirty="0" err="1">
                <a:solidFill>
                  <a:schemeClr val="accent2"/>
                </a:solidFill>
              </a:rPr>
              <a:t>int</a:t>
            </a:r>
            <a:r>
              <a:rPr lang="cs-CZ" altLang="cs-CZ" sz="1000" dirty="0">
                <a:solidFill>
                  <a:schemeClr val="accent2"/>
                </a:solidFill>
              </a:rPr>
              <a:t> base)</a:t>
            </a:r>
          </a:p>
          <a:p>
            <a:pPr lvl="3">
              <a:lnSpc>
                <a:spcPct val="80000"/>
              </a:lnSpc>
            </a:pPr>
            <a:r>
              <a:rPr lang="cs-CZ" altLang="cs-CZ" sz="1000" dirty="0"/>
              <a:t>Když je konvertovaná hodnota mimo interval reprezentovatelných hodnot, funkce vrací příslušné mezní hodnoty z knihovny </a:t>
            </a:r>
            <a:r>
              <a:rPr lang="cs-CZ" altLang="cs-CZ" sz="1000" dirty="0" err="1">
                <a:solidFill>
                  <a:schemeClr val="accent2"/>
                </a:solidFill>
                <a:hlinkClick r:id="rId3" action="ppaction://hlinksldjump"/>
              </a:rPr>
              <a:t>limits.h</a:t>
            </a:r>
            <a:r>
              <a:rPr lang="cs-CZ" altLang="cs-CZ" sz="1000" dirty="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Reálná čísla v desítkové soustavě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cs-CZ" altLang="cs-CZ" sz="1000" dirty="0" err="1">
                <a:solidFill>
                  <a:schemeClr val="accent2"/>
                </a:solidFill>
              </a:rPr>
              <a:t>float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strtof</a:t>
            </a:r>
            <a:r>
              <a:rPr lang="cs-CZ" altLang="cs-CZ" sz="1000" dirty="0">
                <a:solidFill>
                  <a:schemeClr val="accent2"/>
                </a:solidFill>
              </a:rPr>
              <a:t>()</a:t>
            </a:r>
            <a:r>
              <a:rPr lang="cs-CZ" altLang="cs-CZ" sz="1000" dirty="0"/>
              <a:t> (</a:t>
            </a:r>
            <a:r>
              <a:rPr lang="cs-CZ" altLang="cs-CZ" sz="1000" dirty="0" err="1"/>
              <a:t>new</a:t>
            </a:r>
            <a:r>
              <a:rPr lang="cs-CZ" altLang="cs-CZ" sz="1000" dirty="0"/>
              <a:t> in C99), </a:t>
            </a:r>
            <a:r>
              <a:rPr lang="cs-CZ" altLang="cs-CZ" sz="1000" dirty="0">
                <a:solidFill>
                  <a:schemeClr val="accent2"/>
                </a:solidFill>
              </a:rPr>
              <a:t>double </a:t>
            </a:r>
            <a:r>
              <a:rPr lang="cs-CZ" altLang="cs-CZ" sz="1000" dirty="0" err="1">
                <a:solidFill>
                  <a:schemeClr val="accent2"/>
                </a:solidFill>
              </a:rPr>
              <a:t>strtod</a:t>
            </a:r>
            <a:r>
              <a:rPr lang="cs-CZ" altLang="cs-CZ" sz="1000" dirty="0">
                <a:solidFill>
                  <a:schemeClr val="accent2"/>
                </a:solidFill>
              </a:rPr>
              <a:t>()</a:t>
            </a:r>
            <a:r>
              <a:rPr lang="cs-CZ" altLang="cs-CZ" sz="1000" dirty="0"/>
              <a:t>, </a:t>
            </a:r>
            <a:r>
              <a:rPr lang="cs-CZ" altLang="cs-CZ" sz="1000" dirty="0">
                <a:solidFill>
                  <a:schemeClr val="accent2"/>
                </a:solidFill>
              </a:rPr>
              <a:t>long double </a:t>
            </a:r>
            <a:r>
              <a:rPr lang="cs-CZ" altLang="cs-CZ" sz="1000" dirty="0" err="1">
                <a:solidFill>
                  <a:schemeClr val="accent2"/>
                </a:solidFill>
              </a:rPr>
              <a:t>strtold</a:t>
            </a:r>
            <a:r>
              <a:rPr lang="cs-CZ" altLang="cs-CZ" sz="1000" dirty="0">
                <a:solidFill>
                  <a:schemeClr val="accent2"/>
                </a:solidFill>
              </a:rPr>
              <a:t>()</a:t>
            </a:r>
            <a:r>
              <a:rPr lang="cs-CZ" altLang="cs-CZ" sz="1000" dirty="0"/>
              <a:t> (</a:t>
            </a:r>
            <a:r>
              <a:rPr lang="cs-CZ" altLang="cs-CZ" sz="1000" dirty="0" err="1"/>
              <a:t>new</a:t>
            </a:r>
            <a:r>
              <a:rPr lang="cs-CZ" altLang="cs-CZ" sz="1000" dirty="0"/>
              <a:t> in C99)</a:t>
            </a:r>
            <a:endParaRPr lang="cs-CZ" altLang="cs-CZ" sz="1000" dirty="0">
              <a:solidFill>
                <a:schemeClr val="accent2"/>
              </a:solidFill>
            </a:endParaRPr>
          </a:p>
          <a:p>
            <a:pPr lvl="3">
              <a:lnSpc>
                <a:spcPct val="80000"/>
              </a:lnSpc>
            </a:pPr>
            <a:r>
              <a:rPr lang="cs-CZ" altLang="cs-CZ" sz="1000" dirty="0"/>
              <a:t>společné formální parametry: </a:t>
            </a:r>
            <a:r>
              <a:rPr lang="cs-CZ" altLang="cs-CZ" sz="1000" dirty="0">
                <a:solidFill>
                  <a:schemeClr val="accent2"/>
                </a:solidFill>
              </a:rPr>
              <a:t>(</a:t>
            </a:r>
            <a:r>
              <a:rPr lang="cs-CZ" altLang="cs-CZ" sz="1000" dirty="0" err="1">
                <a:solidFill>
                  <a:schemeClr val="accent2"/>
                </a:solidFill>
              </a:rPr>
              <a:t>const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char</a:t>
            </a:r>
            <a:r>
              <a:rPr lang="cs-CZ" altLang="cs-CZ" sz="1000" dirty="0">
                <a:solidFill>
                  <a:schemeClr val="accent2"/>
                </a:solidFill>
              </a:rPr>
              <a:t>* </a:t>
            </a:r>
            <a:r>
              <a:rPr lang="cs-CZ" altLang="cs-CZ" sz="1000" dirty="0" err="1">
                <a:solidFill>
                  <a:schemeClr val="accent2"/>
                </a:solidFill>
              </a:rPr>
              <a:t>str</a:t>
            </a:r>
            <a:r>
              <a:rPr lang="cs-CZ" altLang="cs-CZ" sz="1000" dirty="0">
                <a:solidFill>
                  <a:schemeClr val="accent2"/>
                </a:solidFill>
              </a:rPr>
              <a:t>, </a:t>
            </a:r>
            <a:r>
              <a:rPr lang="cs-CZ" altLang="cs-CZ" sz="1000" dirty="0" err="1">
                <a:solidFill>
                  <a:schemeClr val="accent2"/>
                </a:solidFill>
              </a:rPr>
              <a:t>char</a:t>
            </a:r>
            <a:r>
              <a:rPr lang="cs-CZ" altLang="cs-CZ" sz="1000" dirty="0">
                <a:solidFill>
                  <a:schemeClr val="accent2"/>
                </a:solidFill>
              </a:rPr>
              <a:t>** end)</a:t>
            </a:r>
          </a:p>
          <a:p>
            <a:pPr lvl="3">
              <a:lnSpc>
                <a:spcPct val="80000"/>
              </a:lnSpc>
            </a:pPr>
            <a:r>
              <a:rPr lang="cs-CZ" altLang="cs-CZ" sz="1000" dirty="0"/>
              <a:t>Když je konvertovaná hodnota mimo interval reprezentovatelných hodnot, funkce vrací varianty konstanty </a:t>
            </a:r>
            <a:r>
              <a:rPr lang="cs-CZ" altLang="cs-CZ" sz="1000" dirty="0">
                <a:solidFill>
                  <a:schemeClr val="accent2"/>
                </a:solidFill>
              </a:rPr>
              <a:t>HUGE_VAL</a:t>
            </a:r>
            <a:r>
              <a:rPr lang="cs-CZ" altLang="cs-CZ" sz="1000" dirty="0"/>
              <a:t> z knihovny </a:t>
            </a:r>
            <a:r>
              <a:rPr lang="cs-CZ" altLang="cs-CZ" sz="1000" dirty="0" err="1">
                <a:hlinkClick r:id="rId4" action="ppaction://hlinksldjump"/>
              </a:rPr>
              <a:t>math.h</a:t>
            </a:r>
            <a:r>
              <a:rPr lang="cs-CZ" altLang="cs-CZ" sz="10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Knihovna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stdio.h</a:t>
            </a:r>
            <a:endParaRPr lang="cs-CZ" altLang="cs-CZ" sz="1600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Převody čísel na řetězce nebo zpět viz funkce </a:t>
            </a:r>
            <a:r>
              <a:rPr lang="cs-CZ" altLang="cs-CZ" sz="1400" dirty="0" err="1">
                <a:solidFill>
                  <a:schemeClr val="accent2"/>
                </a:solidFill>
                <a:hlinkClick r:id="rId5" action="ppaction://hlinksldjump"/>
              </a:rPr>
              <a:t>sscanf</a:t>
            </a:r>
            <a:r>
              <a:rPr lang="cs-CZ" altLang="cs-CZ" sz="1400" dirty="0">
                <a:solidFill>
                  <a:schemeClr val="accent2"/>
                </a:solidFill>
                <a:hlinkClick r:id="rId5" action="ppaction://hlinksldjump"/>
              </a:rPr>
              <a:t>()</a:t>
            </a:r>
            <a:r>
              <a:rPr lang="cs-CZ" altLang="cs-CZ" sz="1400" dirty="0">
                <a:hlinkClick r:id="rId5" action="ppaction://hlinksldjump"/>
              </a:rPr>
              <a:t> a </a:t>
            </a:r>
            <a:r>
              <a:rPr lang="cs-CZ" altLang="cs-CZ" sz="1400" dirty="0" err="1">
                <a:solidFill>
                  <a:schemeClr val="accent2"/>
                </a:solidFill>
                <a:hlinkClick r:id="rId5" action="ppaction://hlinksldjump"/>
              </a:rPr>
              <a:t>sprintf</a:t>
            </a:r>
            <a:r>
              <a:rPr lang="cs-CZ" altLang="cs-CZ" sz="1400" dirty="0">
                <a:solidFill>
                  <a:schemeClr val="accent2"/>
                </a:solidFill>
                <a:hlinkClick r:id="rId5" action="ppaction://hlinksldjump"/>
              </a:rPr>
              <a:t>()</a:t>
            </a:r>
            <a:r>
              <a:rPr lang="cs-CZ" altLang="cs-CZ" sz="1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6770-0877-4E6D-AD10-6D2C4273012D}" type="slidenum">
              <a:rPr lang="cs-CZ" altLang="cs-CZ"/>
              <a:pPr/>
              <a:t>128</a:t>
            </a:fld>
            <a:endParaRPr lang="cs-CZ" altLang="cs-CZ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Vícerozměrná pole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077200" cy="586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Definice statického vícerozměrného pole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 dirty="0" err="1">
                <a:solidFill>
                  <a:schemeClr val="accent2"/>
                </a:solidFill>
              </a:rPr>
              <a:t>int</a:t>
            </a:r>
            <a:r>
              <a:rPr lang="cs-CZ" altLang="cs-CZ" sz="2400" dirty="0">
                <a:solidFill>
                  <a:schemeClr val="accent2"/>
                </a:solidFill>
              </a:rPr>
              <a:t> x[2][3];</a:t>
            </a:r>
            <a:r>
              <a:rPr lang="cs-CZ" altLang="cs-CZ" sz="2400" dirty="0"/>
              <a:t> /* Matice s </a:t>
            </a:r>
            <a:r>
              <a:rPr lang="cs-CZ" altLang="cs-CZ" sz="2400" dirty="0">
                <a:solidFill>
                  <a:schemeClr val="accent2"/>
                </a:solidFill>
              </a:rPr>
              <a:t>2</a:t>
            </a:r>
            <a:r>
              <a:rPr lang="cs-CZ" altLang="cs-CZ" sz="2400" dirty="0"/>
              <a:t> krát </a:t>
            </a:r>
            <a:r>
              <a:rPr lang="cs-CZ" altLang="cs-CZ" sz="2400" dirty="0">
                <a:solidFill>
                  <a:schemeClr val="accent2"/>
                </a:solidFill>
              </a:rPr>
              <a:t>3</a:t>
            </a:r>
            <a:r>
              <a:rPr lang="cs-CZ" altLang="cs-CZ" sz="2400" dirty="0"/>
              <a:t> hodnotami typu </a:t>
            </a:r>
            <a:r>
              <a:rPr lang="cs-CZ" altLang="cs-CZ" sz="2400" dirty="0" err="1">
                <a:solidFill>
                  <a:schemeClr val="accent2"/>
                </a:solidFill>
              </a:rPr>
              <a:t>int</a:t>
            </a:r>
            <a:r>
              <a:rPr lang="cs-CZ" altLang="cs-CZ" sz="2400" dirty="0"/>
              <a:t> */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Budeme-li definovat více zcela stejných polí, vyplatí se vytvořit nový datový typ pomocí operátoru </a:t>
            </a:r>
            <a:r>
              <a:rPr lang="cs-CZ" altLang="cs-CZ" sz="2800" dirty="0" err="1">
                <a:solidFill>
                  <a:schemeClr val="accent2"/>
                </a:solidFill>
                <a:hlinkClick r:id="rId2" action="ppaction://hlinksldjump"/>
              </a:rPr>
              <a:t>typedef</a:t>
            </a:r>
            <a:r>
              <a:rPr lang="cs-CZ" altLang="cs-CZ" sz="2800" dirty="0"/>
              <a:t>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 dirty="0" err="1">
                <a:solidFill>
                  <a:schemeClr val="accent2"/>
                </a:solidFill>
              </a:rPr>
              <a:t>typedef</a:t>
            </a:r>
            <a:r>
              <a:rPr lang="cs-CZ" altLang="cs-CZ" sz="2400" dirty="0">
                <a:solidFill>
                  <a:schemeClr val="accent2"/>
                </a:solidFill>
              </a:rPr>
              <a:t> </a:t>
            </a:r>
            <a:r>
              <a:rPr lang="cs-CZ" altLang="cs-CZ" sz="2400" dirty="0" err="1">
                <a:solidFill>
                  <a:schemeClr val="accent2"/>
                </a:solidFill>
              </a:rPr>
              <a:t>int</a:t>
            </a:r>
            <a:r>
              <a:rPr lang="cs-CZ" altLang="cs-CZ" sz="2400" dirty="0">
                <a:solidFill>
                  <a:schemeClr val="accent2"/>
                </a:solidFill>
              </a:rPr>
              <a:t> M[2][3];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M x, y, z;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Přístup k prvkům pomocí indexů je stejný jako přístup do jednorozměrného pole: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x[1][0] = 5; </a:t>
            </a:r>
            <a:r>
              <a:rPr lang="cs-CZ" altLang="cs-CZ" sz="2400" dirty="0"/>
              <a:t>/* Správně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x[1, 0] = 5; </a:t>
            </a:r>
            <a:r>
              <a:rPr lang="cs-CZ" altLang="cs-CZ" sz="2400" dirty="0"/>
              <a:t>/* Chybně */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Tří a vícerozměrná pole jsou analogická dvourozměrným: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 dirty="0" err="1">
                <a:solidFill>
                  <a:schemeClr val="accent2"/>
                </a:solidFill>
              </a:rPr>
              <a:t>int</a:t>
            </a:r>
            <a:r>
              <a:rPr lang="cs-CZ" altLang="cs-CZ" sz="2400" dirty="0">
                <a:solidFill>
                  <a:schemeClr val="accent2"/>
                </a:solidFill>
              </a:rPr>
              <a:t> kostka[3][3][3];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kostka[0][0][0] = 10;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AF78C-6BDE-42F7-A243-6844E37CB7A3}" type="slidenum">
              <a:rPr lang="cs-CZ" altLang="cs-CZ"/>
              <a:pPr/>
              <a:t>129</a:t>
            </a:fld>
            <a:endParaRPr lang="cs-CZ" altLang="cs-CZ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Uložení statických vícerozměrných polí v paměti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129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 dirty="0"/>
              <a:t>Tato znalost je nutná pro efektivní práci s poli.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x[2][3];</a:t>
            </a:r>
            <a:r>
              <a:rPr lang="cs-CZ" altLang="cs-CZ" sz="1400" dirty="0"/>
              <a:t> /* Alokuje v paměti </a:t>
            </a:r>
            <a:r>
              <a:rPr lang="cs-CZ" altLang="cs-CZ" sz="1400" dirty="0">
                <a:solidFill>
                  <a:schemeClr val="accent2"/>
                </a:solidFill>
              </a:rPr>
              <a:t>2 * 3 * </a:t>
            </a:r>
            <a:r>
              <a:rPr lang="cs-CZ" altLang="cs-CZ" sz="1400" dirty="0" err="1">
                <a:solidFill>
                  <a:schemeClr val="accent2"/>
                </a:solidFill>
              </a:rPr>
              <a:t>sizeof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)</a:t>
            </a:r>
            <a:r>
              <a:rPr lang="cs-CZ" altLang="cs-CZ" sz="1400" dirty="0"/>
              <a:t> bytů.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x[1][2] = 0;</a:t>
            </a:r>
            <a:r>
              <a:rPr lang="cs-CZ" altLang="cs-CZ" sz="1400" dirty="0"/>
              <a:t> </a:t>
            </a:r>
            <a:r>
              <a:rPr lang="cs-CZ" altLang="cs-CZ" sz="1400" dirty="0">
                <a:hlinkClick r:id="rId2"/>
              </a:rPr>
              <a:t>je to to samé jako</a:t>
            </a:r>
            <a:r>
              <a:rPr lang="cs-CZ" altLang="cs-CZ" sz="1400" dirty="0"/>
              <a:t> </a:t>
            </a:r>
            <a:r>
              <a:rPr lang="cs-CZ" altLang="cs-CZ" sz="1400" dirty="0">
                <a:solidFill>
                  <a:schemeClr val="accent2"/>
                </a:solidFill>
              </a:rPr>
              <a:t>*(*(x + 1) + 2) = 0;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Dvourozměrné pole je uloženo v paměti po řádcích.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Situace v paměti, pokud </a:t>
            </a:r>
            <a:r>
              <a:rPr lang="cs-CZ" altLang="cs-CZ" sz="1600" dirty="0" err="1">
                <a:solidFill>
                  <a:schemeClr val="accent2"/>
                </a:solidFill>
              </a:rPr>
              <a:t>sizeof</a:t>
            </a:r>
            <a:r>
              <a:rPr lang="cs-CZ" altLang="cs-CZ" sz="1600" dirty="0">
                <a:solidFill>
                  <a:schemeClr val="accent2"/>
                </a:solidFill>
              </a:rPr>
              <a:t>(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) = 2</a:t>
            </a:r>
            <a:r>
              <a:rPr lang="cs-CZ" altLang="cs-CZ" sz="1600" dirty="0"/>
              <a:t>:</a:t>
            </a:r>
          </a:p>
        </p:txBody>
      </p:sp>
      <p:graphicFrame>
        <p:nvGraphicFramePr>
          <p:cNvPr id="155815" name="Group 167"/>
          <p:cNvGraphicFramePr>
            <a:graphicFrameLocks noGrp="1"/>
          </p:cNvGraphicFramePr>
          <p:nvPr>
            <p:ph sz="half" idx="4294967295"/>
          </p:nvPr>
        </p:nvGraphicFramePr>
        <p:xfrm>
          <a:off x="609600" y="2590800"/>
          <a:ext cx="7543800" cy="2128203"/>
        </p:xfrm>
        <a:graphic>
          <a:graphicData uri="http://schemas.openxmlformats.org/drawingml/2006/table">
            <a:tbl>
              <a:tblPr/>
              <a:tblGrid>
                <a:gridCol w="1395413"/>
                <a:gridCol w="1023937"/>
                <a:gridCol w="1025525"/>
                <a:gridCol w="1023938"/>
                <a:gridCol w="1025525"/>
                <a:gridCol w="1023937"/>
                <a:gridCol w="1025525"/>
              </a:tblGrid>
              <a:tr h="273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 = pointer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22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Index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sizeof(*x) = 6 = 2 * 3</a:t>
                      </a:r>
                      <a:endParaRPr kumimoji="0" lang="cs-CZ" alt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x[0] = pointer s adresou x + 0 a hodnotou *(x + 0)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x[1] = pointer s adresou x + 1 a hodnotou *(x + 1)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23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Index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sizeof(*x[0]) =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[0][0]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[0][1]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[0][2]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[1][0]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[1][1]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[1][2]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Adresa</a:t>
                      </a:r>
                      <a:endParaRPr kumimoji="0" lang="cs-CZ" alt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x[0] + 0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x[0] + 1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x[0] + 2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x[0] + 3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x[0] + 4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x[0] + 5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Byte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5701" name="Rectangle 53"/>
          <p:cNvSpPr>
            <a:spLocks noChangeArrowheads="1"/>
          </p:cNvSpPr>
          <p:nvPr/>
        </p:nvSpPr>
        <p:spPr bwMode="auto">
          <a:xfrm>
            <a:off x="457200" y="4724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cs-CZ" altLang="cs-CZ" sz="1400" dirty="0"/>
              <a:t>Dvourozměrné pole v jazyce C je jednorozměrné pole, které má prvky pointery na další jednorozměrná pole.</a:t>
            </a:r>
          </a:p>
          <a:p>
            <a:pPr>
              <a:lnSpc>
                <a:spcPct val="90000"/>
              </a:lnSpc>
            </a:pPr>
            <a:r>
              <a:rPr lang="cs-CZ" altLang="cs-CZ" sz="1400" dirty="0"/>
              <a:t>Obsahem prvního prvku </a:t>
            </a:r>
            <a:r>
              <a:rPr lang="cs-CZ" altLang="cs-CZ" sz="1400" dirty="0">
                <a:solidFill>
                  <a:schemeClr val="accent2"/>
                </a:solidFill>
              </a:rPr>
              <a:t>x[0]</a:t>
            </a:r>
            <a:r>
              <a:rPr lang="cs-CZ" altLang="cs-CZ" sz="1400" dirty="0"/>
              <a:t> jednorozměrného pole je pointer na první řádku dvourozměrného pole </a:t>
            </a:r>
            <a:r>
              <a:rPr lang="cs-CZ" altLang="cs-CZ" sz="1400" dirty="0">
                <a:solidFill>
                  <a:schemeClr val="accent2"/>
                </a:solidFill>
              </a:rPr>
              <a:t>x</a:t>
            </a:r>
            <a:r>
              <a:rPr lang="cs-CZ" altLang="cs-CZ" sz="1400" dirty="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1400" dirty="0"/>
              <a:t>Výhody</a:t>
            </a:r>
          </a:p>
          <a:p>
            <a:pPr lvl="1">
              <a:lnSpc>
                <a:spcPct val="90000"/>
              </a:lnSpc>
            </a:pPr>
            <a:r>
              <a:rPr lang="cs-CZ" altLang="cs-CZ" sz="1200" dirty="0"/>
              <a:t>Není potřeba paměť pro pomocné pointery.</a:t>
            </a:r>
          </a:p>
          <a:p>
            <a:pPr lvl="1">
              <a:lnSpc>
                <a:spcPct val="90000"/>
              </a:lnSpc>
            </a:pPr>
            <a:r>
              <a:rPr lang="cs-CZ" altLang="cs-CZ" sz="1200" dirty="0"/>
              <a:t>Umožňuje to asi nejefektivnější přístup k jednotlivým položkám pole, protože ty jsou v zásobníku (u </a:t>
            </a:r>
            <a:r>
              <a:rPr lang="cs-CZ" altLang="cs-CZ" sz="1200" dirty="0">
                <a:hlinkClick r:id="rId3" action="ppaction://hlinksldjump"/>
              </a:rPr>
              <a:t>lokální definice</a:t>
            </a:r>
            <a:r>
              <a:rPr lang="cs-CZ" altLang="cs-CZ" sz="1200" dirty="0"/>
              <a:t>) nebo v datové oblasti (u </a:t>
            </a:r>
            <a:r>
              <a:rPr lang="cs-CZ" altLang="cs-CZ" sz="1200" dirty="0">
                <a:hlinkClick r:id="rId4" action="ppaction://hlinksldjump"/>
              </a:rPr>
              <a:t>globální definice</a:t>
            </a:r>
            <a:r>
              <a:rPr lang="cs-CZ" altLang="cs-CZ" sz="1200" dirty="0"/>
              <a:t>).</a:t>
            </a:r>
          </a:p>
          <a:p>
            <a:pPr>
              <a:lnSpc>
                <a:spcPct val="90000"/>
              </a:lnSpc>
            </a:pPr>
            <a:r>
              <a:rPr lang="cs-CZ" altLang="cs-CZ" sz="1400" dirty="0"/>
              <a:t>Nevýhody</a:t>
            </a:r>
          </a:p>
          <a:p>
            <a:pPr lvl="1">
              <a:lnSpc>
                <a:spcPct val="90000"/>
              </a:lnSpc>
            </a:pPr>
            <a:r>
              <a:rPr lang="cs-CZ" altLang="cs-CZ" sz="1200" dirty="0"/>
              <a:t>Takto lze vytvořit pouze obdélníkové pole.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AC3DE-9B61-47A8-884B-1D00CDE0A26D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Proměnné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r>
              <a:rPr lang="cs-CZ" altLang="cs-CZ" sz="2800"/>
              <a:t>Proměnná je symbol zastupující hodnotu.</a:t>
            </a:r>
          </a:p>
          <a:p>
            <a:r>
              <a:rPr lang="cs-CZ" altLang="cs-CZ" sz="2800"/>
              <a:t>Všechny proměnné musí být před použitím deklarovány.</a:t>
            </a:r>
          </a:p>
          <a:p>
            <a:r>
              <a:rPr lang="cs-CZ" altLang="cs-CZ" sz="2800"/>
              <a:t>Příklady deklarace proměnných</a:t>
            </a:r>
          </a:p>
          <a:p>
            <a:pPr lvl="1"/>
            <a:r>
              <a:rPr lang="cs-CZ" altLang="cs-CZ" sz="2400">
                <a:solidFill>
                  <a:schemeClr val="accent2"/>
                </a:solidFill>
              </a:rPr>
              <a:t>int cislo;</a:t>
            </a:r>
            <a:r>
              <a:rPr lang="cs-CZ" altLang="cs-CZ" sz="2400"/>
              <a:t> Proměnná </a:t>
            </a:r>
            <a:r>
              <a:rPr lang="cs-CZ" altLang="cs-CZ" sz="2400">
                <a:solidFill>
                  <a:schemeClr val="accent2"/>
                </a:solidFill>
              </a:rPr>
              <a:t>cislo</a:t>
            </a:r>
            <a:r>
              <a:rPr lang="cs-CZ" altLang="cs-CZ" sz="2400"/>
              <a:t> je typu </a:t>
            </a:r>
            <a:r>
              <a:rPr lang="cs-CZ" altLang="cs-CZ" sz="2400">
                <a:solidFill>
                  <a:schemeClr val="accent2"/>
                </a:solidFill>
              </a:rPr>
              <a:t>int</a:t>
            </a:r>
            <a:r>
              <a:rPr lang="cs-CZ" altLang="cs-CZ" sz="2400"/>
              <a:t>.</a:t>
            </a:r>
          </a:p>
          <a:p>
            <a:pPr lvl="1"/>
            <a:r>
              <a:rPr lang="cs-CZ" altLang="cs-CZ" sz="2400">
                <a:solidFill>
                  <a:schemeClr val="accent2"/>
                </a:solidFill>
              </a:rPr>
              <a:t>short int cislo;</a:t>
            </a:r>
            <a:r>
              <a:rPr lang="cs-CZ" altLang="cs-CZ" sz="2400"/>
              <a:t> Proměnná </a:t>
            </a:r>
            <a:r>
              <a:rPr lang="cs-CZ" altLang="cs-CZ" sz="2400">
                <a:solidFill>
                  <a:schemeClr val="accent2"/>
                </a:solidFill>
              </a:rPr>
              <a:t>cislo</a:t>
            </a:r>
            <a:r>
              <a:rPr lang="cs-CZ" altLang="cs-CZ" sz="2400"/>
              <a:t> je typu </a:t>
            </a:r>
            <a:r>
              <a:rPr lang="cs-CZ" altLang="cs-CZ" sz="2400">
                <a:solidFill>
                  <a:schemeClr val="accent2"/>
                </a:solidFill>
              </a:rPr>
              <a:t>short int</a:t>
            </a:r>
            <a:r>
              <a:rPr lang="cs-CZ" altLang="cs-CZ" sz="2400"/>
              <a:t>.</a:t>
            </a:r>
          </a:p>
          <a:p>
            <a:pPr lvl="1"/>
            <a:r>
              <a:rPr lang="cs-CZ" altLang="cs-CZ" sz="2400">
                <a:solidFill>
                  <a:schemeClr val="accent2"/>
                </a:solidFill>
              </a:rPr>
              <a:t>short cislo;</a:t>
            </a:r>
            <a:r>
              <a:rPr lang="cs-CZ" altLang="cs-CZ" sz="2400"/>
              <a:t> Proměnná </a:t>
            </a:r>
            <a:r>
              <a:rPr lang="cs-CZ" altLang="cs-CZ" sz="2400">
                <a:solidFill>
                  <a:schemeClr val="accent2"/>
                </a:solidFill>
              </a:rPr>
              <a:t>cislo</a:t>
            </a:r>
            <a:r>
              <a:rPr lang="cs-CZ" altLang="cs-CZ" sz="2400"/>
              <a:t> je typu </a:t>
            </a:r>
            <a:r>
              <a:rPr lang="cs-CZ" altLang="cs-CZ" sz="2400">
                <a:solidFill>
                  <a:schemeClr val="accent2"/>
                </a:solidFill>
              </a:rPr>
              <a:t>short int</a:t>
            </a:r>
            <a:r>
              <a:rPr lang="cs-CZ" altLang="cs-CZ" sz="2400"/>
              <a:t>. Slovo </a:t>
            </a:r>
            <a:r>
              <a:rPr lang="cs-CZ" altLang="cs-CZ" sz="2400">
                <a:solidFill>
                  <a:schemeClr val="accent2"/>
                </a:solidFill>
              </a:rPr>
              <a:t>int</a:t>
            </a:r>
            <a:r>
              <a:rPr lang="cs-CZ" altLang="cs-CZ" sz="2400"/>
              <a:t> může být vynecháno.</a:t>
            </a:r>
          </a:p>
          <a:p>
            <a:r>
              <a:rPr lang="cs-CZ" altLang="cs-CZ" sz="2800"/>
              <a:t>To, kolik bytů datové typy zabírají, závisí na konkrétní implementaci jazyka C.</a:t>
            </a:r>
          </a:p>
          <a:p>
            <a:pPr lvl="1"/>
            <a:r>
              <a:rPr lang="cs-CZ" altLang="cs-CZ" sz="2400"/>
              <a:t>Podrobnosti je tedy nutné hledat v nápovědě pro dané vývojové prostředí.</a:t>
            </a:r>
          </a:p>
          <a:p>
            <a:pPr lvl="1"/>
            <a:r>
              <a:rPr lang="cs-CZ" altLang="cs-CZ" sz="2400"/>
              <a:t>Operátor </a:t>
            </a:r>
            <a:r>
              <a:rPr lang="cs-CZ" altLang="cs-CZ" sz="2400">
                <a:solidFill>
                  <a:schemeClr val="accent2"/>
                </a:solidFill>
              </a:rPr>
              <a:t>sizeof</a:t>
            </a:r>
            <a:r>
              <a:rPr lang="cs-CZ" altLang="cs-CZ" sz="2400"/>
              <a:t> určí velikost typu v bytech.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F04E-6C2D-4063-9FE5-297123AAA924}" type="slidenum">
              <a:rPr lang="cs-CZ" altLang="cs-CZ"/>
              <a:pPr/>
              <a:t>130</a:t>
            </a:fld>
            <a:endParaRPr lang="cs-CZ" altLang="cs-CZ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>
                <a:solidFill>
                  <a:schemeClr val="tx1"/>
                </a:solidFill>
              </a:rPr>
              <a:t>Dynamické vícerozměrné pole</a:t>
            </a:r>
            <a:br>
              <a:rPr lang="cs-CZ" altLang="cs-CZ" sz="4000">
                <a:solidFill>
                  <a:schemeClr val="tx1"/>
                </a:solidFill>
              </a:rPr>
            </a:br>
            <a:r>
              <a:rPr lang="cs-CZ" altLang="cs-CZ" sz="4000">
                <a:solidFill>
                  <a:schemeClr val="tx1"/>
                </a:solidFill>
              </a:rPr>
              <a:t>1. varianta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Definujeme jednorozměrné pole </a:t>
            </a:r>
            <a:r>
              <a:rPr lang="cs-CZ" altLang="cs-CZ" sz="2000" dirty="0">
                <a:solidFill>
                  <a:schemeClr val="accent2"/>
                </a:solidFill>
              </a:rPr>
              <a:t>2</a:t>
            </a:r>
            <a:r>
              <a:rPr lang="cs-CZ" altLang="cs-CZ" sz="2000" dirty="0"/>
              <a:t> pointerů na typ </a:t>
            </a: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/>
              <a:t>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 *x[2];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Tyto pointery dále využijeme jako ukazatele na jednotlivé řádky pole: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x[0] = (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 *) </a:t>
            </a:r>
            <a:r>
              <a:rPr lang="cs-CZ" altLang="cs-CZ" sz="1800" dirty="0" err="1">
                <a:solidFill>
                  <a:schemeClr val="accent2"/>
                </a:solidFill>
              </a:rPr>
              <a:t>malloc</a:t>
            </a:r>
            <a:r>
              <a:rPr lang="cs-CZ" altLang="cs-CZ" sz="1800" dirty="0">
                <a:solidFill>
                  <a:schemeClr val="accent2"/>
                </a:solidFill>
              </a:rPr>
              <a:t>(3 * </a:t>
            </a:r>
            <a:r>
              <a:rPr lang="cs-CZ" altLang="cs-CZ" sz="1800" dirty="0" err="1">
                <a:solidFill>
                  <a:schemeClr val="accent2"/>
                </a:solidFill>
              </a:rPr>
              <a:t>sizeof</a:t>
            </a:r>
            <a:r>
              <a:rPr lang="cs-CZ" altLang="cs-CZ" sz="1800" dirty="0">
                <a:solidFill>
                  <a:schemeClr val="accent2"/>
                </a:solidFill>
              </a:rPr>
              <a:t>(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));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x[1] = (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 *) </a:t>
            </a:r>
            <a:r>
              <a:rPr lang="cs-CZ" altLang="cs-CZ" sz="1800" dirty="0" err="1">
                <a:solidFill>
                  <a:schemeClr val="accent2"/>
                </a:solidFill>
              </a:rPr>
              <a:t>malloc</a:t>
            </a:r>
            <a:r>
              <a:rPr lang="cs-CZ" altLang="cs-CZ" sz="1800" dirty="0">
                <a:solidFill>
                  <a:schemeClr val="accent2"/>
                </a:solidFill>
              </a:rPr>
              <a:t>(3 * </a:t>
            </a:r>
            <a:r>
              <a:rPr lang="cs-CZ" altLang="cs-CZ" sz="1800" dirty="0" err="1">
                <a:solidFill>
                  <a:schemeClr val="accent2"/>
                </a:solidFill>
              </a:rPr>
              <a:t>sizeof</a:t>
            </a:r>
            <a:r>
              <a:rPr lang="cs-CZ" altLang="cs-CZ" sz="1800" dirty="0">
                <a:solidFill>
                  <a:schemeClr val="accent2"/>
                </a:solidFill>
              </a:rPr>
              <a:t>(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));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Pro každou řádku jednotlivě alokujeme paměť pomocí funkce </a:t>
            </a:r>
            <a:r>
              <a:rPr lang="cs-CZ" altLang="cs-CZ" sz="1800" dirty="0" err="1">
                <a:solidFill>
                  <a:schemeClr val="accent2"/>
                </a:solidFill>
              </a:rPr>
              <a:t>malloc</a:t>
            </a:r>
            <a:r>
              <a:rPr lang="cs-CZ" altLang="cs-CZ" sz="1800" dirty="0">
                <a:solidFill>
                  <a:schemeClr val="accent2"/>
                </a:solidFill>
              </a:rPr>
              <a:t>()</a:t>
            </a:r>
            <a:r>
              <a:rPr lang="cs-CZ" altLang="cs-CZ" sz="18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Je nutné testovat </a:t>
            </a:r>
            <a:r>
              <a:rPr lang="cs-CZ" altLang="cs-CZ" sz="1800" dirty="0">
                <a:hlinkClick r:id="rId2" action="ppaction://hlinksldjump"/>
              </a:rPr>
              <a:t>úspěšnost přidělení</a:t>
            </a:r>
            <a:r>
              <a:rPr lang="cs-CZ" altLang="cs-CZ" sz="1800" dirty="0"/>
              <a:t>, která ve výše uvedeném příkladu není.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Po této alokaci je pak možné teď už dvourozměrné dynamické pole </a:t>
            </a:r>
            <a:r>
              <a:rPr lang="cs-CZ" altLang="cs-CZ" sz="2000" dirty="0">
                <a:solidFill>
                  <a:schemeClr val="accent2"/>
                </a:solidFill>
              </a:rPr>
              <a:t>x</a:t>
            </a:r>
            <a:r>
              <a:rPr lang="cs-CZ" altLang="cs-CZ" sz="2000" dirty="0"/>
              <a:t> normálně používat, například </a:t>
            </a:r>
            <a:r>
              <a:rPr lang="cs-CZ" altLang="cs-CZ" sz="2000" dirty="0">
                <a:solidFill>
                  <a:schemeClr val="accent2"/>
                </a:solidFill>
              </a:rPr>
              <a:t>x[0][2] = 5;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Je to velmi často využívaný typ pole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Řádky pole neleží v paměti bezprostředně za sebou, protože jsou alokovány zvlášť.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Chybný příkaz </a:t>
            </a:r>
            <a:r>
              <a:rPr lang="cs-CZ" altLang="cs-CZ" sz="1800" dirty="0">
                <a:solidFill>
                  <a:schemeClr val="accent2"/>
                </a:solidFill>
              </a:rPr>
              <a:t>x[0][3] = 8;</a:t>
            </a:r>
          </a:p>
          <a:p>
            <a:pPr lvl="2">
              <a:lnSpc>
                <a:spcPct val="80000"/>
              </a:lnSpc>
            </a:pPr>
            <a:r>
              <a:rPr lang="cs-CZ" altLang="cs-CZ" sz="1600" dirty="0"/>
              <a:t>Přiřazujeme do </a:t>
            </a:r>
            <a:r>
              <a:rPr lang="cs-CZ" altLang="cs-CZ" sz="1600" dirty="0">
                <a:solidFill>
                  <a:schemeClr val="accent2"/>
                </a:solidFill>
              </a:rPr>
              <a:t>1</a:t>
            </a:r>
            <a:r>
              <a:rPr lang="cs-CZ" altLang="cs-CZ" sz="1600" dirty="0"/>
              <a:t>. řádky a </a:t>
            </a:r>
            <a:r>
              <a:rPr lang="cs-CZ" altLang="cs-CZ" sz="1600" dirty="0">
                <a:solidFill>
                  <a:schemeClr val="accent2"/>
                </a:solidFill>
              </a:rPr>
              <a:t>4</a:t>
            </a:r>
            <a:r>
              <a:rPr lang="cs-CZ" altLang="cs-CZ" sz="1600" dirty="0"/>
              <a:t>. sloupečku, ale v poli jsou jen </a:t>
            </a:r>
            <a:r>
              <a:rPr lang="cs-CZ" altLang="cs-CZ" sz="1600" dirty="0">
                <a:solidFill>
                  <a:schemeClr val="accent2"/>
                </a:solidFill>
              </a:rPr>
              <a:t>3</a:t>
            </a:r>
            <a:r>
              <a:rPr lang="cs-CZ" altLang="cs-CZ" sz="1600" dirty="0"/>
              <a:t> sloupečky.</a:t>
            </a:r>
          </a:p>
          <a:p>
            <a:pPr lvl="2">
              <a:lnSpc>
                <a:spcPct val="80000"/>
              </a:lnSpc>
            </a:pPr>
            <a:r>
              <a:rPr lang="cs-CZ" altLang="cs-CZ" sz="1600" dirty="0"/>
              <a:t>Kdyby pole bylo statické, tento příkaz by přiřadil hodnotu </a:t>
            </a:r>
            <a:r>
              <a:rPr lang="cs-CZ" altLang="cs-CZ" sz="1600" dirty="0">
                <a:solidFill>
                  <a:schemeClr val="accent2"/>
                </a:solidFill>
              </a:rPr>
              <a:t>8</a:t>
            </a:r>
            <a:r>
              <a:rPr lang="cs-CZ" altLang="cs-CZ" sz="1600" dirty="0"/>
              <a:t> do prvku </a:t>
            </a:r>
            <a:r>
              <a:rPr lang="cs-CZ" altLang="cs-CZ" sz="1600" dirty="0">
                <a:solidFill>
                  <a:schemeClr val="accent2"/>
                </a:solidFill>
              </a:rPr>
              <a:t>x[1][0]</a:t>
            </a:r>
            <a:r>
              <a:rPr lang="cs-CZ" altLang="cs-CZ" sz="1600" dirty="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600" dirty="0"/>
              <a:t>Když je pole dynamické, tak tímto příkazem zapisujeme pravděpodobně do paměti, která do pole nepatří, a může dojít ke zhroucení programu.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Každý řádek může mít jiný (i nulový) počet sloupců.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39D3D-A792-4EC8-9D10-96B42B5AA854}" type="slidenum">
              <a:rPr lang="cs-CZ" altLang="cs-CZ"/>
              <a:pPr/>
              <a:t>131</a:t>
            </a:fld>
            <a:endParaRPr lang="cs-CZ" altLang="cs-CZ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>
                <a:solidFill>
                  <a:schemeClr val="tx1"/>
                </a:solidFill>
              </a:rPr>
              <a:t>Dynamické vícerozměrné pole</a:t>
            </a:r>
            <a:br>
              <a:rPr lang="cs-CZ" altLang="cs-CZ" sz="4000">
                <a:solidFill>
                  <a:schemeClr val="tx1"/>
                </a:solidFill>
              </a:rPr>
            </a:br>
            <a:r>
              <a:rPr lang="cs-CZ" altLang="cs-CZ" sz="4000">
                <a:solidFill>
                  <a:schemeClr val="tx1"/>
                </a:solidFill>
              </a:rPr>
              <a:t>2. varianta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Definujeme jeden pointer na pole </a:t>
            </a:r>
            <a:r>
              <a:rPr lang="cs-CZ" altLang="cs-CZ" sz="2000" dirty="0">
                <a:solidFill>
                  <a:schemeClr val="accent2"/>
                </a:solidFill>
              </a:rPr>
              <a:t>3</a:t>
            </a:r>
            <a:r>
              <a:rPr lang="cs-CZ" altLang="cs-CZ" sz="2000" dirty="0"/>
              <a:t> prvků typu </a:t>
            </a: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/>
              <a:t>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 (*x)[3];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Celé dvourozměrné pole potom můžeme alokovat jediným příkazem: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x = (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 (*)[3]) </a:t>
            </a:r>
            <a:r>
              <a:rPr lang="cs-CZ" altLang="cs-CZ" sz="1800" dirty="0" err="1">
                <a:solidFill>
                  <a:schemeClr val="accent2"/>
                </a:solidFill>
              </a:rPr>
              <a:t>malloc</a:t>
            </a:r>
            <a:r>
              <a:rPr lang="cs-CZ" altLang="cs-CZ" sz="1800" dirty="0">
                <a:solidFill>
                  <a:schemeClr val="accent2"/>
                </a:solidFill>
              </a:rPr>
              <a:t>(2 * 3 * </a:t>
            </a:r>
            <a:r>
              <a:rPr lang="cs-CZ" altLang="cs-CZ" sz="1800" dirty="0" err="1">
                <a:solidFill>
                  <a:schemeClr val="accent2"/>
                </a:solidFill>
              </a:rPr>
              <a:t>sizeof</a:t>
            </a:r>
            <a:r>
              <a:rPr lang="cs-CZ" altLang="cs-CZ" sz="1800" dirty="0">
                <a:solidFill>
                  <a:schemeClr val="accent2"/>
                </a:solidFill>
              </a:rPr>
              <a:t>(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));</a:t>
            </a:r>
          </a:p>
          <a:p>
            <a:pPr>
              <a:lnSpc>
                <a:spcPct val="80000"/>
              </a:lnSpc>
            </a:pPr>
            <a:r>
              <a:rPr lang="cs-CZ" altLang="cs-CZ" sz="2000" dirty="0">
                <a:solidFill>
                  <a:schemeClr val="accent2"/>
                </a:solidFill>
              </a:rPr>
              <a:t>x</a:t>
            </a:r>
            <a:r>
              <a:rPr lang="cs-CZ" altLang="cs-CZ" sz="2000" dirty="0"/>
              <a:t> nyní ukazuje na blok </a:t>
            </a:r>
            <a:r>
              <a:rPr lang="cs-CZ" altLang="cs-CZ" sz="2000" dirty="0">
                <a:solidFill>
                  <a:schemeClr val="accent2"/>
                </a:solidFill>
              </a:rPr>
              <a:t>6</a:t>
            </a:r>
            <a:r>
              <a:rPr lang="cs-CZ" altLang="cs-CZ" sz="2000" dirty="0"/>
              <a:t> prvků typu </a:t>
            </a: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/>
              <a:t> sdružených díky definici </a:t>
            </a:r>
            <a:r>
              <a:rPr lang="cs-CZ" altLang="cs-CZ" sz="2000" dirty="0">
                <a:solidFill>
                  <a:schemeClr val="accent2"/>
                </a:solidFill>
              </a:rPr>
              <a:t>x</a:t>
            </a:r>
            <a:r>
              <a:rPr lang="cs-CZ" altLang="cs-CZ" sz="2000" dirty="0"/>
              <a:t> po trojicích, které leží v paměti za sebou.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Je to tedy prakticky obdoba statického pole jen s tím rozdílem, že je celé uloženo v dynamické paměti.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Přístup k prvkům je opět shodný: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x[0][2] = 5;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Tento typ pole se využívá ve speciálních případech.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Použijeme-li chybný příkaz </a:t>
            </a:r>
            <a:r>
              <a:rPr lang="cs-CZ" altLang="cs-CZ" sz="2000" dirty="0">
                <a:solidFill>
                  <a:schemeClr val="accent2"/>
                </a:solidFill>
              </a:rPr>
              <a:t>x[0][3] = 8;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pak se hodnota </a:t>
            </a:r>
            <a:r>
              <a:rPr lang="cs-CZ" altLang="cs-CZ" sz="2000" dirty="0">
                <a:solidFill>
                  <a:schemeClr val="accent2"/>
                </a:solidFill>
              </a:rPr>
              <a:t>8</a:t>
            </a:r>
            <a:r>
              <a:rPr lang="cs-CZ" altLang="cs-CZ" sz="2000" dirty="0"/>
              <a:t> zapíše do prvku </a:t>
            </a:r>
            <a:r>
              <a:rPr lang="cs-CZ" altLang="cs-CZ" sz="2000" dirty="0">
                <a:solidFill>
                  <a:schemeClr val="accent2"/>
                </a:solidFill>
              </a:rPr>
              <a:t>x[1][0]</a:t>
            </a:r>
            <a:r>
              <a:rPr lang="cs-CZ" altLang="cs-CZ" sz="20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Výhody: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Pole může mít proměnlivý počet řádků.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Přístup do pole bude téměř stejně rychlý jako u </a:t>
            </a:r>
            <a:r>
              <a:rPr lang="cs-CZ" altLang="cs-CZ" sz="1800" dirty="0">
                <a:hlinkClick r:id="rId2" action="ppaction://hlinksldjump"/>
              </a:rPr>
              <a:t>statického pole</a:t>
            </a:r>
            <a:r>
              <a:rPr lang="cs-CZ" altLang="cs-CZ" sz="18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Nevýhody: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Pole může být pouze obdélníkové.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9522D-C9BB-45C4-91BD-B06B74681903}" type="slidenum">
              <a:rPr lang="cs-CZ" altLang="cs-CZ"/>
              <a:pPr/>
              <a:t>132</a:t>
            </a:fld>
            <a:endParaRPr lang="cs-CZ" altLang="cs-CZ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>
                <a:solidFill>
                  <a:schemeClr val="tx1"/>
                </a:solidFill>
              </a:rPr>
              <a:t>Dynamické vícerozměrné pole</a:t>
            </a:r>
            <a:br>
              <a:rPr lang="cs-CZ" altLang="cs-CZ" sz="4000">
                <a:solidFill>
                  <a:schemeClr val="tx1"/>
                </a:solidFill>
              </a:rPr>
            </a:br>
            <a:r>
              <a:rPr lang="cs-CZ" altLang="cs-CZ" sz="4000">
                <a:solidFill>
                  <a:schemeClr val="tx1"/>
                </a:solidFill>
              </a:rPr>
              <a:t>3. varianta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 dirty="0"/>
              <a:t>Když uděláme definici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 **x;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pak jsme vytvořili pointer na pointer a platí, že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x</a:t>
            </a:r>
            <a:r>
              <a:rPr lang="cs-CZ" altLang="cs-CZ" sz="1600" dirty="0"/>
              <a:t> je pointer na pointer na typ 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/>
              <a:t>,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*x</a:t>
            </a:r>
            <a:r>
              <a:rPr lang="cs-CZ" altLang="cs-CZ" sz="1600" dirty="0"/>
              <a:t> je pointer na typ 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/>
              <a:t>,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**x</a:t>
            </a:r>
            <a:r>
              <a:rPr lang="cs-CZ" altLang="cs-CZ" sz="1600" dirty="0"/>
              <a:t> je prvek typu 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Pro vytvoření dvourozměrného pole je nutné učinit dva kroky: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alokovat paměť pro </a:t>
            </a:r>
            <a:r>
              <a:rPr lang="cs-CZ" altLang="cs-CZ" sz="1600" dirty="0">
                <a:solidFill>
                  <a:schemeClr val="accent2"/>
                </a:solidFill>
              </a:rPr>
              <a:t>2</a:t>
            </a:r>
            <a:r>
              <a:rPr lang="cs-CZ" altLang="cs-CZ" sz="1600" dirty="0"/>
              <a:t> pointery na řádky příkazem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x = (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**) </a:t>
            </a:r>
            <a:r>
              <a:rPr lang="cs-CZ" altLang="cs-CZ" sz="1400" dirty="0" err="1">
                <a:solidFill>
                  <a:schemeClr val="accent2"/>
                </a:solidFill>
              </a:rPr>
              <a:t>malloc</a:t>
            </a:r>
            <a:r>
              <a:rPr lang="cs-CZ" altLang="cs-CZ" sz="1400" dirty="0">
                <a:solidFill>
                  <a:schemeClr val="accent2"/>
                </a:solidFill>
              </a:rPr>
              <a:t>(2 * </a:t>
            </a:r>
            <a:r>
              <a:rPr lang="cs-CZ" altLang="cs-CZ" sz="1400" dirty="0" err="1">
                <a:solidFill>
                  <a:schemeClr val="accent2"/>
                </a:solidFill>
              </a:rPr>
              <a:t>sizeof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*));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Čili nyní je možno využívat </a:t>
            </a:r>
            <a:r>
              <a:rPr lang="cs-CZ" altLang="cs-CZ" sz="1400" dirty="0">
                <a:solidFill>
                  <a:schemeClr val="accent2"/>
                </a:solidFill>
              </a:rPr>
              <a:t>2</a:t>
            </a:r>
            <a:r>
              <a:rPr lang="cs-CZ" altLang="cs-CZ" sz="1400" dirty="0"/>
              <a:t> prvky pole </a:t>
            </a:r>
            <a:r>
              <a:rPr lang="cs-CZ" altLang="cs-CZ" sz="1400" dirty="0">
                <a:solidFill>
                  <a:schemeClr val="accent2"/>
                </a:solidFill>
              </a:rPr>
              <a:t>x[0]</a:t>
            </a:r>
            <a:r>
              <a:rPr lang="cs-CZ" altLang="cs-CZ" sz="1400" dirty="0"/>
              <a:t> a </a:t>
            </a:r>
            <a:r>
              <a:rPr lang="cs-CZ" altLang="cs-CZ" sz="1400" dirty="0">
                <a:solidFill>
                  <a:schemeClr val="accent2"/>
                </a:solidFill>
              </a:rPr>
              <a:t>x[1]</a:t>
            </a:r>
            <a:r>
              <a:rPr lang="cs-CZ" altLang="cs-CZ" sz="14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alokovat paměť pro </a:t>
            </a:r>
            <a:r>
              <a:rPr lang="cs-CZ" altLang="cs-CZ" sz="1600" dirty="0">
                <a:solidFill>
                  <a:schemeClr val="accent2"/>
                </a:solidFill>
              </a:rPr>
              <a:t>3</a:t>
            </a:r>
            <a:r>
              <a:rPr lang="cs-CZ" altLang="cs-CZ" sz="1600" dirty="0"/>
              <a:t> prvky typu 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/>
              <a:t> na řádce příkazy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x[0] = (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*) </a:t>
            </a:r>
            <a:r>
              <a:rPr lang="cs-CZ" altLang="cs-CZ" sz="1400" dirty="0" err="1">
                <a:solidFill>
                  <a:schemeClr val="accent2"/>
                </a:solidFill>
              </a:rPr>
              <a:t>malloc</a:t>
            </a:r>
            <a:r>
              <a:rPr lang="cs-CZ" altLang="cs-CZ" sz="1400" dirty="0">
                <a:solidFill>
                  <a:schemeClr val="accent2"/>
                </a:solidFill>
              </a:rPr>
              <a:t>(3 * </a:t>
            </a:r>
            <a:r>
              <a:rPr lang="cs-CZ" altLang="cs-CZ" sz="1400" dirty="0" err="1">
                <a:solidFill>
                  <a:schemeClr val="accent2"/>
                </a:solidFill>
              </a:rPr>
              <a:t>sizeof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));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x[1] = (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*) </a:t>
            </a:r>
            <a:r>
              <a:rPr lang="cs-CZ" altLang="cs-CZ" sz="1400" dirty="0" err="1">
                <a:solidFill>
                  <a:schemeClr val="accent2"/>
                </a:solidFill>
              </a:rPr>
              <a:t>malloc</a:t>
            </a:r>
            <a:r>
              <a:rPr lang="cs-CZ" altLang="cs-CZ" sz="1400" dirty="0">
                <a:solidFill>
                  <a:schemeClr val="accent2"/>
                </a:solidFill>
              </a:rPr>
              <a:t>(3 * </a:t>
            </a:r>
            <a:r>
              <a:rPr lang="cs-CZ" altLang="cs-CZ" sz="1400" dirty="0" err="1">
                <a:solidFill>
                  <a:schemeClr val="accent2"/>
                </a:solidFill>
              </a:rPr>
              <a:t>sizeof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));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Pro výsledné pole platí stejná pravidla jako pro pole definované v </a:t>
            </a:r>
            <a:r>
              <a:rPr lang="cs-CZ" altLang="cs-CZ" sz="1800" dirty="0">
                <a:hlinkClick r:id="rId2" action="ppaction://hlinksldjump"/>
              </a:rPr>
              <a:t>1. variantě</a:t>
            </a:r>
            <a:r>
              <a:rPr lang="cs-CZ" altLang="cs-CZ" sz="18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Výhody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Je možný proměnlivý počet řádků i sloupků tak, že pole nemusí být obdélníkové.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Nevýhody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 smtClean="0"/>
              <a:t>Oproti </a:t>
            </a:r>
            <a:r>
              <a:rPr lang="cs-CZ" altLang="cs-CZ" sz="1600" dirty="0" smtClean="0">
                <a:hlinkClick r:id="rId3" action="ppaction://hlinksldjump"/>
              </a:rPr>
              <a:t>statickému poli</a:t>
            </a:r>
            <a:r>
              <a:rPr lang="cs-CZ" altLang="cs-CZ" sz="1600" dirty="0" smtClean="0"/>
              <a:t> je </a:t>
            </a:r>
            <a:r>
              <a:rPr lang="cs-CZ" altLang="cs-CZ" sz="1600" dirty="0"/>
              <a:t>nutná paměť pro 3 pointery navíc</a:t>
            </a:r>
            <a:r>
              <a:rPr lang="cs-CZ" altLang="cs-CZ" sz="1600" dirty="0" smtClean="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 smtClean="0"/>
              <a:t>1 pointer pro pole pointerů na začátky řádků a </a:t>
            </a:r>
            <a:r>
              <a:rPr lang="cs-CZ" altLang="cs-CZ" sz="1200" dirty="0" smtClean="0">
                <a:solidFill>
                  <a:schemeClr val="accent2"/>
                </a:solidFill>
              </a:rPr>
              <a:t>2</a:t>
            </a:r>
            <a:r>
              <a:rPr lang="cs-CZ" altLang="cs-CZ" sz="1200" dirty="0" smtClean="0"/>
              <a:t> pointery v tomto poli.</a:t>
            </a:r>
            <a:endParaRPr lang="cs-CZ" altLang="cs-CZ" sz="12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Dá se předpokládat, že přístup do pole </a:t>
            </a:r>
            <a:r>
              <a:rPr lang="cs-CZ" altLang="cs-CZ" sz="1600" dirty="0">
                <a:solidFill>
                  <a:schemeClr val="accent2"/>
                </a:solidFill>
              </a:rPr>
              <a:t>x</a:t>
            </a:r>
            <a:r>
              <a:rPr lang="cs-CZ" altLang="cs-CZ" sz="1600" dirty="0"/>
              <a:t> bude pravděpodobně nejpomalejší ze všech předchozích variant.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3470E-9C65-417C-B6DE-0C20565ED77D}" type="slidenum">
              <a:rPr lang="cs-CZ" altLang="cs-CZ"/>
              <a:pPr/>
              <a:t>133</a:t>
            </a:fld>
            <a:endParaRPr lang="cs-CZ" altLang="cs-CZ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>
                <a:solidFill>
                  <a:schemeClr val="tx1"/>
                </a:solidFill>
              </a:rPr>
              <a:t>Dynamické vícerozměrné pole</a:t>
            </a:r>
            <a:br>
              <a:rPr lang="cs-CZ" altLang="cs-CZ" sz="4000">
                <a:solidFill>
                  <a:schemeClr val="tx1"/>
                </a:solidFill>
              </a:rPr>
            </a:br>
            <a:r>
              <a:rPr lang="cs-CZ" altLang="cs-CZ" sz="4000">
                <a:solidFill>
                  <a:schemeClr val="tx1"/>
                </a:solidFill>
              </a:rPr>
              <a:t>3. varianta jako funkce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#include &lt;stdlib.h&gt;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2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int **vytvor_pole(int radky, int sloupce)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int **p_p_x, 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p_p_x = (int **) malloc(radky * sizeof(int *));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for (i = 0; i &lt; radky; i++)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p_p_x[i] = (int *) malloc(sloupce * sizeof(int));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return p_p_x;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2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void uvolni_pole(int **p_p_x, int radky)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int 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for (i = 0; i &lt; radky; i++)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free((void *) p_p_x[i]);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free((void *) p_p_x);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2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int **a, **b;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a = vytvor_pole(3, 11);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b = vytvor_pole(8, 4);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uvolni_pole(a, 3);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uvolni_pole(b, 8);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FC492-7555-4B80-9B28-D6FFAEF7E4C5}" type="slidenum">
              <a:rPr lang="cs-CZ" altLang="cs-CZ"/>
              <a:pPr/>
              <a:t>134</a:t>
            </a:fld>
            <a:endParaRPr lang="cs-CZ" altLang="cs-CZ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 dirty="0">
                <a:solidFill>
                  <a:schemeClr val="tx1"/>
                </a:solidFill>
              </a:rPr>
              <a:t>Dynamické vícerozměrné pole</a:t>
            </a:r>
            <a:br>
              <a:rPr lang="cs-CZ" altLang="cs-CZ" sz="4000" dirty="0">
                <a:solidFill>
                  <a:schemeClr val="tx1"/>
                </a:solidFill>
              </a:rPr>
            </a:br>
            <a:r>
              <a:rPr lang="cs-CZ" altLang="cs-CZ" sz="4000" dirty="0">
                <a:solidFill>
                  <a:schemeClr val="tx1"/>
                </a:solidFill>
              </a:rPr>
              <a:t>4. varianta – </a:t>
            </a:r>
            <a:r>
              <a:rPr lang="cs-CZ" altLang="cs-CZ" sz="4000" dirty="0" err="1">
                <a:solidFill>
                  <a:schemeClr val="tx1"/>
                </a:solidFill>
                <a:hlinkClick r:id="rId2"/>
              </a:rPr>
              <a:t>Method</a:t>
            </a:r>
            <a:r>
              <a:rPr lang="cs-CZ" altLang="cs-CZ" sz="4000" dirty="0">
                <a:solidFill>
                  <a:schemeClr val="tx1"/>
                </a:solidFill>
                <a:hlinkClick r:id="rId2"/>
              </a:rPr>
              <a:t> 4</a:t>
            </a:r>
            <a:endParaRPr lang="cs-CZ" altLang="cs-CZ" sz="4000" dirty="0">
              <a:solidFill>
                <a:schemeClr val="tx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400" dirty="0"/>
              <a:t>Definujeme </a:t>
            </a:r>
            <a:r>
              <a:rPr lang="cs-CZ" altLang="cs-CZ" sz="2400" dirty="0">
                <a:solidFill>
                  <a:schemeClr val="accent2"/>
                </a:solidFill>
              </a:rPr>
              <a:t>x</a:t>
            </a:r>
            <a:r>
              <a:rPr lang="cs-CZ" altLang="cs-CZ" sz="2400" dirty="0"/>
              <a:t> jako pointer na pointer: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>
                <a:solidFill>
                  <a:schemeClr val="accent2"/>
                </a:solidFill>
              </a:rPr>
              <a:t> **x;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Definujeme </a:t>
            </a:r>
            <a:r>
              <a:rPr lang="cs-CZ" altLang="cs-CZ" sz="2400" dirty="0" err="1">
                <a:solidFill>
                  <a:schemeClr val="accent2"/>
                </a:solidFill>
              </a:rPr>
              <a:t>p_i</a:t>
            </a:r>
            <a:r>
              <a:rPr lang="cs-CZ" altLang="cs-CZ" sz="2400" dirty="0"/>
              <a:t> jako pointer na typ </a:t>
            </a:r>
            <a:r>
              <a:rPr lang="cs-CZ" altLang="cs-CZ" sz="2400" dirty="0" err="1">
                <a:solidFill>
                  <a:schemeClr val="accent2"/>
                </a:solidFill>
              </a:rPr>
              <a:t>int</a:t>
            </a:r>
            <a:r>
              <a:rPr lang="cs-CZ" altLang="cs-CZ" sz="2400" dirty="0"/>
              <a:t>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>
                <a:solidFill>
                  <a:schemeClr val="accent2"/>
                </a:solidFill>
              </a:rPr>
              <a:t> *</a:t>
            </a:r>
            <a:r>
              <a:rPr lang="cs-CZ" altLang="cs-CZ" sz="2000" dirty="0" err="1">
                <a:solidFill>
                  <a:schemeClr val="accent2"/>
                </a:solidFill>
              </a:rPr>
              <a:t>p_i</a:t>
            </a:r>
            <a:r>
              <a:rPr lang="cs-CZ" altLang="cs-CZ" sz="20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Alokujeme paměť pro pole: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 err="1">
                <a:solidFill>
                  <a:schemeClr val="accent2"/>
                </a:solidFill>
              </a:rPr>
              <a:t>p_i</a:t>
            </a:r>
            <a:r>
              <a:rPr lang="cs-CZ" altLang="cs-CZ" sz="2000" dirty="0">
                <a:solidFill>
                  <a:schemeClr val="accent2"/>
                </a:solidFill>
              </a:rPr>
              <a:t> = (</a:t>
            </a: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>
                <a:solidFill>
                  <a:schemeClr val="accent2"/>
                </a:solidFill>
              </a:rPr>
              <a:t> *) </a:t>
            </a:r>
            <a:r>
              <a:rPr lang="cs-CZ" altLang="cs-CZ" sz="2000" dirty="0" err="1">
                <a:solidFill>
                  <a:schemeClr val="accent2"/>
                </a:solidFill>
              </a:rPr>
              <a:t>malloc</a:t>
            </a:r>
            <a:r>
              <a:rPr lang="cs-CZ" altLang="cs-CZ" sz="2000" dirty="0">
                <a:solidFill>
                  <a:schemeClr val="accent2"/>
                </a:solidFill>
              </a:rPr>
              <a:t>(2 * 3 * </a:t>
            </a:r>
            <a:r>
              <a:rPr lang="cs-CZ" altLang="cs-CZ" sz="2000" dirty="0" err="1">
                <a:solidFill>
                  <a:schemeClr val="accent2"/>
                </a:solidFill>
              </a:rPr>
              <a:t>sizeof</a:t>
            </a:r>
            <a:r>
              <a:rPr lang="cs-CZ" altLang="cs-CZ" sz="2000" dirty="0">
                <a:solidFill>
                  <a:schemeClr val="accent2"/>
                </a:solidFill>
              </a:rPr>
              <a:t>(</a:t>
            </a: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>
                <a:solidFill>
                  <a:schemeClr val="accent2"/>
                </a:solidFill>
              </a:rPr>
              <a:t>));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Alokujeme paměť pro pointery na začátky řádků: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x = (</a:t>
            </a: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>
                <a:solidFill>
                  <a:schemeClr val="accent2"/>
                </a:solidFill>
              </a:rPr>
              <a:t> **) </a:t>
            </a:r>
            <a:r>
              <a:rPr lang="cs-CZ" altLang="cs-CZ" sz="2000" dirty="0" err="1">
                <a:solidFill>
                  <a:schemeClr val="accent2"/>
                </a:solidFill>
              </a:rPr>
              <a:t>malloc</a:t>
            </a:r>
            <a:r>
              <a:rPr lang="cs-CZ" altLang="cs-CZ" sz="2000" dirty="0">
                <a:solidFill>
                  <a:schemeClr val="accent2"/>
                </a:solidFill>
              </a:rPr>
              <a:t>(2 * </a:t>
            </a:r>
            <a:r>
              <a:rPr lang="cs-CZ" altLang="cs-CZ" sz="2000" dirty="0" err="1">
                <a:solidFill>
                  <a:schemeClr val="accent2"/>
                </a:solidFill>
              </a:rPr>
              <a:t>sizeof</a:t>
            </a:r>
            <a:r>
              <a:rPr lang="cs-CZ" altLang="cs-CZ" sz="2000" dirty="0">
                <a:solidFill>
                  <a:schemeClr val="accent2"/>
                </a:solidFill>
              </a:rPr>
              <a:t>(</a:t>
            </a: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>
                <a:solidFill>
                  <a:schemeClr val="accent2"/>
                </a:solidFill>
              </a:rPr>
              <a:t> *));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Nasměrujeme pointery na začátky řádků: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x[0] = </a:t>
            </a:r>
            <a:r>
              <a:rPr lang="cs-CZ" altLang="cs-CZ" sz="2000" dirty="0" err="1">
                <a:solidFill>
                  <a:schemeClr val="accent2"/>
                </a:solidFill>
              </a:rPr>
              <a:t>p_i</a:t>
            </a:r>
            <a:r>
              <a:rPr lang="cs-CZ" altLang="cs-CZ" sz="2000" dirty="0">
                <a:solidFill>
                  <a:schemeClr val="accent2"/>
                </a:solidFill>
              </a:rPr>
              <a:t> + (0 * 3);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x[1] = </a:t>
            </a:r>
            <a:r>
              <a:rPr lang="cs-CZ" altLang="cs-CZ" sz="2000" dirty="0" err="1">
                <a:solidFill>
                  <a:schemeClr val="accent2"/>
                </a:solidFill>
              </a:rPr>
              <a:t>p_i</a:t>
            </a:r>
            <a:r>
              <a:rPr lang="cs-CZ" altLang="cs-CZ" sz="2000" dirty="0">
                <a:solidFill>
                  <a:schemeClr val="accent2"/>
                </a:solidFill>
              </a:rPr>
              <a:t> + (1 * 3);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Výhody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Je možný </a:t>
            </a:r>
            <a:r>
              <a:rPr lang="cs-CZ" altLang="cs-CZ" sz="2000" dirty="0" smtClean="0"/>
              <a:t>počet </a:t>
            </a:r>
            <a:r>
              <a:rPr lang="cs-CZ" altLang="cs-CZ" sz="2000" dirty="0"/>
              <a:t>řádků i </a:t>
            </a:r>
            <a:r>
              <a:rPr lang="cs-CZ" altLang="cs-CZ" sz="2000" dirty="0" smtClean="0"/>
              <a:t>sloupků zjištěný za běhu programu.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 smtClean="0"/>
              <a:t>Pole </a:t>
            </a:r>
            <a:r>
              <a:rPr lang="cs-CZ" altLang="cs-CZ" sz="2000" dirty="0"/>
              <a:t>nemusí být </a:t>
            </a:r>
            <a:r>
              <a:rPr lang="cs-CZ" altLang="cs-CZ" sz="2000" dirty="0" smtClean="0"/>
              <a:t>obdélníkové, když je nějak pravidelné. Například pro část matice pod </a:t>
            </a:r>
            <a:r>
              <a:rPr lang="cs-CZ" altLang="cs-CZ" sz="2000" dirty="0" smtClean="0">
                <a:hlinkClick r:id="rId3"/>
              </a:rPr>
              <a:t>hlavní diagonálou</a:t>
            </a:r>
            <a:r>
              <a:rPr lang="cs-CZ" altLang="cs-CZ" sz="2000" dirty="0" smtClean="0"/>
              <a:t> je možné vypočíst umístění pointerů na začátky řádků.</a:t>
            </a: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400" dirty="0"/>
              <a:t>Nevýhody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Oproti </a:t>
            </a:r>
            <a:r>
              <a:rPr lang="cs-CZ" altLang="cs-CZ" sz="2000" dirty="0">
                <a:hlinkClick r:id="rId4" action="ppaction://hlinksldjump"/>
              </a:rPr>
              <a:t>statickému poli</a:t>
            </a:r>
            <a:r>
              <a:rPr lang="cs-CZ" altLang="cs-CZ" sz="2000" dirty="0"/>
              <a:t> </a:t>
            </a:r>
            <a:r>
              <a:rPr lang="cs-CZ" altLang="cs-CZ" sz="2000" dirty="0" smtClean="0"/>
              <a:t>je </a:t>
            </a:r>
            <a:r>
              <a:rPr lang="cs-CZ" altLang="cs-CZ" sz="2000" dirty="0"/>
              <a:t>nutná paměť pro 3 pointery navíc</a:t>
            </a:r>
            <a:r>
              <a:rPr lang="cs-CZ" altLang="cs-CZ" sz="2000" dirty="0" smtClean="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600" dirty="0"/>
              <a:t>1 pointer pro pole pointerů na začátky řádků a </a:t>
            </a:r>
            <a:r>
              <a:rPr lang="cs-CZ" altLang="cs-CZ" sz="1600" dirty="0">
                <a:solidFill>
                  <a:schemeClr val="accent2"/>
                </a:solidFill>
              </a:rPr>
              <a:t>2</a:t>
            </a:r>
            <a:r>
              <a:rPr lang="cs-CZ" altLang="cs-CZ" sz="1600" dirty="0"/>
              <a:t> pointery v tomto poli.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012CB-DDDA-4332-8AFA-D62FDAF7C5E9}" type="slidenum">
              <a:rPr lang="cs-CZ" altLang="cs-CZ"/>
              <a:pPr/>
              <a:t>135</a:t>
            </a:fld>
            <a:endParaRPr lang="cs-CZ" altLang="cs-CZ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Dvourozměrné pole s různou délkou řádek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Pole pro část matice </a:t>
            </a:r>
            <a:r>
              <a:rPr lang="cs-CZ" altLang="cs-CZ" sz="2800" dirty="0" smtClean="0"/>
              <a:t>3 řádků a 3 sloupků pod </a:t>
            </a:r>
            <a:r>
              <a:rPr lang="cs-CZ" altLang="cs-CZ" sz="2800" dirty="0"/>
              <a:t>diagonálou (zde včetně diagonály) se může definovat pomocí varianty č. </a:t>
            </a:r>
            <a:r>
              <a:rPr lang="cs-CZ" altLang="cs-CZ" sz="2800" dirty="0">
                <a:hlinkClick r:id="rId2" action="ppaction://hlinksldjump"/>
              </a:rPr>
              <a:t>1</a:t>
            </a:r>
            <a:r>
              <a:rPr lang="cs-CZ" altLang="cs-CZ" sz="2800" dirty="0"/>
              <a:t>, </a:t>
            </a:r>
            <a:r>
              <a:rPr lang="cs-CZ" altLang="cs-CZ" sz="2800" dirty="0">
                <a:hlinkClick r:id="rId3" action="ppaction://hlinksldjump"/>
              </a:rPr>
              <a:t>3</a:t>
            </a:r>
            <a:r>
              <a:rPr lang="cs-CZ" altLang="cs-CZ" sz="2800" dirty="0"/>
              <a:t> nebo </a:t>
            </a:r>
            <a:r>
              <a:rPr lang="cs-CZ" altLang="cs-CZ" sz="2800" dirty="0">
                <a:hlinkClick r:id="rId4" action="ppaction://hlinksldjump"/>
              </a:rPr>
              <a:t>4</a:t>
            </a:r>
            <a:r>
              <a:rPr lang="cs-CZ" altLang="cs-CZ" sz="2800" dirty="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Dle 1. varianty: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400" dirty="0" err="1">
                <a:solidFill>
                  <a:schemeClr val="accent2"/>
                </a:solidFill>
              </a:rPr>
              <a:t>int</a:t>
            </a:r>
            <a:r>
              <a:rPr lang="cs-CZ" altLang="cs-CZ" sz="2400" dirty="0">
                <a:solidFill>
                  <a:schemeClr val="accent2"/>
                </a:solidFill>
              </a:rPr>
              <a:t> *x[3];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400" dirty="0" err="1">
                <a:solidFill>
                  <a:schemeClr val="accent2"/>
                </a:solidFill>
              </a:rPr>
              <a:t>for</a:t>
            </a:r>
            <a:r>
              <a:rPr lang="cs-CZ" altLang="cs-CZ" sz="2400" dirty="0">
                <a:solidFill>
                  <a:schemeClr val="accent2"/>
                </a:solidFill>
              </a:rPr>
              <a:t> (i = 0; i &lt; 3; i++)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  x[i] = (</a:t>
            </a:r>
            <a:r>
              <a:rPr lang="cs-CZ" altLang="cs-CZ" sz="2400" dirty="0" err="1">
                <a:solidFill>
                  <a:schemeClr val="accent2"/>
                </a:solidFill>
              </a:rPr>
              <a:t>int</a:t>
            </a:r>
            <a:r>
              <a:rPr lang="cs-CZ" altLang="cs-CZ" sz="2400" dirty="0">
                <a:solidFill>
                  <a:schemeClr val="accent2"/>
                </a:solidFill>
              </a:rPr>
              <a:t> *) </a:t>
            </a:r>
            <a:r>
              <a:rPr lang="cs-CZ" altLang="cs-CZ" sz="2400" dirty="0" err="1">
                <a:solidFill>
                  <a:schemeClr val="accent2"/>
                </a:solidFill>
              </a:rPr>
              <a:t>malloc</a:t>
            </a:r>
            <a:r>
              <a:rPr lang="cs-CZ" altLang="cs-CZ" sz="2400" dirty="0">
                <a:solidFill>
                  <a:schemeClr val="accent2"/>
                </a:solidFill>
              </a:rPr>
              <a:t>((i + 1) * </a:t>
            </a:r>
            <a:r>
              <a:rPr lang="cs-CZ" altLang="cs-CZ" sz="2400" dirty="0" err="1">
                <a:solidFill>
                  <a:schemeClr val="accent2"/>
                </a:solidFill>
              </a:rPr>
              <a:t>sizeof</a:t>
            </a:r>
            <a:r>
              <a:rPr lang="cs-CZ" altLang="cs-CZ" sz="2400" dirty="0">
                <a:solidFill>
                  <a:schemeClr val="accent2"/>
                </a:solidFill>
              </a:rPr>
              <a:t>(</a:t>
            </a:r>
            <a:r>
              <a:rPr lang="cs-CZ" altLang="cs-CZ" sz="2400" dirty="0" err="1">
                <a:solidFill>
                  <a:schemeClr val="accent2"/>
                </a:solidFill>
              </a:rPr>
              <a:t>int</a:t>
            </a:r>
            <a:r>
              <a:rPr lang="cs-CZ" altLang="cs-CZ" sz="2400" dirty="0">
                <a:solidFill>
                  <a:schemeClr val="accent2"/>
                </a:solidFill>
              </a:rPr>
              <a:t>));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Z dvourozměrného pole </a:t>
            </a:r>
            <a:r>
              <a:rPr lang="cs-CZ" altLang="cs-CZ" sz="2800" dirty="0">
                <a:solidFill>
                  <a:schemeClr val="accent2"/>
                </a:solidFill>
              </a:rPr>
              <a:t>x</a:t>
            </a:r>
            <a:r>
              <a:rPr lang="cs-CZ" altLang="cs-CZ" sz="2800" dirty="0"/>
              <a:t> jsou pak dostupné prvky:</a:t>
            </a:r>
          </a:p>
        </p:txBody>
      </p:sp>
      <p:graphicFrame>
        <p:nvGraphicFramePr>
          <p:cNvPr id="166970" name="Group 58"/>
          <p:cNvGraphicFramePr>
            <a:graphicFrameLocks noGrp="1"/>
          </p:cNvGraphicFramePr>
          <p:nvPr>
            <p:ph sz="half" idx="4294967295"/>
          </p:nvPr>
        </p:nvGraphicFramePr>
        <p:xfrm>
          <a:off x="1600200" y="5305425"/>
          <a:ext cx="5867400" cy="1554480"/>
        </p:xfrm>
        <a:graphic>
          <a:graphicData uri="http://schemas.openxmlformats.org/drawingml/2006/table">
            <a:tbl>
              <a:tblPr/>
              <a:tblGrid>
                <a:gridCol w="1173163"/>
                <a:gridCol w="1173162"/>
                <a:gridCol w="1174750"/>
                <a:gridCol w="1173163"/>
                <a:gridCol w="1173162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x[0]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x[0][0]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x[1]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x[1][0]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x[1][1]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x[2]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x[2][0]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x[2][1]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x[2][2]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43967-E21A-470F-956B-8CC2FD65FB91}" type="slidenum">
              <a:rPr lang="cs-CZ" altLang="cs-CZ"/>
              <a:pPr/>
              <a:t>136</a:t>
            </a:fld>
            <a:endParaRPr lang="cs-CZ" altLang="cs-CZ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>
                <a:solidFill>
                  <a:schemeClr val="tx1"/>
                </a:solidFill>
              </a:rPr>
              <a:t>Dvourozměrné statické pole jako parametr funkce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400" dirty="0"/>
              <a:t>Následující funkce vrátí největší prvek z dvourozměrného pole, jehož každá řádka má </a:t>
            </a:r>
            <a:r>
              <a:rPr lang="cs-CZ" altLang="cs-CZ" sz="1400" dirty="0">
                <a:solidFill>
                  <a:schemeClr val="accent2"/>
                </a:solidFill>
              </a:rPr>
              <a:t>4</a:t>
            </a:r>
            <a:r>
              <a:rPr lang="cs-CZ" altLang="cs-CZ" sz="1400" dirty="0"/>
              <a:t> prvky typu </a:t>
            </a:r>
            <a:r>
              <a:rPr lang="cs-CZ" altLang="cs-CZ" sz="1400" dirty="0">
                <a:solidFill>
                  <a:schemeClr val="accent2"/>
                </a:solidFill>
              </a:rPr>
              <a:t>double</a:t>
            </a:r>
            <a:r>
              <a:rPr lang="cs-CZ" altLang="cs-CZ" sz="1400" dirty="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#</a:t>
            </a:r>
            <a:r>
              <a:rPr lang="cs-CZ" altLang="cs-CZ" sz="1400" dirty="0" err="1">
                <a:solidFill>
                  <a:schemeClr val="accent2"/>
                </a:solidFill>
              </a:rPr>
              <a:t>define</a:t>
            </a:r>
            <a:r>
              <a:rPr lang="cs-CZ" altLang="cs-CZ" sz="1400" dirty="0">
                <a:solidFill>
                  <a:schemeClr val="accent2"/>
                </a:solidFill>
              </a:rPr>
              <a:t> RADKY 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#</a:t>
            </a:r>
            <a:r>
              <a:rPr lang="cs-CZ" altLang="cs-CZ" sz="1400" dirty="0" err="1">
                <a:solidFill>
                  <a:schemeClr val="accent2"/>
                </a:solidFill>
              </a:rPr>
              <a:t>define</a:t>
            </a:r>
            <a:r>
              <a:rPr lang="cs-CZ" altLang="cs-CZ" sz="1400" dirty="0">
                <a:solidFill>
                  <a:schemeClr val="accent2"/>
                </a:solidFill>
              </a:rPr>
              <a:t> SLOUPCE 4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double maxim(double pole[][SLOUPCE], 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radky</a:t>
            </a:r>
            <a:r>
              <a:rPr lang="cs-CZ" altLang="cs-CZ" sz="1400" dirty="0">
                <a:solidFill>
                  <a:schemeClr val="accent2"/>
                </a:solidFill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/>
              <a:t>/* možno též </a:t>
            </a:r>
            <a:r>
              <a:rPr lang="cs-CZ" altLang="cs-CZ" sz="1400" dirty="0">
                <a:solidFill>
                  <a:schemeClr val="accent2"/>
                </a:solidFill>
              </a:rPr>
              <a:t>double maxim(double (*pole)[SLOUPCE], 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radky</a:t>
            </a:r>
            <a:r>
              <a:rPr lang="cs-CZ" altLang="cs-CZ" sz="1400" dirty="0">
                <a:solidFill>
                  <a:schemeClr val="accent2"/>
                </a:solidFill>
              </a:rPr>
              <a:t>)</a:t>
            </a:r>
            <a:r>
              <a:rPr lang="cs-CZ" altLang="cs-CZ" sz="1400" dirty="0"/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double pom = pole[0][0];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i, j;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for</a:t>
            </a:r>
            <a:r>
              <a:rPr lang="cs-CZ" altLang="cs-CZ" sz="1400" dirty="0">
                <a:solidFill>
                  <a:schemeClr val="accent2"/>
                </a:solidFill>
              </a:rPr>
              <a:t> (i = 0; i &lt; </a:t>
            </a:r>
            <a:r>
              <a:rPr lang="cs-CZ" altLang="cs-CZ" sz="1400" dirty="0" err="1">
                <a:solidFill>
                  <a:schemeClr val="accent2"/>
                </a:solidFill>
              </a:rPr>
              <a:t>radky</a:t>
            </a:r>
            <a:r>
              <a:rPr lang="cs-CZ" altLang="cs-CZ" sz="1400" dirty="0">
                <a:solidFill>
                  <a:schemeClr val="accent2"/>
                </a:solidFill>
              </a:rPr>
              <a:t>; i++)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</a:t>
            </a:r>
            <a:r>
              <a:rPr lang="cs-CZ" altLang="cs-CZ" sz="1400" dirty="0" err="1">
                <a:solidFill>
                  <a:schemeClr val="accent2"/>
                </a:solidFill>
              </a:rPr>
              <a:t>for</a:t>
            </a:r>
            <a:r>
              <a:rPr lang="cs-CZ" altLang="cs-CZ" sz="1400" dirty="0">
                <a:solidFill>
                  <a:schemeClr val="accent2"/>
                </a:solidFill>
              </a:rPr>
              <a:t> (j = 0; j &lt; SLOUPCE; j++)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  </a:t>
            </a:r>
            <a:r>
              <a:rPr lang="cs-CZ" altLang="cs-CZ" sz="1400" dirty="0" err="1">
                <a:solidFill>
                  <a:schemeClr val="accent2"/>
                </a:solidFill>
              </a:rPr>
              <a:t>if</a:t>
            </a:r>
            <a:r>
              <a:rPr lang="cs-CZ" altLang="cs-CZ" sz="1400" dirty="0">
                <a:solidFill>
                  <a:schemeClr val="accent2"/>
                </a:solidFill>
              </a:rPr>
              <a:t> (pole[i][j] &gt; pom)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    pom = pole[i][j];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return pom;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 smtClean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endParaRPr lang="cs-CZ" altLang="cs-CZ" sz="1400" dirty="0"/>
          </a:p>
          <a:p>
            <a:pPr>
              <a:lnSpc>
                <a:spcPct val="80000"/>
              </a:lnSpc>
            </a:pPr>
            <a:r>
              <a:rPr lang="cs-CZ" altLang="cs-CZ" sz="1400" dirty="0" smtClean="0"/>
              <a:t>Volání </a:t>
            </a:r>
            <a:r>
              <a:rPr lang="cs-CZ" altLang="cs-CZ" sz="1400" dirty="0"/>
              <a:t>funkce pro pole definované jako </a:t>
            </a:r>
            <a:r>
              <a:rPr lang="cs-CZ" altLang="cs-CZ" sz="1400" dirty="0">
                <a:solidFill>
                  <a:schemeClr val="accent2"/>
                </a:solidFill>
              </a:rPr>
              <a:t>double x[RADKY][SLOUPCE]</a:t>
            </a:r>
            <a:r>
              <a:rPr lang="cs-CZ" altLang="cs-CZ" sz="1400" dirty="0"/>
              <a:t>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 err="1">
                <a:solidFill>
                  <a:schemeClr val="accent2"/>
                </a:solidFill>
              </a:rPr>
              <a:t>nejvetsi</a:t>
            </a:r>
            <a:r>
              <a:rPr lang="cs-CZ" altLang="cs-CZ" sz="1200" dirty="0">
                <a:solidFill>
                  <a:schemeClr val="accent2"/>
                </a:solidFill>
              </a:rPr>
              <a:t> = maxim(x, RADKY);</a:t>
            </a:r>
          </a:p>
          <a:p>
            <a:pPr lvl="1">
              <a:lnSpc>
                <a:spcPct val="80000"/>
              </a:lnSpc>
            </a:pPr>
            <a:r>
              <a:rPr lang="cs-CZ" altLang="cs-CZ" sz="1000" dirty="0" smtClean="0"/>
              <a:t>Počet řádků musí bít předán jako další parametr, pokud není </a:t>
            </a:r>
            <a:r>
              <a:rPr lang="cs-CZ" altLang="cs-CZ" sz="1000" dirty="0"/>
              <a:t>v</a:t>
            </a:r>
            <a:r>
              <a:rPr lang="cs-CZ" altLang="cs-CZ" sz="1000" dirty="0" smtClean="0"/>
              <a:t>e funkci uveden </a:t>
            </a:r>
            <a:r>
              <a:rPr lang="cs-CZ" altLang="cs-CZ" sz="1000" smtClean="0"/>
              <a:t>ve formě identifikátoru </a:t>
            </a:r>
            <a:r>
              <a:rPr lang="cs-CZ" altLang="cs-CZ" sz="1000" dirty="0" smtClean="0"/>
              <a:t>konstanty definované makrem pro preprocesor.</a:t>
            </a:r>
          </a:p>
          <a:p>
            <a:pPr>
              <a:lnSpc>
                <a:spcPct val="80000"/>
              </a:lnSpc>
            </a:pPr>
            <a:r>
              <a:rPr lang="cs-CZ" altLang="cs-CZ" sz="1400" dirty="0" smtClean="0"/>
              <a:t>Ve formálních parametrech</a:t>
            </a:r>
          </a:p>
          <a:p>
            <a:pPr lvl="1">
              <a:lnSpc>
                <a:spcPct val="80000"/>
              </a:lnSpc>
            </a:pPr>
            <a:r>
              <a:rPr lang="cs-CZ" altLang="cs-CZ" sz="1000" dirty="0" smtClean="0"/>
              <a:t>Velikost </a:t>
            </a:r>
            <a:r>
              <a:rPr lang="cs-CZ" altLang="cs-CZ" sz="1000" dirty="0"/>
              <a:t>první dimenze se vynechává stejně </a:t>
            </a:r>
            <a:r>
              <a:rPr lang="cs-CZ" altLang="cs-CZ" sz="1000" dirty="0">
                <a:hlinkClick r:id="rId2" action="ppaction://hlinksldjump"/>
              </a:rPr>
              <a:t>jako u jednorozměrného pole</a:t>
            </a:r>
            <a:r>
              <a:rPr lang="cs-CZ" altLang="cs-CZ" sz="10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000" dirty="0"/>
              <a:t>Velikost druhé dimenze, zde </a:t>
            </a:r>
            <a:r>
              <a:rPr lang="cs-CZ" altLang="cs-CZ" sz="1000" dirty="0">
                <a:solidFill>
                  <a:schemeClr val="accent2"/>
                </a:solidFill>
              </a:rPr>
              <a:t>SLOUPCE</a:t>
            </a:r>
            <a:r>
              <a:rPr lang="cs-CZ" altLang="cs-CZ" sz="1000" dirty="0"/>
              <a:t>, musí být </a:t>
            </a:r>
            <a:r>
              <a:rPr lang="cs-CZ" altLang="cs-CZ" sz="1000" dirty="0" smtClean="0"/>
              <a:t>uvedena, </a:t>
            </a:r>
            <a:r>
              <a:rPr lang="cs-CZ" altLang="cs-CZ" sz="1000" dirty="0"/>
              <a:t>protože do funkce se předává pointer a k němu překladač potřebuje informaci o velikosti řádku, což je </a:t>
            </a:r>
            <a:r>
              <a:rPr lang="cs-CZ" altLang="cs-CZ" sz="1000" dirty="0">
                <a:solidFill>
                  <a:schemeClr val="accent2"/>
                </a:solidFill>
              </a:rPr>
              <a:t>SLOUPCE * </a:t>
            </a:r>
            <a:r>
              <a:rPr lang="cs-CZ" altLang="cs-CZ" sz="1000" dirty="0" err="1">
                <a:solidFill>
                  <a:schemeClr val="accent2"/>
                </a:solidFill>
              </a:rPr>
              <a:t>sizeof</a:t>
            </a:r>
            <a:r>
              <a:rPr lang="cs-CZ" altLang="cs-CZ" sz="1000" dirty="0">
                <a:solidFill>
                  <a:schemeClr val="accent2"/>
                </a:solidFill>
              </a:rPr>
              <a:t>(double)</a:t>
            </a:r>
            <a:r>
              <a:rPr lang="cs-CZ" altLang="cs-CZ" sz="1000" dirty="0"/>
              <a:t>, aby mohl určit </a:t>
            </a:r>
            <a:r>
              <a:rPr lang="cs-CZ" altLang="cs-CZ" sz="1000" dirty="0">
                <a:hlinkClick r:id="rId3" action="ppaction://hlinksldjump"/>
              </a:rPr>
              <a:t>adresu </a:t>
            </a:r>
            <a:r>
              <a:rPr lang="cs-CZ" altLang="cs-CZ" sz="1000" dirty="0">
                <a:solidFill>
                  <a:schemeClr val="accent2"/>
                </a:solidFill>
                <a:hlinkClick r:id="rId3" action="ppaction://hlinksldjump"/>
              </a:rPr>
              <a:t>x + 1</a:t>
            </a:r>
            <a:r>
              <a:rPr lang="cs-CZ" altLang="cs-CZ" sz="10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000" dirty="0"/>
              <a:t>U vícerozměrných polí musí být </a:t>
            </a:r>
            <a:r>
              <a:rPr lang="cs-CZ" altLang="cs-CZ" sz="1000" dirty="0" smtClean="0"/>
              <a:t>uvedeny </a:t>
            </a:r>
            <a:r>
              <a:rPr lang="cs-CZ" altLang="cs-CZ" sz="1000" dirty="0"/>
              <a:t>všechny dimenze kromě první.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3EE-4D50-4289-AE78-13488DD8C6B9}" type="slidenum">
              <a:rPr lang="cs-CZ" altLang="cs-CZ"/>
              <a:pPr/>
              <a:t>137</a:t>
            </a:fld>
            <a:endParaRPr lang="cs-CZ" altLang="cs-CZ"/>
          </a:p>
        </p:txBody>
      </p:sp>
      <p:sp>
        <p:nvSpPr>
          <p:cNvPr id="172062" name="Rectangle 30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Pole řetězců</a:t>
            </a:r>
          </a:p>
        </p:txBody>
      </p:sp>
      <p:sp>
        <p:nvSpPr>
          <p:cNvPr id="172063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Je to nejčastěji využívané dvourozměrné pole s různou délkou jednotlivých řádek.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Využívají jej programy pracující s textem.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Nejčastější způsob definice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 dirty="0" err="1">
                <a:solidFill>
                  <a:schemeClr val="accent2"/>
                </a:solidFill>
              </a:rPr>
              <a:t>char</a:t>
            </a:r>
            <a:r>
              <a:rPr lang="cs-CZ" altLang="cs-CZ" sz="2400" dirty="0">
                <a:solidFill>
                  <a:schemeClr val="accent2"/>
                </a:solidFill>
              </a:rPr>
              <a:t> *s[] = { "ahoj", "nazdar" };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Jiný způsob definice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Definujeme pole dvou pointerů na řetězce: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2000" dirty="0" err="1">
                <a:solidFill>
                  <a:schemeClr val="accent2"/>
                </a:solidFill>
              </a:rPr>
              <a:t>char</a:t>
            </a:r>
            <a:r>
              <a:rPr lang="cs-CZ" altLang="cs-CZ" sz="2000" dirty="0">
                <a:solidFill>
                  <a:schemeClr val="accent2"/>
                </a:solidFill>
              </a:rPr>
              <a:t> *s[2];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Tomuto poli pointerů můžeme přiřadit hodnoty – adresy řetězců.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s[0] = "ahoj";</a:t>
            </a:r>
            <a:r>
              <a:rPr lang="cs-CZ" altLang="cs-CZ" sz="2000" dirty="0"/>
              <a:t> /* Staticky */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s[1] = (</a:t>
            </a:r>
            <a:r>
              <a:rPr lang="cs-CZ" altLang="cs-CZ" sz="2000" dirty="0" err="1">
                <a:solidFill>
                  <a:schemeClr val="accent2"/>
                </a:solidFill>
              </a:rPr>
              <a:t>char</a:t>
            </a:r>
            <a:r>
              <a:rPr lang="cs-CZ" altLang="cs-CZ" sz="2000" dirty="0">
                <a:solidFill>
                  <a:schemeClr val="accent2"/>
                </a:solidFill>
              </a:rPr>
              <a:t> *) </a:t>
            </a:r>
            <a:r>
              <a:rPr lang="cs-CZ" altLang="cs-CZ" sz="2000" dirty="0" err="1">
                <a:solidFill>
                  <a:schemeClr val="accent2"/>
                </a:solidFill>
              </a:rPr>
              <a:t>malloc</a:t>
            </a:r>
            <a:r>
              <a:rPr lang="cs-CZ" altLang="cs-CZ" sz="2000" dirty="0">
                <a:solidFill>
                  <a:schemeClr val="accent2"/>
                </a:solidFill>
              </a:rPr>
              <a:t>(7); </a:t>
            </a:r>
            <a:r>
              <a:rPr lang="cs-CZ" altLang="cs-CZ" sz="2000" dirty="0" err="1">
                <a:solidFill>
                  <a:schemeClr val="accent2"/>
                </a:solidFill>
              </a:rPr>
              <a:t>strcpy</a:t>
            </a:r>
            <a:r>
              <a:rPr lang="cs-CZ" altLang="cs-CZ" sz="2000" dirty="0">
                <a:solidFill>
                  <a:schemeClr val="accent2"/>
                </a:solidFill>
              </a:rPr>
              <a:t>(s[1], "nazdar");</a:t>
            </a:r>
            <a:r>
              <a:rPr lang="cs-CZ" altLang="cs-CZ" sz="2000" dirty="0"/>
              <a:t> /* Dynamicky */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Situace v paměti</a:t>
            </a:r>
          </a:p>
        </p:txBody>
      </p:sp>
      <p:graphicFrame>
        <p:nvGraphicFramePr>
          <p:cNvPr id="172170" name="Group 138"/>
          <p:cNvGraphicFramePr>
            <a:graphicFrameLocks noGrp="1"/>
          </p:cNvGraphicFramePr>
          <p:nvPr>
            <p:ph sz="half" idx="4294967295"/>
          </p:nvPr>
        </p:nvGraphicFramePr>
        <p:xfrm>
          <a:off x="304800" y="5654675"/>
          <a:ext cx="8604250" cy="1119189"/>
        </p:xfrm>
        <a:graphic>
          <a:graphicData uri="http://schemas.openxmlformats.org/drawingml/2006/table">
            <a:tbl>
              <a:tblPr/>
              <a:tblGrid>
                <a:gridCol w="533400"/>
                <a:gridCol w="381000"/>
                <a:gridCol w="1098550"/>
                <a:gridCol w="1098550"/>
                <a:gridCol w="1098550"/>
                <a:gridCol w="1098550"/>
                <a:gridCol w="1098550"/>
                <a:gridCol w="1098550"/>
                <a:gridCol w="109855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s[0] adresa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s[1] adresa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s[0]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s[0][0] = 'a'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s[0][1] = 'h'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s[0][2] = 'o'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s[0][3] = 'j'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s[0][4] = '\0'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s[1]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s[1][0] = 'n'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s[1][1] = 'a'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s[1][2] = 'z'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s[1][3] = 'd'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s[1][4] = 'a'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s[1][5] = 'r'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s[1][6] = '\0'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D056-F026-4DE2-B981-34DD630CDA0C}" type="slidenum">
              <a:rPr lang="cs-CZ" altLang="cs-CZ"/>
              <a:pPr/>
              <a:t>138</a:t>
            </a:fld>
            <a:endParaRPr lang="cs-CZ" altLang="cs-CZ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Tisk pole řetězců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Tisk řetězce po znacích pomocí pointeru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char *p_pom = s[0];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while (*p_pom != '\0')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putchar(*p_pom++);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Tisk řetězce najednou pomocí funkce </a:t>
            </a:r>
            <a:r>
              <a:rPr lang="cs-CZ" altLang="cs-CZ" sz="1800">
                <a:solidFill>
                  <a:schemeClr val="accent2"/>
                </a:solidFill>
              </a:rPr>
              <a:t>printf()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printf("%s\n", s[0]);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Tisk řetězce najednou pomocí funkce </a:t>
            </a:r>
            <a:r>
              <a:rPr lang="cs-CZ" altLang="cs-CZ" sz="1800">
                <a:solidFill>
                  <a:schemeClr val="accent2"/>
                </a:solidFill>
                <a:hlinkClick r:id="rId2" action="ppaction://hlinksldjump"/>
              </a:rPr>
              <a:t>puts()</a:t>
            </a:r>
            <a:endParaRPr lang="cs-CZ" altLang="cs-CZ" sz="180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puts(s[0]);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Tisk pole řetězců pomocí funkce </a:t>
            </a:r>
            <a:r>
              <a:rPr lang="cs-CZ" altLang="cs-CZ" sz="1800">
                <a:solidFill>
                  <a:schemeClr val="accent2"/>
                </a:solidFill>
              </a:rPr>
              <a:t>puts()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Nestandardní postup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char **p_pom = s;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pocet_s = sizeof(s) / sizeof(char *);</a:t>
            </a:r>
            <a:r>
              <a:rPr lang="cs-CZ" altLang="cs-CZ" sz="1600"/>
              <a:t> /* Viz </a:t>
            </a:r>
            <a:r>
              <a:rPr lang="cs-CZ" altLang="cs-CZ" sz="1600">
                <a:hlinkClick r:id="rId3" action="ppaction://hlinksldjump"/>
              </a:rPr>
              <a:t>zjištění velikosti pole</a:t>
            </a:r>
            <a:r>
              <a:rPr lang="cs-CZ" altLang="cs-CZ" sz="1600"/>
              <a:t>.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for (i = 0; i &lt; pocet_s; i++)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puts(*p_pom++);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Dle </a:t>
            </a:r>
            <a:r>
              <a:rPr lang="cs-CZ" altLang="cs-CZ" sz="1600">
                <a:hlinkClick r:id="rId4"/>
              </a:rPr>
              <a:t>precedence operátorů</a:t>
            </a:r>
            <a:r>
              <a:rPr lang="cs-CZ" altLang="cs-CZ" sz="1600"/>
              <a:t> se nejdříve (díky </a:t>
            </a:r>
            <a:r>
              <a:rPr lang="cs-CZ" altLang="cs-CZ" sz="1600">
                <a:hlinkClick r:id="rId5" action="ppaction://hlinksldjump"/>
              </a:rPr>
              <a:t>postfix verzi inkrementu</a:t>
            </a:r>
            <a:r>
              <a:rPr lang="cs-CZ" altLang="cs-CZ" sz="1600"/>
              <a:t> až po vytisknutí řetězce </a:t>
            </a:r>
            <a:r>
              <a:rPr lang="cs-CZ" altLang="cs-CZ" sz="1600">
                <a:solidFill>
                  <a:schemeClr val="accent2"/>
                </a:solidFill>
              </a:rPr>
              <a:t>s[0]</a:t>
            </a:r>
            <a:r>
              <a:rPr lang="cs-CZ" altLang="cs-CZ" sz="1600"/>
              <a:t>) zvýší hodnota adresy </a:t>
            </a:r>
            <a:r>
              <a:rPr lang="cs-CZ" altLang="cs-CZ" sz="1600">
                <a:solidFill>
                  <a:schemeClr val="accent2"/>
                </a:solidFill>
              </a:rPr>
              <a:t>p_pom</a:t>
            </a:r>
            <a:r>
              <a:rPr lang="cs-CZ" altLang="cs-CZ" sz="1600"/>
              <a:t> z </a:t>
            </a:r>
            <a:r>
              <a:rPr lang="cs-CZ" altLang="cs-CZ" sz="1600">
                <a:solidFill>
                  <a:schemeClr val="accent2"/>
                </a:solidFill>
              </a:rPr>
              <a:t>s[0]</a:t>
            </a:r>
            <a:r>
              <a:rPr lang="cs-CZ" altLang="cs-CZ" sz="1600"/>
              <a:t> na </a:t>
            </a:r>
            <a:r>
              <a:rPr lang="cs-CZ" altLang="cs-CZ" sz="1600">
                <a:solidFill>
                  <a:schemeClr val="accent2"/>
                </a:solidFill>
              </a:rPr>
              <a:t>s[1]</a:t>
            </a:r>
            <a:r>
              <a:rPr lang="cs-CZ" altLang="cs-CZ" sz="16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puts()</a:t>
            </a:r>
            <a:r>
              <a:rPr lang="cs-CZ" altLang="cs-CZ" sz="1600"/>
              <a:t> vytiskne řetězec začínající na této adrese do znaku </a:t>
            </a:r>
            <a:r>
              <a:rPr lang="cs-CZ" altLang="cs-CZ" sz="1600">
                <a:solidFill>
                  <a:schemeClr val="accent2"/>
                </a:solidFill>
              </a:rPr>
              <a:t>'\0'</a:t>
            </a:r>
            <a:r>
              <a:rPr lang="cs-CZ" altLang="cs-CZ" sz="16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Co by se stalo po tomto příkazu?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char **p_pom = s;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puts(++*p_pom);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V pointeru </a:t>
            </a:r>
            <a:r>
              <a:rPr lang="cs-CZ" altLang="cs-CZ" sz="1600">
                <a:solidFill>
                  <a:schemeClr val="accent2"/>
                </a:solidFill>
              </a:rPr>
              <a:t>*p_pom</a:t>
            </a:r>
            <a:r>
              <a:rPr lang="cs-CZ" altLang="cs-CZ" sz="1600"/>
              <a:t> je adresa prvního znaku řetězce </a:t>
            </a:r>
            <a:r>
              <a:rPr lang="cs-CZ" altLang="cs-CZ" sz="1600">
                <a:solidFill>
                  <a:schemeClr val="accent2"/>
                </a:solidFill>
              </a:rPr>
              <a:t>s[0]</a:t>
            </a:r>
            <a:r>
              <a:rPr lang="cs-CZ" altLang="cs-CZ" sz="16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Tato adresa se zvýší o jednu, takže </a:t>
            </a:r>
            <a:r>
              <a:rPr lang="cs-CZ" altLang="cs-CZ" sz="1600">
                <a:solidFill>
                  <a:schemeClr val="accent2"/>
                </a:solidFill>
              </a:rPr>
              <a:t>p_pom</a:t>
            </a:r>
            <a:r>
              <a:rPr lang="cs-CZ" altLang="cs-CZ" sz="1600"/>
              <a:t> i </a:t>
            </a:r>
            <a:r>
              <a:rPr lang="cs-CZ" altLang="cs-CZ" sz="1600">
                <a:solidFill>
                  <a:schemeClr val="accent2"/>
                </a:solidFill>
              </a:rPr>
              <a:t>s</a:t>
            </a:r>
            <a:r>
              <a:rPr lang="cs-CZ" altLang="cs-CZ" sz="1600"/>
              <a:t> teď míří na druhý znak řetězce </a:t>
            </a:r>
            <a:r>
              <a:rPr lang="cs-CZ" altLang="cs-CZ" sz="1600">
                <a:solidFill>
                  <a:schemeClr val="accent2"/>
                </a:solidFill>
              </a:rPr>
              <a:t>s[0]</a:t>
            </a:r>
            <a:r>
              <a:rPr lang="cs-CZ" altLang="cs-CZ" sz="1600"/>
              <a:t> a vytiskne se „</a:t>
            </a:r>
            <a:r>
              <a:rPr lang="cs-CZ" altLang="cs-CZ" sz="1600">
                <a:solidFill>
                  <a:schemeClr val="accent2"/>
                </a:solidFill>
              </a:rPr>
              <a:t>hoj</a:t>
            </a:r>
            <a:r>
              <a:rPr lang="cs-CZ" altLang="cs-CZ" sz="1600"/>
              <a:t>“.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EB7A-8A04-4D30-8E29-307330B14A1C}" type="slidenum">
              <a:rPr lang="cs-CZ" altLang="cs-CZ"/>
              <a:pPr/>
              <a:t>139</a:t>
            </a:fld>
            <a:endParaRPr lang="cs-CZ" altLang="cs-CZ"/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/>
              <a:t>Inicializace polí všech rozměrů</a:t>
            </a:r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Inicializace polí se provádí nejčastěji u </a:t>
            </a:r>
            <a:r>
              <a:rPr lang="cs-CZ" altLang="cs-CZ" sz="2000">
                <a:hlinkClick r:id="rId2" action="ppaction://hlinksldjump"/>
              </a:rPr>
              <a:t>řetězců</a:t>
            </a:r>
            <a:r>
              <a:rPr lang="cs-CZ" altLang="cs-CZ" sz="20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Inicializace pole typu double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double f[3] = { 1.5, 3.0, 7.6 };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Není-li uveden počet prvků pole, kompilátor si ho určí sám podle počtu inicializačních hodnot.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double f[] = { 1.5, 3.0 , 7.6 };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Je-li uveden počet prvků pole a inicializačních hodnot je méně, pak zbývající prvky budou mít nulovou hodnotu a to i v případě inicializace </a:t>
            </a:r>
            <a:r>
              <a:rPr lang="cs-CZ" altLang="cs-CZ" sz="2000">
                <a:hlinkClick r:id="rId3" action="ppaction://hlinksldjump"/>
              </a:rPr>
              <a:t>automatických</a:t>
            </a:r>
            <a:r>
              <a:rPr lang="cs-CZ" altLang="cs-CZ" sz="2000"/>
              <a:t> polí.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double f[3] = { 1.5, 3.0 };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f[2]</a:t>
            </a:r>
            <a:r>
              <a:rPr lang="cs-CZ" altLang="cs-CZ" sz="1800"/>
              <a:t> bude mít hodnotu </a:t>
            </a:r>
            <a:r>
              <a:rPr lang="cs-CZ" altLang="cs-CZ" sz="1800">
                <a:solidFill>
                  <a:schemeClr val="accent2"/>
                </a:solidFill>
              </a:rPr>
              <a:t>0.0</a:t>
            </a:r>
            <a:r>
              <a:rPr lang="cs-CZ" altLang="cs-CZ" sz="18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Není možné uvést více inicializačních hodnot, než je prvků pole.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double f[3] = { 1.5, 3.0, 7.6, 9.2 };</a:t>
            </a:r>
            <a:r>
              <a:rPr lang="cs-CZ" altLang="cs-CZ" sz="1800"/>
              <a:t> /* Chybně */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Dvourozměrné pole se inicializuje takto: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double f[][2] =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                     { 1.5, 3.0 } ,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                     { 2.4, 8.7 } ,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                     { 7.6, 9.2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                   };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Přičemž počet sloupců </a:t>
            </a:r>
            <a:r>
              <a:rPr lang="cs-CZ" altLang="cs-CZ" sz="1800" u="sng"/>
              <a:t>musí</a:t>
            </a:r>
            <a:r>
              <a:rPr lang="cs-CZ" altLang="cs-CZ" sz="1800"/>
              <a:t> být uveden a počet řádků může být uveden.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341C0-3380-4DF4-A0F0-40CAD10B8577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Konstanty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Zapisují se jako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hlinkClick r:id="rId2"/>
              </a:rPr>
              <a:t>symbolické konstanty</a:t>
            </a:r>
            <a:r>
              <a:rPr lang="cs-CZ" altLang="cs-CZ" sz="1600"/>
              <a:t> (konstanty pojmenované svými identifikátory),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hlinkClick r:id="rId3"/>
              </a:rPr>
              <a:t>literály</a:t>
            </a:r>
            <a:r>
              <a:rPr lang="cs-CZ" altLang="cs-CZ" sz="1600"/>
              <a:t> (hodnoty napsané v programu přímo neboli nepojmenované konstanty).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Na rozdíl od proměnné se tato hodnota během chodu programu nemění, tedy nelze do ní přiřazovat.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Příklady </a:t>
            </a:r>
            <a:r>
              <a:rPr lang="cs-CZ" altLang="cs-CZ" sz="1800">
                <a:hlinkClick r:id="rId4"/>
              </a:rPr>
              <a:t>deklarace a definice symbolických konstant</a:t>
            </a:r>
            <a:endParaRPr lang="cs-CZ" altLang="cs-CZ" sz="1800"/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const MAX_TEPLOTA = 50;</a:t>
            </a:r>
            <a:r>
              <a:rPr lang="cs-CZ" altLang="cs-CZ" sz="1600"/>
              <a:t> /* Deklarace konstanty </a:t>
            </a:r>
            <a:r>
              <a:rPr lang="cs-CZ" altLang="cs-CZ" sz="1600">
                <a:solidFill>
                  <a:schemeClr val="accent2"/>
                </a:solidFill>
              </a:rPr>
              <a:t>MAX_TEPLOTA</a:t>
            </a:r>
            <a:r>
              <a:rPr lang="cs-CZ" altLang="cs-CZ" sz="1600"/>
              <a:t> s hodnotou </a:t>
            </a:r>
            <a:r>
              <a:rPr lang="cs-CZ" altLang="cs-CZ" sz="1600">
                <a:solidFill>
                  <a:schemeClr val="accent2"/>
                </a:solidFill>
              </a:rPr>
              <a:t>50</a:t>
            </a:r>
            <a:r>
              <a:rPr lang="cs-CZ" altLang="cs-CZ" sz="1600"/>
              <a:t>.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const int MIN_TEPLOTA = -70; </a:t>
            </a:r>
            <a:r>
              <a:rPr lang="cs-CZ" altLang="cs-CZ" sz="1600"/>
              <a:t>/* Je možné i obrácené pořadí deklarace.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const int ROZSAH_TEPLOT = MAX_TEPLOTA - MIN_TEPLOTA;</a:t>
            </a:r>
            <a:r>
              <a:rPr lang="cs-CZ" altLang="cs-CZ" sz="1600"/>
              <a:t> /* Nové konstanty mohou využívat již dříve definovaných konstant. /*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#define MAX_TEPLOTA 50</a:t>
            </a:r>
            <a:r>
              <a:rPr lang="cs-CZ" altLang="cs-CZ" sz="1600"/>
              <a:t> /* Definice konstanty </a:t>
            </a:r>
            <a:r>
              <a:rPr lang="cs-CZ" altLang="cs-CZ" sz="1600">
                <a:solidFill>
                  <a:schemeClr val="accent2"/>
                </a:solidFill>
              </a:rPr>
              <a:t>MAX_TEPLOTA</a:t>
            </a:r>
            <a:r>
              <a:rPr lang="cs-CZ" altLang="cs-CZ" sz="1600"/>
              <a:t> makrem pro preprocesor /*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#define MIN_TEPLOTA -70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#define ROZSAH_TEPLOT (MAX_TEPLOTA - MIN_TEPLOTA)</a:t>
            </a:r>
            <a:endParaRPr lang="cs-CZ" altLang="cs-CZ" sz="1600"/>
          </a:p>
          <a:p>
            <a:pPr lvl="1">
              <a:lnSpc>
                <a:spcPct val="80000"/>
              </a:lnSpc>
            </a:pPr>
            <a:r>
              <a:rPr lang="cs-CZ" altLang="cs-CZ" sz="1600">
                <a:hlinkClick r:id="rId5" action="ppaction://hlinksldjump"/>
              </a:rPr>
              <a:t>Symbolické řetězcové konstanty</a:t>
            </a:r>
            <a:endParaRPr lang="cs-CZ" altLang="cs-CZ" sz="1600"/>
          </a:p>
          <a:p>
            <a:pPr>
              <a:lnSpc>
                <a:spcPct val="80000"/>
              </a:lnSpc>
            </a:pPr>
            <a:r>
              <a:rPr lang="cs-CZ" altLang="cs-CZ" sz="1800"/>
              <a:t>Štábní kultura dle knihy Code Complete: </a:t>
            </a:r>
            <a:r>
              <a:rPr lang="cs-CZ" altLang="cs-CZ" sz="1800">
                <a:hlinkClick r:id="rId6"/>
              </a:rPr>
              <a:t>Naming Constants</a:t>
            </a:r>
            <a:r>
              <a:rPr lang="cs-CZ" altLang="cs-CZ" sz="18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Konstanty se pojmenovávají velkými písmeny.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const SEST = 6;</a:t>
            </a:r>
            <a:r>
              <a:rPr lang="cs-CZ" altLang="cs-CZ" sz="1600"/>
              <a:t> /* Špatné */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Kdyby </a:t>
            </a:r>
            <a:r>
              <a:rPr lang="cs-CZ" altLang="cs-CZ" sz="1400">
                <a:solidFill>
                  <a:schemeClr val="accent2"/>
                </a:solidFill>
              </a:rPr>
              <a:t>SEST</a:t>
            </a:r>
            <a:r>
              <a:rPr lang="cs-CZ" altLang="cs-CZ" sz="1400"/>
              <a:t> bylo něco jiného než </a:t>
            </a:r>
            <a:r>
              <a:rPr lang="cs-CZ" altLang="cs-CZ" sz="1400">
                <a:solidFill>
                  <a:schemeClr val="accent2"/>
                </a:solidFill>
              </a:rPr>
              <a:t>6</a:t>
            </a:r>
            <a:r>
              <a:rPr lang="cs-CZ" altLang="cs-CZ" sz="1400"/>
              <a:t>, bylo by to hloupé.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const KAPACITA = 6;</a:t>
            </a:r>
            <a:r>
              <a:rPr lang="cs-CZ" altLang="cs-CZ" sz="1600"/>
              <a:t> /* Dobré */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Pojmenováváme abstraktní entitu reprezentovanou konstantou spíše než hodnotu samotnou.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Jediné literály, které by se měly objevit v těle programu, jsou </a:t>
            </a:r>
            <a:r>
              <a:rPr lang="cs-CZ" altLang="cs-CZ" sz="1600">
                <a:solidFill>
                  <a:schemeClr val="accent2"/>
                </a:solidFill>
              </a:rPr>
              <a:t>0</a:t>
            </a:r>
            <a:r>
              <a:rPr lang="cs-CZ" altLang="cs-CZ" sz="1600"/>
              <a:t> a </a:t>
            </a:r>
            <a:r>
              <a:rPr lang="cs-CZ" altLang="cs-CZ" sz="1600">
                <a:solidFill>
                  <a:schemeClr val="accent2"/>
                </a:solidFill>
              </a:rPr>
              <a:t>1</a:t>
            </a:r>
            <a:r>
              <a:rPr lang="cs-CZ" altLang="cs-CZ" sz="16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0F0F-6095-417D-BD62-F0370446D13F}" type="slidenum">
              <a:rPr lang="cs-CZ" altLang="cs-CZ"/>
              <a:pPr/>
              <a:t>140</a:t>
            </a:fld>
            <a:endParaRPr lang="cs-CZ" altLang="cs-CZ"/>
          </a:p>
        </p:txBody>
      </p:sp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4588"/>
          </a:xfrm>
          <a:noFill/>
        </p:spPr>
        <p:txBody>
          <a:bodyPr/>
          <a:lstStyle/>
          <a:p>
            <a:r>
              <a:rPr lang="cs-CZ" altLang="cs-CZ"/>
              <a:t>Zjištění velikosti pole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Tento postup nelze využít pro </a:t>
            </a:r>
            <a:r>
              <a:rPr lang="cs-CZ" altLang="cs-CZ" sz="1800">
                <a:hlinkClick r:id="rId2" action="ppaction://hlinksldjump"/>
              </a:rPr>
              <a:t>předávání parametrů o velikosti pole do funkce</a:t>
            </a:r>
            <a:r>
              <a:rPr lang="cs-CZ" altLang="cs-CZ" sz="18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Pole jednoduchého datového typu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i[] = { 1, 2, 3, 4, 5 };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pocet_i = sizeof(i) / sizeof(int);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Pole pointerů na řetězec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char *s[] = { "jedna", "dva", "tři", "čtyři" };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pocet_s = sizeof(s) / sizeof(char *);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Prvkem pole </a:t>
            </a:r>
            <a:r>
              <a:rPr lang="cs-CZ" altLang="cs-CZ" sz="1400">
                <a:solidFill>
                  <a:schemeClr val="accent2"/>
                </a:solidFill>
              </a:rPr>
              <a:t>s</a:t>
            </a:r>
            <a:r>
              <a:rPr lang="cs-CZ" altLang="cs-CZ" sz="1400"/>
              <a:t> je pointer na </a:t>
            </a:r>
            <a:r>
              <a:rPr lang="cs-CZ" altLang="cs-CZ" sz="1400">
                <a:solidFill>
                  <a:schemeClr val="accent2"/>
                </a:solidFill>
              </a:rPr>
              <a:t>char</a:t>
            </a:r>
            <a:r>
              <a:rPr lang="cs-CZ" altLang="cs-CZ" sz="140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pocet_s = sizeof(s) / sizeof(*s);</a:t>
            </a:r>
          </a:p>
          <a:p>
            <a:pPr lvl="2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s</a:t>
            </a:r>
            <a:r>
              <a:rPr lang="cs-CZ" altLang="cs-CZ" sz="1400"/>
              <a:t> je </a:t>
            </a:r>
            <a:r>
              <a:rPr lang="cs-CZ" altLang="cs-CZ" sz="1400">
                <a:hlinkClick r:id="rId3" action="ppaction://hlinksldjump"/>
              </a:rPr>
              <a:t>pointer na první prvek</a:t>
            </a:r>
            <a:r>
              <a:rPr lang="cs-CZ" altLang="cs-CZ" sz="1400"/>
              <a:t> </a:t>
            </a:r>
            <a:r>
              <a:rPr lang="cs-CZ" altLang="cs-CZ" sz="1400">
                <a:solidFill>
                  <a:schemeClr val="accent2"/>
                </a:solidFill>
              </a:rPr>
              <a:t>s</a:t>
            </a:r>
            <a:r>
              <a:rPr lang="cs-CZ" altLang="cs-CZ" sz="1400"/>
              <a:t>, tudíž </a:t>
            </a:r>
            <a:r>
              <a:rPr lang="cs-CZ" altLang="cs-CZ" sz="1400">
                <a:solidFill>
                  <a:schemeClr val="accent2"/>
                </a:solidFill>
              </a:rPr>
              <a:t>*s</a:t>
            </a:r>
            <a:r>
              <a:rPr lang="cs-CZ" altLang="cs-CZ" sz="1400"/>
              <a:t> je první prvek pole </a:t>
            </a:r>
            <a:r>
              <a:rPr lang="cs-CZ" altLang="cs-CZ" sz="1400">
                <a:solidFill>
                  <a:schemeClr val="accent2"/>
                </a:solidFill>
              </a:rPr>
              <a:t>s</a:t>
            </a:r>
            <a:r>
              <a:rPr lang="cs-CZ" altLang="cs-CZ" sz="140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pocet_s = sizeof(s) / sizeof(s[0]);</a:t>
            </a:r>
          </a:p>
          <a:p>
            <a:pPr lvl="2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s[0]</a:t>
            </a:r>
            <a:r>
              <a:rPr lang="cs-CZ" altLang="cs-CZ" sz="1400"/>
              <a:t> je první prvek pole </a:t>
            </a:r>
            <a:r>
              <a:rPr lang="cs-CZ" altLang="cs-CZ" sz="1400">
                <a:solidFill>
                  <a:schemeClr val="accent2"/>
                </a:solidFill>
              </a:rPr>
              <a:t>s</a:t>
            </a:r>
            <a:r>
              <a:rPr lang="cs-CZ" altLang="cs-CZ" sz="14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Pole statických řetězců neboli dvourozměrné pole znaků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char s[][9] = { "jedna", "dva", "tři", "čtyři" };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Maximální počet znaků (sloupců) </a:t>
            </a:r>
            <a:r>
              <a:rPr lang="cs-CZ" altLang="cs-CZ" sz="1400" u="sng"/>
              <a:t>musí</a:t>
            </a:r>
            <a:r>
              <a:rPr lang="cs-CZ" altLang="cs-CZ" sz="1400"/>
              <a:t> být uveden stejně jako u </a:t>
            </a:r>
            <a:r>
              <a:rPr lang="cs-CZ" altLang="cs-CZ" sz="1400">
                <a:hlinkClick r:id="rId4" action="ppaction://hlinksldjump"/>
              </a:rPr>
              <a:t>dvourozměrného pole</a:t>
            </a:r>
            <a:r>
              <a:rPr lang="cs-CZ" altLang="cs-CZ" sz="140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pocet_s = sizeof(s) / sizeof(char *);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Chybně: Prvkem pole není pointer na typ </a:t>
            </a:r>
            <a:r>
              <a:rPr lang="cs-CZ" altLang="cs-CZ" sz="1400">
                <a:solidFill>
                  <a:schemeClr val="accent2"/>
                </a:solidFill>
              </a:rPr>
              <a:t>char</a:t>
            </a:r>
            <a:r>
              <a:rPr lang="cs-CZ" altLang="cs-CZ" sz="1400"/>
              <a:t> ale statický řetězec.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pocet_s = sizeof(s) / sizeof(*s);</a:t>
            </a:r>
          </a:p>
          <a:p>
            <a:pPr lvl="2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s</a:t>
            </a:r>
            <a:r>
              <a:rPr lang="cs-CZ" altLang="cs-CZ" sz="1400"/>
              <a:t> je </a:t>
            </a:r>
            <a:r>
              <a:rPr lang="cs-CZ" altLang="cs-CZ" sz="1400">
                <a:hlinkClick r:id="rId3" action="ppaction://hlinksldjump"/>
              </a:rPr>
              <a:t>pointer na první prvek</a:t>
            </a:r>
            <a:r>
              <a:rPr lang="cs-CZ" altLang="cs-CZ" sz="1400"/>
              <a:t> </a:t>
            </a:r>
            <a:r>
              <a:rPr lang="cs-CZ" altLang="cs-CZ" sz="1400">
                <a:solidFill>
                  <a:schemeClr val="accent2"/>
                </a:solidFill>
              </a:rPr>
              <a:t>s</a:t>
            </a:r>
            <a:r>
              <a:rPr lang="cs-CZ" altLang="cs-CZ" sz="1400"/>
              <a:t>, tudíž </a:t>
            </a:r>
            <a:r>
              <a:rPr lang="cs-CZ" altLang="cs-CZ" sz="1400">
                <a:solidFill>
                  <a:schemeClr val="accent2"/>
                </a:solidFill>
              </a:rPr>
              <a:t>*s</a:t>
            </a:r>
            <a:r>
              <a:rPr lang="cs-CZ" altLang="cs-CZ" sz="1400"/>
              <a:t> je první prvek pole </a:t>
            </a:r>
            <a:r>
              <a:rPr lang="cs-CZ" altLang="cs-CZ" sz="1400">
                <a:solidFill>
                  <a:schemeClr val="accent2"/>
                </a:solidFill>
              </a:rPr>
              <a:t>s</a:t>
            </a:r>
            <a:r>
              <a:rPr lang="cs-CZ" altLang="cs-CZ" sz="1400"/>
              <a:t> – statické pole </a:t>
            </a:r>
            <a:r>
              <a:rPr lang="cs-CZ" altLang="cs-CZ" sz="1400">
                <a:solidFill>
                  <a:schemeClr val="accent2"/>
                </a:solidFill>
              </a:rPr>
              <a:t>9</a:t>
            </a:r>
            <a:r>
              <a:rPr lang="cs-CZ" altLang="cs-CZ" sz="1400"/>
              <a:t> znaků.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pocet_s = sizeof(s) / sizeof(s[0]);</a:t>
            </a:r>
          </a:p>
          <a:p>
            <a:pPr lvl="2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s[0]</a:t>
            </a:r>
            <a:r>
              <a:rPr lang="cs-CZ" altLang="cs-CZ" sz="1400"/>
              <a:t> je první prvek pole </a:t>
            </a:r>
            <a:r>
              <a:rPr lang="cs-CZ" altLang="cs-CZ" sz="1400">
                <a:solidFill>
                  <a:schemeClr val="accent2"/>
                </a:solidFill>
              </a:rPr>
              <a:t>s</a:t>
            </a:r>
            <a:r>
              <a:rPr lang="cs-CZ" altLang="cs-CZ" sz="14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Viz též </a:t>
            </a:r>
            <a:r>
              <a:rPr lang="cs-CZ" altLang="cs-CZ" sz="1800">
                <a:hlinkClick r:id="rId5" action="ppaction://hlinksldjump"/>
              </a:rPr>
              <a:t>pole struktur</a:t>
            </a:r>
            <a:r>
              <a:rPr lang="cs-CZ" altLang="cs-CZ" sz="1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4548-CF82-413B-B044-C3848D9F6BAE}" type="slidenum">
              <a:rPr lang="cs-CZ" altLang="cs-CZ"/>
              <a:pPr/>
              <a:t>141</a:t>
            </a:fld>
            <a:endParaRPr lang="cs-CZ" altLang="cs-CZ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sz="4000"/>
              <a:t>Návratová hodnota funkce </a:t>
            </a:r>
            <a:r>
              <a:rPr lang="cs-CZ" altLang="cs-CZ" sz="4000">
                <a:solidFill>
                  <a:schemeClr val="accent2"/>
                </a:solidFill>
              </a:rPr>
              <a:t>main()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 sz="2800" dirty="0"/>
              <a:t>V dosud uvedených příkladech byla návratová hodnota funkce </a:t>
            </a:r>
            <a:r>
              <a:rPr lang="cs-CZ" altLang="cs-CZ" sz="2800" dirty="0" err="1">
                <a:solidFill>
                  <a:schemeClr val="accent2"/>
                </a:solidFill>
              </a:rPr>
              <a:t>main</a:t>
            </a:r>
            <a:r>
              <a:rPr lang="cs-CZ" altLang="cs-CZ" sz="2800" dirty="0">
                <a:solidFill>
                  <a:schemeClr val="accent2"/>
                </a:solidFill>
              </a:rPr>
              <a:t>()</a:t>
            </a:r>
            <a:r>
              <a:rPr lang="cs-CZ" altLang="cs-CZ" sz="2800" dirty="0"/>
              <a:t> </a:t>
            </a:r>
            <a:r>
              <a:rPr lang="cs-CZ" altLang="cs-CZ" sz="2800" dirty="0" smtClean="0"/>
              <a:t>vždy datového typu </a:t>
            </a:r>
            <a:r>
              <a:rPr lang="cs-CZ" altLang="cs-CZ" sz="2800" dirty="0" err="1">
                <a:solidFill>
                  <a:schemeClr val="accent2"/>
                </a:solidFill>
              </a:rPr>
              <a:t>int</a:t>
            </a:r>
            <a:r>
              <a:rPr lang="cs-CZ" altLang="cs-CZ" sz="2800" dirty="0"/>
              <a:t>.</a:t>
            </a:r>
          </a:p>
          <a:p>
            <a:r>
              <a:rPr lang="cs-CZ" altLang="cs-CZ" sz="2800" dirty="0"/>
              <a:t>Pomocí návratové hodnoty lze předat volajícímu – což je v případě funkce </a:t>
            </a:r>
            <a:r>
              <a:rPr lang="cs-CZ" altLang="cs-CZ" sz="2800" dirty="0" err="1">
                <a:solidFill>
                  <a:schemeClr val="accent2"/>
                </a:solidFill>
              </a:rPr>
              <a:t>main</a:t>
            </a:r>
            <a:r>
              <a:rPr lang="cs-CZ" altLang="cs-CZ" sz="2800" dirty="0">
                <a:solidFill>
                  <a:schemeClr val="accent2"/>
                </a:solidFill>
              </a:rPr>
              <a:t>()</a:t>
            </a:r>
            <a:r>
              <a:rPr lang="cs-CZ" altLang="cs-CZ" sz="2800" dirty="0"/>
              <a:t> operační systém, který program spustil – výsledek práce programu.</a:t>
            </a:r>
          </a:p>
          <a:p>
            <a:r>
              <a:rPr lang="cs-CZ" altLang="cs-CZ" sz="2800" dirty="0"/>
              <a:t>Například v operačním systému MS-DOS se takto předaná hodnota zapsala do systémové proměnné </a:t>
            </a:r>
            <a:r>
              <a:rPr lang="cs-CZ" altLang="cs-CZ" sz="2800" dirty="0">
                <a:solidFill>
                  <a:schemeClr val="accent2"/>
                </a:solidFill>
              </a:rPr>
              <a:t>ERRORLEVEL</a:t>
            </a:r>
            <a:r>
              <a:rPr lang="cs-CZ" altLang="cs-CZ" sz="2800" dirty="0"/>
              <a:t>, odkud mohla být přečtena například v dávkovém souboru.</a:t>
            </a:r>
          </a:p>
          <a:p>
            <a:r>
              <a:rPr lang="cs-CZ" altLang="cs-CZ" sz="2800" dirty="0"/>
              <a:t>Způsob využití návratové hodnoty ANSI C nijak nedefinuje a záleží vždy na konkrétním operačním systému.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D0887-0B0E-4416-8757-1BC43E86D0A9}" type="slidenum">
              <a:rPr lang="cs-CZ" altLang="cs-CZ"/>
              <a:pPr/>
              <a:t>142</a:t>
            </a:fld>
            <a:endParaRPr lang="cs-CZ" altLang="cs-CZ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Parametry funkce </a:t>
            </a:r>
            <a:r>
              <a:rPr lang="cs-CZ" altLang="cs-CZ">
                <a:solidFill>
                  <a:schemeClr val="accent2"/>
                </a:solidFill>
              </a:rPr>
              <a:t>main()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Účelem formálních parametrů funkce </a:t>
            </a:r>
            <a:r>
              <a:rPr lang="cs-CZ" altLang="cs-CZ" sz="2800">
                <a:solidFill>
                  <a:schemeClr val="accent2"/>
                </a:solidFill>
              </a:rPr>
              <a:t>main()</a:t>
            </a:r>
            <a:r>
              <a:rPr lang="cs-CZ" altLang="cs-CZ" sz="2800"/>
              <a:t> je předat programu argumenty ze vstupní příkazové řádky.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Má-li funkce </a:t>
            </a:r>
            <a:r>
              <a:rPr lang="cs-CZ" altLang="cs-CZ" sz="2800">
                <a:solidFill>
                  <a:schemeClr val="accent2"/>
                </a:solidFill>
              </a:rPr>
              <a:t>main()</a:t>
            </a:r>
            <a:r>
              <a:rPr lang="cs-CZ" altLang="cs-CZ" sz="2800"/>
              <a:t> parametry, jsou vždy dva a jsou z historických důvodů pojmenovány vždy jako </a:t>
            </a:r>
            <a:r>
              <a:rPr lang="cs-CZ" altLang="cs-CZ" sz="2800">
                <a:solidFill>
                  <a:schemeClr val="accent2"/>
                </a:solidFill>
              </a:rPr>
              <a:t>argc</a:t>
            </a:r>
            <a:r>
              <a:rPr lang="cs-CZ" altLang="cs-CZ" sz="2800"/>
              <a:t> a </a:t>
            </a:r>
            <a:r>
              <a:rPr lang="cs-CZ" altLang="cs-CZ" sz="2800">
                <a:solidFill>
                  <a:schemeClr val="accent2"/>
                </a:solidFill>
              </a:rPr>
              <a:t>argv</a:t>
            </a:r>
            <a:r>
              <a:rPr lang="cs-CZ" altLang="cs-CZ" sz="28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Takto je možné program nebo víc programů spustit z dávkového souboru (skriptu, *.bat) a po spuštění se program již neptá na další informace.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Pokud uživatel nezadá při spuštění programu parametry, je obvyklé, že je program napsaný tak, aby vypsal návod nebo umožnil zadání těchto parametrů standardně z klávesnice.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Typickými parametry jsou jména vstupních a výstupních souborů programu.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243E-4815-4D36-8F4B-F791AE3642A6}" type="slidenum">
              <a:rPr lang="cs-CZ" altLang="cs-CZ"/>
              <a:pPr/>
              <a:t>143</a:t>
            </a:fld>
            <a:endParaRPr lang="cs-CZ" altLang="cs-CZ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Parametry funkce </a:t>
            </a:r>
            <a:r>
              <a:rPr lang="cs-CZ" altLang="cs-CZ">
                <a:solidFill>
                  <a:schemeClr val="accent2"/>
                </a:solidFill>
              </a:rPr>
              <a:t>main()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/>
              <a:t>Je-li program </a:t>
            </a:r>
            <a:r>
              <a:rPr lang="cs-CZ" altLang="cs-CZ" sz="1600">
                <a:solidFill>
                  <a:schemeClr val="accent2"/>
                </a:solidFill>
              </a:rPr>
              <a:t>test.exe</a:t>
            </a:r>
            <a:r>
              <a:rPr lang="cs-CZ" altLang="cs-CZ" sz="1600"/>
              <a:t> spuštěn příkazem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test param1 param2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a funkce </a:t>
            </a:r>
            <a:r>
              <a:rPr lang="cs-CZ" altLang="cs-CZ" sz="1600">
                <a:solidFill>
                  <a:schemeClr val="accent2"/>
                </a:solidFill>
              </a:rPr>
              <a:t>main()</a:t>
            </a:r>
            <a:r>
              <a:rPr lang="cs-CZ" altLang="cs-CZ" sz="1600"/>
              <a:t> má hlavičku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int main(int argc, char *argv[])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pak má parametr</a:t>
            </a:r>
          </a:p>
          <a:p>
            <a:pPr lvl="1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argc</a:t>
            </a:r>
            <a:r>
              <a:rPr lang="cs-CZ" altLang="cs-CZ" sz="1400"/>
              <a:t> hodnotu </a:t>
            </a:r>
            <a:r>
              <a:rPr lang="cs-CZ" altLang="cs-CZ" sz="1400">
                <a:solidFill>
                  <a:schemeClr val="accent2"/>
                </a:solidFill>
              </a:rPr>
              <a:t>3</a:t>
            </a:r>
            <a:r>
              <a:rPr lang="cs-CZ" altLang="cs-CZ" sz="1400"/>
              <a:t>, protože udává počet řetězců na vstupní řádce – tedy „</a:t>
            </a:r>
            <a:r>
              <a:rPr lang="cs-CZ" altLang="cs-CZ" sz="1400">
                <a:solidFill>
                  <a:schemeClr val="accent2"/>
                </a:solidFill>
              </a:rPr>
              <a:t>test</a:t>
            </a:r>
            <a:r>
              <a:rPr lang="cs-CZ" altLang="cs-CZ" sz="1400"/>
              <a:t>“, „</a:t>
            </a:r>
            <a:r>
              <a:rPr lang="cs-CZ" altLang="cs-CZ" sz="1400">
                <a:solidFill>
                  <a:schemeClr val="accent2"/>
                </a:solidFill>
              </a:rPr>
              <a:t>param1</a:t>
            </a:r>
            <a:r>
              <a:rPr lang="cs-CZ" altLang="cs-CZ" sz="1400"/>
              <a:t>“ a „</a:t>
            </a:r>
            <a:r>
              <a:rPr lang="cs-CZ" altLang="cs-CZ" sz="1400">
                <a:solidFill>
                  <a:schemeClr val="accent2"/>
                </a:solidFill>
              </a:rPr>
              <a:t>param2</a:t>
            </a:r>
            <a:r>
              <a:rPr lang="cs-CZ" altLang="cs-CZ" sz="1400"/>
              <a:t>“ a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pole pointerů na řetězce </a:t>
            </a:r>
            <a:r>
              <a:rPr lang="cs-CZ" altLang="cs-CZ" sz="1400">
                <a:solidFill>
                  <a:schemeClr val="accent2"/>
                </a:solidFill>
              </a:rPr>
              <a:t>argv</a:t>
            </a:r>
            <a:r>
              <a:rPr lang="cs-CZ" altLang="cs-CZ" sz="1400"/>
              <a:t> ukazuje takto: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argv[0] </a:t>
            </a:r>
            <a:r>
              <a:rPr lang="cs-CZ" altLang="cs-CZ" sz="1200"/>
              <a:t>→</a:t>
            </a:r>
            <a:r>
              <a:rPr lang="cs-CZ" altLang="cs-CZ" sz="1200">
                <a:solidFill>
                  <a:schemeClr val="accent2"/>
                </a:solidFill>
              </a:rPr>
              <a:t> "test"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argv[1] </a:t>
            </a:r>
            <a:r>
              <a:rPr lang="cs-CZ" altLang="cs-CZ" sz="1200"/>
              <a:t>→</a:t>
            </a:r>
            <a:r>
              <a:rPr lang="cs-CZ" altLang="cs-CZ" sz="1200">
                <a:solidFill>
                  <a:schemeClr val="accent2"/>
                </a:solidFill>
              </a:rPr>
              <a:t> "param1"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argv[2] </a:t>
            </a:r>
            <a:r>
              <a:rPr lang="cs-CZ" altLang="cs-CZ" sz="1200"/>
              <a:t>→</a:t>
            </a:r>
            <a:r>
              <a:rPr lang="cs-CZ" altLang="cs-CZ" sz="1200">
                <a:solidFill>
                  <a:schemeClr val="accent2"/>
                </a:solidFill>
              </a:rPr>
              <a:t> "param2"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Argument, který je na příkazové řádce uzavřen do uvozovek, se počítá za jeden řetězec. Například po příkazu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test "vstup 1.txt" setrid "vystup 1.txt"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bude situace následovná: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argc == 4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argv[0]</a:t>
            </a:r>
            <a:r>
              <a:rPr lang="cs-CZ" altLang="cs-CZ" sz="1400"/>
              <a:t> → </a:t>
            </a:r>
            <a:r>
              <a:rPr lang="cs-CZ" altLang="cs-CZ" sz="1400">
                <a:solidFill>
                  <a:schemeClr val="accent2"/>
                </a:solidFill>
              </a:rPr>
              <a:t>"test"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argv[1]</a:t>
            </a:r>
            <a:r>
              <a:rPr lang="cs-CZ" altLang="cs-CZ" sz="1400"/>
              <a:t> → </a:t>
            </a:r>
            <a:r>
              <a:rPr lang="cs-CZ" altLang="cs-CZ" sz="1400">
                <a:solidFill>
                  <a:schemeClr val="accent2"/>
                </a:solidFill>
              </a:rPr>
              <a:t>"vstup 1.txt"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argv[2]</a:t>
            </a:r>
            <a:r>
              <a:rPr lang="cs-CZ" altLang="cs-CZ" sz="1400"/>
              <a:t> → </a:t>
            </a:r>
            <a:r>
              <a:rPr lang="cs-CZ" altLang="cs-CZ" sz="1400">
                <a:solidFill>
                  <a:schemeClr val="accent2"/>
                </a:solidFill>
              </a:rPr>
              <a:t>"setrid"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argv[3]</a:t>
            </a:r>
            <a:r>
              <a:rPr lang="cs-CZ" altLang="cs-CZ" sz="1400"/>
              <a:t> → </a:t>
            </a:r>
            <a:r>
              <a:rPr lang="cs-CZ" altLang="cs-CZ" sz="1400">
                <a:solidFill>
                  <a:schemeClr val="accent2"/>
                </a:solidFill>
              </a:rPr>
              <a:t>"vystup 1.txt"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Pokud chceme v programu změnit parametry zadané na příkazové řádce, musíme je nejdříve překopírovat (pomocí například </a:t>
            </a:r>
            <a:r>
              <a:rPr lang="cs-CZ" altLang="cs-CZ" sz="1600">
                <a:solidFill>
                  <a:schemeClr val="accent2"/>
                </a:solidFill>
              </a:rPr>
              <a:t>strcpy()</a:t>
            </a:r>
            <a:r>
              <a:rPr lang="cs-CZ" altLang="cs-CZ" sz="1600"/>
              <a:t>) do řetězců definovaných v našem programu a s těmi dále pracovat.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strcpy(pom, argv[1]);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Je-li parametrem příkazové řádky číslo, je také předáno jako řetězec a musí se tedy před použitím převést na číslo některou z funkcí </a:t>
            </a:r>
            <a:r>
              <a:rPr lang="cs-CZ" altLang="cs-CZ" sz="1600">
                <a:solidFill>
                  <a:schemeClr val="accent2"/>
                </a:solidFill>
                <a:hlinkClick r:id="rId2" action="ppaction://hlinksldjump"/>
              </a:rPr>
              <a:t>atoi()</a:t>
            </a:r>
            <a:r>
              <a:rPr lang="cs-CZ" altLang="cs-CZ" sz="1600">
                <a:hlinkClick r:id="rId2" action="ppaction://hlinksldjump"/>
              </a:rPr>
              <a:t>, </a:t>
            </a:r>
            <a:r>
              <a:rPr lang="cs-CZ" altLang="cs-CZ" sz="1600">
                <a:solidFill>
                  <a:schemeClr val="accent2"/>
                </a:solidFill>
                <a:hlinkClick r:id="rId2" action="ppaction://hlinksldjump"/>
              </a:rPr>
              <a:t>atof()</a:t>
            </a:r>
            <a:r>
              <a:rPr lang="cs-CZ" altLang="cs-CZ" sz="1600"/>
              <a:t> nebo </a:t>
            </a:r>
            <a:r>
              <a:rPr lang="cs-CZ" altLang="cs-CZ" sz="1600">
                <a:solidFill>
                  <a:schemeClr val="accent2"/>
                </a:solidFill>
                <a:hlinkClick r:id="rId3" action="ppaction://hlinksldjump"/>
              </a:rPr>
              <a:t>sscanf()</a:t>
            </a:r>
            <a:r>
              <a:rPr lang="cs-CZ" altLang="cs-CZ" sz="160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int pocet = atoi(argv[1]);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51E3-4C0A-424B-A6A1-FB8A56005F28}" type="slidenum">
              <a:rPr lang="cs-CZ" altLang="cs-CZ"/>
              <a:pPr/>
              <a:t>144</a:t>
            </a:fld>
            <a:endParaRPr lang="cs-CZ" altLang="cs-CZ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sz="4000"/>
              <a:t>Příklad funkce </a:t>
            </a:r>
            <a:r>
              <a:rPr lang="cs-CZ" altLang="cs-CZ" sz="4000">
                <a:solidFill>
                  <a:schemeClr val="accent2"/>
                </a:solidFill>
              </a:rPr>
              <a:t>main()</a:t>
            </a:r>
            <a:r>
              <a:rPr lang="cs-CZ" altLang="cs-CZ" sz="4000">
                <a:solidFill>
                  <a:schemeClr val="tx1"/>
                </a:solidFill>
              </a:rPr>
              <a:t> s parametry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#include &lt;stdlib.h&gt;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#include &lt;errno.h&gt;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#define POCET_PARAMETRU 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#define POCET_ZNAKU 32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2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int main(int argc, char *argv[])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FILE *fw;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char *konec_cisla;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long int cislo;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if (argc &lt; POCET_PARAMETRU)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printf("Program se musi spustit se %d parametry:\n", POCET_PARAMETRU - 1);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printf("1. jmeno vystupniho souboru,\n");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printf("2. cele cislo.\n");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return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if ((fw = fopen(argv[1], "w")) == NULL)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printf("Soubor %s se nepodarilo otevrit.\n", argv[1]);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return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cislo = strtol(argv[2], &amp;konec_cisla, 10);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fprintf(fw, "%s\n%ld\n%ld\n", argv[0], cislo, cislo * cislo);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if (errno || *konec_cisla)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fprintf(fw, "%d %s\nNeni cislo: %s\n", errno, sys_errlist[errno], konec_cisla);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if (fclose(fw) == EOF)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printf("Soubor %s se nepodarilo uzavrit.\n", argv[1]);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return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C31F-C89F-43A5-8255-FDD488BBD583}" type="slidenum">
              <a:rPr lang="cs-CZ" altLang="cs-CZ"/>
              <a:pPr/>
              <a:t>145</a:t>
            </a:fld>
            <a:endParaRPr lang="cs-CZ" altLang="cs-CZ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Struktura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400"/>
              <a:t>Struktura je vedle pole další strukturovaný datový typ.</a:t>
            </a:r>
          </a:p>
          <a:p>
            <a:pPr>
              <a:lnSpc>
                <a:spcPct val="80000"/>
              </a:lnSpc>
            </a:pPr>
            <a:r>
              <a:rPr lang="cs-CZ" altLang="cs-CZ" sz="1400"/>
              <a:t>Od pole se liší tím, že jeho prvky mohou být různých datových typů.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struct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int    vyska;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float vaha;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 pavel, honza, karel;</a:t>
            </a:r>
          </a:p>
          <a:p>
            <a:pPr>
              <a:lnSpc>
                <a:spcPct val="80000"/>
              </a:lnSpc>
            </a:pPr>
            <a:r>
              <a:rPr lang="cs-CZ" altLang="cs-CZ" sz="1400"/>
              <a:t>Při definování je vhodné používat </a:t>
            </a:r>
            <a:r>
              <a:rPr lang="cs-CZ" altLang="cs-CZ" sz="1400">
                <a:solidFill>
                  <a:schemeClr val="accent2"/>
                </a:solidFill>
                <a:hlinkClick r:id="rId2" action="ppaction://hlinksldjump"/>
              </a:rPr>
              <a:t>typedef</a:t>
            </a:r>
            <a:r>
              <a:rPr lang="cs-CZ" altLang="cs-CZ" sz="1400"/>
              <a:t>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typedef struct { </a:t>
            </a:r>
            <a:r>
              <a:rPr lang="cs-CZ" altLang="cs-CZ" sz="1200"/>
              <a:t>/* definice typu struktury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int    vyska;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float vaha;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 MIRY; </a:t>
            </a:r>
            <a:r>
              <a:rPr lang="cs-CZ" altLang="cs-CZ" sz="1200"/>
              <a:t>/* Název struktury pište velkými písmeny.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MIRY pavel, honza, karel; </a:t>
            </a:r>
            <a:r>
              <a:rPr lang="cs-CZ" altLang="cs-CZ" sz="1200"/>
              <a:t>/* definice proměnných */</a:t>
            </a:r>
          </a:p>
          <a:p>
            <a:pPr>
              <a:lnSpc>
                <a:spcPct val="80000"/>
              </a:lnSpc>
            </a:pPr>
            <a:r>
              <a:rPr lang="cs-CZ" altLang="cs-CZ" sz="1400"/>
              <a:t>Přístup k prvkům struktury je pomocí tečkové notace.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pavel.vyska = 186;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karel.vaha = 89.5;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honza.vyska = pavel.vyska;</a:t>
            </a:r>
          </a:p>
          <a:p>
            <a:pPr>
              <a:lnSpc>
                <a:spcPct val="80000"/>
              </a:lnSpc>
            </a:pPr>
            <a:r>
              <a:rPr lang="cs-CZ" altLang="cs-CZ" sz="1400"/>
              <a:t>Je možné pracovat s celou strukturou najednou.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honza = pavel;</a:t>
            </a:r>
          </a:p>
          <a:p>
            <a:pPr>
              <a:lnSpc>
                <a:spcPct val="80000"/>
              </a:lnSpc>
            </a:pPr>
            <a:r>
              <a:rPr lang="cs-CZ" altLang="cs-CZ" sz="1400"/>
              <a:t>Což je možné využít pro </a:t>
            </a:r>
            <a:r>
              <a:rPr lang="cs-CZ" altLang="cs-CZ" sz="1400">
                <a:hlinkClick r:id="rId3" action="ppaction://hlinksldjump"/>
              </a:rPr>
              <a:t>kopírování pole</a:t>
            </a:r>
            <a:r>
              <a:rPr lang="cs-CZ" altLang="cs-CZ" sz="1400"/>
              <a:t> jedním příkazem.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typedef struct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int x[10]; </a:t>
            </a:r>
            <a:r>
              <a:rPr lang="cs-CZ" altLang="cs-CZ" sz="1200"/>
              <a:t>/* Pole ve struktuře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 STRUKTURA_POLE;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STRUKTURA_POLE a, b;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a.x[1] = 5;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b = a;</a:t>
            </a:r>
          </a:p>
          <a:p>
            <a:pPr>
              <a:lnSpc>
                <a:spcPct val="80000"/>
              </a:lnSpc>
            </a:pPr>
            <a:r>
              <a:rPr lang="cs-CZ" altLang="cs-CZ" sz="1400"/>
              <a:t>Reprezentace datových tabulek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MIRY lide[100]; </a:t>
            </a:r>
            <a:r>
              <a:rPr lang="cs-CZ" altLang="cs-CZ" sz="1200"/>
              <a:t>/* </a:t>
            </a:r>
            <a:r>
              <a:rPr lang="cs-CZ" altLang="cs-CZ" sz="1200">
                <a:hlinkClick r:id="rId4" action="ppaction://hlinksldjump"/>
              </a:rPr>
              <a:t>Struktura v poli</a:t>
            </a:r>
            <a:r>
              <a:rPr lang="cs-CZ" altLang="cs-CZ" sz="1200"/>
              <a:t>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lide[0].vyska = 176;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E491-EE5E-4BC2-B712-F53ECD3FE247}" type="slidenum">
              <a:rPr lang="cs-CZ" altLang="cs-CZ"/>
              <a:pPr/>
              <a:t>146</a:t>
            </a:fld>
            <a:endParaRPr lang="cs-CZ" altLang="cs-CZ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>
                <a:solidFill>
                  <a:schemeClr val="tx1"/>
                </a:solidFill>
                <a:hlinkClick r:id="rId2"/>
              </a:rPr>
              <a:t>Struktury a pointery</a:t>
            </a:r>
            <a:endParaRPr lang="cs-CZ" altLang="cs-CZ" dirty="0">
              <a:solidFill>
                <a:schemeClr val="tx1"/>
              </a:solidFill>
            </a:endParaRP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Pointery na struktury mají dvě velké oblasti použití: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při práci se strukturami v dynamické paměti,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při práci se strukturou ve funkci.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Definice pointeru na strukturu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typedef struct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char jmeno[30];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int    rocnik;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} STUDENT;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STUDENT s, *p_s;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Dynamické přidělení paměti pro strukturu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p_s = (STUDENT *) malloc(sizeof(STUDENT));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Nastavení pointeru na již existující strukturu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p_s = &amp;s;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Přístup k prvkům struktury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pomocí jména struktury </a:t>
            </a:r>
            <a:r>
              <a:rPr lang="cs-CZ" altLang="cs-CZ" sz="1800">
                <a:solidFill>
                  <a:schemeClr val="accent2"/>
                </a:solidFill>
              </a:rPr>
              <a:t>s</a:t>
            </a:r>
            <a:r>
              <a:rPr lang="cs-CZ" altLang="cs-CZ" sz="1800"/>
              <a:t>:		</a:t>
            </a:r>
            <a:r>
              <a:rPr lang="cs-CZ" altLang="cs-CZ" sz="1800">
                <a:solidFill>
                  <a:schemeClr val="accent2"/>
                </a:solidFill>
              </a:rPr>
              <a:t>s.rocnik = 3;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pomocí pointeru </a:t>
            </a:r>
            <a:r>
              <a:rPr lang="cs-CZ" altLang="cs-CZ" sz="1800">
                <a:solidFill>
                  <a:schemeClr val="accent2"/>
                </a:solidFill>
              </a:rPr>
              <a:t>p_s</a:t>
            </a:r>
            <a:r>
              <a:rPr lang="cs-CZ" altLang="cs-CZ" sz="1800"/>
              <a:t> komplikovaně:	</a:t>
            </a:r>
            <a:r>
              <a:rPr lang="cs-CZ" altLang="cs-CZ" sz="1800">
                <a:solidFill>
                  <a:schemeClr val="accent2"/>
                </a:solidFill>
              </a:rPr>
              <a:t>(*p_s).rocnik = 3;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pomocí pointeru </a:t>
            </a:r>
            <a:r>
              <a:rPr lang="cs-CZ" altLang="cs-CZ" sz="1800">
                <a:solidFill>
                  <a:schemeClr val="accent2"/>
                </a:solidFill>
              </a:rPr>
              <a:t>p_s</a:t>
            </a:r>
            <a:r>
              <a:rPr lang="cs-CZ" altLang="cs-CZ" sz="1800"/>
              <a:t> jednodušeji:	</a:t>
            </a:r>
            <a:r>
              <a:rPr lang="cs-CZ" altLang="cs-CZ" sz="1800">
                <a:solidFill>
                  <a:schemeClr val="accent2"/>
                </a:solidFill>
              </a:rPr>
              <a:t>p_s-&gt;rocnik = 3;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Příkaz </a:t>
            </a:r>
            <a:r>
              <a:rPr lang="cs-CZ" altLang="cs-CZ" sz="1800">
                <a:solidFill>
                  <a:schemeClr val="accent2"/>
                </a:solidFill>
              </a:rPr>
              <a:t>*p_s.rocnik = 3;</a:t>
            </a:r>
            <a:r>
              <a:rPr lang="cs-CZ" altLang="cs-CZ" sz="1800"/>
              <a:t> je chybně.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Operátor tečka „</a:t>
            </a:r>
            <a:r>
              <a:rPr lang="cs-CZ" altLang="cs-CZ" sz="1600">
                <a:solidFill>
                  <a:schemeClr val="accent2"/>
                </a:solidFill>
              </a:rPr>
              <a:t>.</a:t>
            </a:r>
            <a:r>
              <a:rPr lang="cs-CZ" altLang="cs-CZ" sz="1600"/>
              <a:t>“ má vyšší prioritu než operátor dereference „</a:t>
            </a:r>
            <a:r>
              <a:rPr lang="cs-CZ" altLang="cs-CZ" sz="1600">
                <a:solidFill>
                  <a:schemeClr val="accent2"/>
                </a:solidFill>
              </a:rPr>
              <a:t>*</a:t>
            </a:r>
            <a:r>
              <a:rPr lang="cs-CZ" altLang="cs-CZ" sz="1600"/>
              <a:t>“.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Na adresu, kam ukazuje obsah proměnné </a:t>
            </a:r>
            <a:r>
              <a:rPr lang="cs-CZ" altLang="cs-CZ" sz="1600">
                <a:solidFill>
                  <a:schemeClr val="accent2"/>
                </a:solidFill>
              </a:rPr>
              <a:t>p_s.rocnik</a:t>
            </a:r>
            <a:r>
              <a:rPr lang="cs-CZ" altLang="cs-CZ" sz="1600"/>
              <a:t>, se má zapsat hodnota </a:t>
            </a:r>
            <a:r>
              <a:rPr lang="cs-CZ" altLang="cs-CZ" sz="1600">
                <a:solidFill>
                  <a:schemeClr val="accent2"/>
                </a:solidFill>
              </a:rPr>
              <a:t>3</a:t>
            </a:r>
            <a:r>
              <a:rPr lang="cs-CZ" altLang="cs-CZ" sz="16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6E8C-E1AD-4F50-B387-A0DE5309E81E}" type="slidenum">
              <a:rPr lang="cs-CZ" altLang="cs-CZ"/>
              <a:pPr/>
              <a:t>147</a:t>
            </a:fld>
            <a:endParaRPr lang="cs-CZ" altLang="cs-CZ"/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sz="4000" dirty="0">
                <a:hlinkClick r:id="rId2"/>
              </a:rPr>
              <a:t>Struktury odkazující samy na sebe</a:t>
            </a:r>
            <a:endParaRPr lang="cs-CZ" altLang="cs-CZ" sz="4000" dirty="0"/>
          </a:p>
        </p:txBody>
      </p:sp>
      <p:sp>
        <p:nvSpPr>
          <p:cNvPr id="1792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Umožňují vytvářet dynamické datové struktury.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Dynamické datové struktury umožňují efektivně přidávat a odebírat své prvky.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Jednosměrný lineární spojový seznam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typedef struct polozka {</a:t>
            </a:r>
            <a:r>
              <a:rPr lang="cs-CZ" altLang="cs-CZ" sz="2400"/>
              <a:t> /* Struktura je pojmenována, aby bylo možné se na ni v ní odkázat.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/>
              <a:t>  </a:t>
            </a:r>
            <a:r>
              <a:rPr lang="cs-CZ" altLang="cs-CZ" sz="2400">
                <a:solidFill>
                  <a:schemeClr val="accent2"/>
                </a:solidFill>
              </a:rPr>
              <a:t>int hodnota;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struct polozka *p_dalsi;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} POLOZKA;</a:t>
            </a:r>
            <a:r>
              <a:rPr lang="cs-CZ" altLang="cs-CZ" sz="2400"/>
              <a:t> /* Typ by se měl jmenovat stejně jako struktura, ale měl by být psán velkými písmeny. */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Strom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typedef struct rodokmen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char jmeno[30];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struct rodokmen *p_otec;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struct rodokmen *p_matka;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} RODOKMEN;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F616A-A58D-4878-A165-82F9EFFF0B71}" type="slidenum">
              <a:rPr lang="cs-CZ" altLang="cs-CZ"/>
              <a:pPr/>
              <a:t>148</a:t>
            </a:fld>
            <a:endParaRPr lang="cs-CZ" altLang="cs-CZ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Struktura v jiné struktuře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 dirty="0"/>
              <a:t>Struktura je prvkem jiné struktury.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Například struktura </a:t>
            </a:r>
            <a:r>
              <a:rPr lang="cs-CZ" altLang="cs-CZ" sz="1600" dirty="0">
                <a:solidFill>
                  <a:schemeClr val="accent2"/>
                </a:solidFill>
              </a:rPr>
              <a:t>ADRESA</a:t>
            </a:r>
            <a:r>
              <a:rPr lang="cs-CZ" altLang="cs-CZ" sz="1600" dirty="0"/>
              <a:t> je položkou struktury </a:t>
            </a:r>
            <a:r>
              <a:rPr lang="cs-CZ" altLang="cs-CZ" sz="1600" dirty="0">
                <a:solidFill>
                  <a:schemeClr val="accent2"/>
                </a:solidFill>
              </a:rPr>
              <a:t>OSOBA</a:t>
            </a:r>
            <a:r>
              <a:rPr lang="cs-CZ" altLang="cs-CZ" sz="1600" dirty="0"/>
              <a:t>.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typedef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struct</a:t>
            </a:r>
            <a:r>
              <a:rPr lang="cs-CZ" altLang="cs-CZ" sz="1400" dirty="0">
                <a:solidFill>
                  <a:schemeClr val="accent2"/>
                </a:solidFill>
              </a:rPr>
              <a:t> 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char</a:t>
            </a:r>
            <a:r>
              <a:rPr lang="cs-CZ" altLang="cs-CZ" sz="1400" dirty="0">
                <a:solidFill>
                  <a:schemeClr val="accent2"/>
                </a:solidFill>
              </a:rPr>
              <a:t> ulice[30];</a:t>
            </a:r>
            <a:r>
              <a:rPr lang="cs-CZ" altLang="cs-CZ" sz="1400" dirty="0"/>
              <a:t> /* </a:t>
            </a:r>
            <a:r>
              <a:rPr lang="cs-CZ" altLang="cs-CZ" sz="1400" dirty="0">
                <a:hlinkClick r:id="rId2" action="ppaction://hlinksldjump"/>
              </a:rPr>
              <a:t>Statický řetězec</a:t>
            </a:r>
            <a:r>
              <a:rPr lang="cs-CZ" altLang="cs-CZ" sz="1400" dirty="0"/>
              <a:t> ve struktuře */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cislo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} ADRESA;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cs-CZ" altLang="cs-CZ" sz="1400" dirty="0">
              <a:solidFill>
                <a:schemeClr val="accent2"/>
              </a:solidFill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typedef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struct</a:t>
            </a:r>
            <a:r>
              <a:rPr lang="cs-CZ" altLang="cs-CZ" sz="1400" dirty="0">
                <a:solidFill>
                  <a:schemeClr val="accent2"/>
                </a:solidFill>
              </a:rPr>
              <a:t> 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char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jmeno</a:t>
            </a:r>
            <a:r>
              <a:rPr lang="cs-CZ" altLang="cs-CZ" sz="1400" dirty="0">
                <a:solidFill>
                  <a:schemeClr val="accent2"/>
                </a:solidFill>
              </a:rPr>
              <a:t>[20];</a:t>
            </a:r>
            <a:endParaRPr lang="cs-CZ" altLang="cs-CZ" sz="1400" dirty="0"/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ADRESA </a:t>
            </a:r>
            <a:r>
              <a:rPr lang="cs-CZ" altLang="cs-CZ" sz="1400" dirty="0" err="1">
                <a:solidFill>
                  <a:schemeClr val="accent2"/>
                </a:solidFill>
              </a:rPr>
              <a:t>adresa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float</a:t>
            </a:r>
            <a:r>
              <a:rPr lang="cs-CZ" altLang="cs-CZ" sz="1400" dirty="0">
                <a:solidFill>
                  <a:schemeClr val="accent2"/>
                </a:solidFill>
              </a:rPr>
              <a:t> plat;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} OSOBA;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cs-CZ" altLang="cs-CZ" sz="1400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Přístup k prvkům struktury pomocí tečkové notace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strcpy</a:t>
            </a:r>
            <a:r>
              <a:rPr lang="cs-CZ" altLang="cs-CZ" sz="1400" dirty="0">
                <a:solidFill>
                  <a:schemeClr val="accent2"/>
                </a:solidFill>
              </a:rPr>
              <a:t>(lide[i].</a:t>
            </a:r>
            <a:r>
              <a:rPr lang="cs-CZ" altLang="cs-CZ" sz="1400" dirty="0" err="1">
                <a:solidFill>
                  <a:schemeClr val="accent2"/>
                </a:solidFill>
              </a:rPr>
              <a:t>adresa.ulice</a:t>
            </a:r>
            <a:r>
              <a:rPr lang="cs-CZ" altLang="cs-CZ" sz="1400" dirty="0">
                <a:solidFill>
                  <a:schemeClr val="accent2"/>
                </a:solidFill>
              </a:rPr>
              <a:t>, "Dlouhá");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>
                <a:hlinkClick r:id="rId3" action="ppaction://hlinksldjump"/>
              </a:rPr>
              <a:t>Efektivnější přístup k prvkům struktury pomocí pointerů</a:t>
            </a:r>
            <a:endParaRPr lang="cs-CZ" altLang="cs-CZ" sz="1600" dirty="0"/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OSOBA lide[1000], *</a:t>
            </a:r>
            <a:r>
              <a:rPr lang="cs-CZ" altLang="cs-CZ" sz="1400" dirty="0" err="1">
                <a:solidFill>
                  <a:schemeClr val="accent2"/>
                </a:solidFill>
              </a:rPr>
              <a:t>p_kdo</a:t>
            </a:r>
            <a:r>
              <a:rPr lang="cs-CZ" altLang="cs-CZ" sz="1400" dirty="0">
                <a:solidFill>
                  <a:schemeClr val="accent2"/>
                </a:solidFill>
              </a:rPr>
              <a:t> = lide;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strcpy</a:t>
            </a:r>
            <a:r>
              <a:rPr lang="cs-CZ" altLang="cs-CZ" sz="1400" dirty="0">
                <a:solidFill>
                  <a:schemeClr val="accent2"/>
                </a:solidFill>
              </a:rPr>
              <a:t>((</a:t>
            </a:r>
            <a:r>
              <a:rPr lang="cs-CZ" altLang="cs-CZ" sz="1400" dirty="0" err="1">
                <a:solidFill>
                  <a:schemeClr val="accent2"/>
                </a:solidFill>
              </a:rPr>
              <a:t>p_kdo</a:t>
            </a:r>
            <a:r>
              <a:rPr lang="cs-CZ" altLang="cs-CZ" sz="1400" dirty="0">
                <a:solidFill>
                  <a:schemeClr val="accent2"/>
                </a:solidFill>
              </a:rPr>
              <a:t> + i)-&gt;</a:t>
            </a:r>
            <a:r>
              <a:rPr lang="cs-CZ" altLang="cs-CZ" sz="1400" dirty="0" err="1">
                <a:solidFill>
                  <a:schemeClr val="accent2"/>
                </a:solidFill>
              </a:rPr>
              <a:t>adresa.ulice</a:t>
            </a:r>
            <a:r>
              <a:rPr lang="cs-CZ" altLang="cs-CZ" sz="1400" dirty="0">
                <a:solidFill>
                  <a:schemeClr val="accent2"/>
                </a:solidFill>
              </a:rPr>
              <a:t>, "Dlouhá");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Prvkem struktury je dynamický řetězec.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Dynamický řetězec umožňuje šetřit pamětí.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typedef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struct</a:t>
            </a:r>
            <a:r>
              <a:rPr lang="cs-CZ" altLang="cs-CZ" sz="1400" dirty="0">
                <a:solidFill>
                  <a:schemeClr val="accent2"/>
                </a:solidFill>
              </a:rPr>
              <a:t> 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char</a:t>
            </a:r>
            <a:r>
              <a:rPr lang="cs-CZ" altLang="cs-CZ" sz="1400" dirty="0">
                <a:solidFill>
                  <a:schemeClr val="accent2"/>
                </a:solidFill>
              </a:rPr>
              <a:t> *</a:t>
            </a:r>
            <a:r>
              <a:rPr lang="cs-CZ" altLang="cs-CZ" sz="1400" dirty="0" err="1">
                <a:solidFill>
                  <a:schemeClr val="accent2"/>
                </a:solidFill>
              </a:rPr>
              <a:t>p_ulice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  <a:r>
              <a:rPr lang="cs-CZ" altLang="cs-CZ" sz="1400" dirty="0"/>
              <a:t> /* </a:t>
            </a:r>
            <a:r>
              <a:rPr lang="cs-CZ" altLang="cs-CZ" sz="1400" dirty="0">
                <a:hlinkClick r:id="rId2" action="ppaction://hlinksldjump"/>
              </a:rPr>
              <a:t>Dynamický řetězec</a:t>
            </a:r>
            <a:r>
              <a:rPr lang="cs-CZ" altLang="cs-CZ" sz="1400" dirty="0"/>
              <a:t> ve struktuře */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cislo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} ADRESA;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Alokace paměti pro řetězec ve struktuře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lide[100].</a:t>
            </a:r>
            <a:r>
              <a:rPr lang="cs-CZ" altLang="cs-CZ" sz="1400" dirty="0" err="1">
                <a:solidFill>
                  <a:schemeClr val="accent2"/>
                </a:solidFill>
              </a:rPr>
              <a:t>adresa.p_ulice</a:t>
            </a:r>
            <a:r>
              <a:rPr lang="cs-CZ" altLang="cs-CZ" sz="1400" dirty="0">
                <a:solidFill>
                  <a:schemeClr val="accent2"/>
                </a:solidFill>
              </a:rPr>
              <a:t> = (</a:t>
            </a:r>
            <a:r>
              <a:rPr lang="cs-CZ" altLang="cs-CZ" sz="1400" dirty="0" err="1">
                <a:solidFill>
                  <a:schemeClr val="accent2"/>
                </a:solidFill>
              </a:rPr>
              <a:t>char</a:t>
            </a:r>
            <a:r>
              <a:rPr lang="cs-CZ" altLang="cs-CZ" sz="1400" dirty="0">
                <a:solidFill>
                  <a:schemeClr val="accent2"/>
                </a:solidFill>
              </a:rPr>
              <a:t> *) </a:t>
            </a:r>
            <a:r>
              <a:rPr lang="cs-CZ" altLang="cs-CZ" sz="1400" dirty="0" err="1">
                <a:solidFill>
                  <a:schemeClr val="accent2"/>
                </a:solidFill>
              </a:rPr>
              <a:t>malloc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strlen</a:t>
            </a:r>
            <a:r>
              <a:rPr lang="cs-CZ" altLang="cs-CZ" sz="1400" dirty="0">
                <a:solidFill>
                  <a:schemeClr val="accent2"/>
                </a:solidFill>
              </a:rPr>
              <a:t>("Dlouhá") + 1);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1268-CB7D-43A2-B6E1-1A6E88F091FD}" type="slidenum">
              <a:rPr lang="cs-CZ" altLang="cs-CZ"/>
              <a:pPr/>
              <a:t>149</a:t>
            </a:fld>
            <a:endParaRPr lang="cs-CZ" altLang="cs-CZ"/>
          </a:p>
        </p:txBody>
      </p:sp>
      <p:sp>
        <p:nvSpPr>
          <p:cNvPr id="3205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Alokace paměti pro jednotlivé položky struktury</a:t>
            </a:r>
          </a:p>
        </p:txBody>
      </p:sp>
      <p:sp>
        <p:nvSpPr>
          <p:cNvPr id="3205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Položky struktury jsou v paměti umístěny za sebou v pořadí definic shora dolů a na řádce zleva doprava.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Pointer na strukturu obsahuje adresu prvního bytu struktury.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K prvkům struktury je nutné přistupovat vždy jen pomocí operátorů „</a:t>
            </a:r>
            <a:r>
              <a:rPr lang="cs-CZ" altLang="cs-CZ" sz="2400" dirty="0">
                <a:solidFill>
                  <a:schemeClr val="accent2"/>
                </a:solidFill>
              </a:rPr>
              <a:t>.</a:t>
            </a:r>
            <a:r>
              <a:rPr lang="cs-CZ" altLang="cs-CZ" sz="2400" dirty="0"/>
              <a:t>“ nebo „</a:t>
            </a:r>
            <a:r>
              <a:rPr lang="cs-CZ" altLang="cs-CZ" sz="2400" dirty="0">
                <a:solidFill>
                  <a:schemeClr val="accent2"/>
                </a:solidFill>
              </a:rPr>
              <a:t>-&gt;</a:t>
            </a:r>
            <a:r>
              <a:rPr lang="cs-CZ" altLang="cs-CZ" sz="2400" dirty="0"/>
              <a:t>“, protože výpočty pozic jednotlivých položek struktury vzhledem k začátku struktury jsou závislé na implementaci, tj. nejsou portabilní neboli přenositelné na jinou platformu.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Velikost struktury se zásadně zjišťuje pomocí operátoru </a:t>
            </a:r>
            <a:r>
              <a:rPr lang="cs-CZ" altLang="cs-CZ" sz="2400" dirty="0" err="1">
                <a:solidFill>
                  <a:schemeClr val="accent2"/>
                </a:solidFill>
              </a:rPr>
              <a:t>sizeof</a:t>
            </a:r>
            <a:r>
              <a:rPr lang="cs-CZ" altLang="cs-CZ" sz="2400" dirty="0"/>
              <a:t> pro celou strukturu najednou, protože není rovna součtu velikosti prvků struktury díky </a:t>
            </a:r>
            <a:r>
              <a:rPr lang="cs-CZ" altLang="cs-CZ" sz="2400" dirty="0">
                <a:hlinkClick r:id="rId2" action="ppaction://hlinksldjump"/>
              </a:rPr>
              <a:t>zarovnávání v paměti</a:t>
            </a:r>
            <a:r>
              <a:rPr lang="cs-CZ" altLang="cs-CZ"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44A4-F83B-4857-A381-8A5E583D12FC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Zápis konstant jako literálů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962400"/>
          </a:xfrm>
        </p:spPr>
        <p:txBody>
          <a:bodyPr/>
          <a:lstStyle/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255</a:t>
            </a:r>
            <a:r>
              <a:rPr lang="cs-CZ" altLang="cs-CZ" sz="2000"/>
              <a:t> decimálně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0377</a:t>
            </a:r>
            <a:r>
              <a:rPr lang="cs-CZ" altLang="cs-CZ" sz="2000"/>
              <a:t> oktálně (předpona „</a:t>
            </a:r>
            <a:r>
              <a:rPr lang="cs-CZ" altLang="cs-CZ" sz="2000">
                <a:solidFill>
                  <a:schemeClr val="accent2"/>
                </a:solidFill>
              </a:rPr>
              <a:t>0</a:t>
            </a:r>
            <a:r>
              <a:rPr lang="cs-CZ" altLang="cs-CZ" sz="2000"/>
              <a:t>“)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0XFF</a:t>
            </a:r>
            <a:r>
              <a:rPr lang="cs-CZ" altLang="cs-CZ" sz="2000"/>
              <a:t> nebo </a:t>
            </a:r>
            <a:r>
              <a:rPr lang="cs-CZ" altLang="cs-CZ" sz="2000">
                <a:solidFill>
                  <a:schemeClr val="accent2"/>
                </a:solidFill>
              </a:rPr>
              <a:t>0xff</a:t>
            </a:r>
            <a:r>
              <a:rPr lang="cs-CZ" altLang="cs-CZ" sz="2000"/>
              <a:t> hexadecimálně (předpona „</a:t>
            </a:r>
            <a:r>
              <a:rPr lang="cs-CZ" altLang="cs-CZ" sz="2000">
                <a:solidFill>
                  <a:schemeClr val="accent2"/>
                </a:solidFill>
              </a:rPr>
              <a:t>0x</a:t>
            </a:r>
            <a:r>
              <a:rPr lang="cs-CZ" altLang="cs-CZ" sz="2000"/>
              <a:t>“ nebo „</a:t>
            </a:r>
            <a:r>
              <a:rPr lang="cs-CZ" altLang="cs-CZ" sz="2000">
                <a:solidFill>
                  <a:schemeClr val="accent2"/>
                </a:solidFill>
              </a:rPr>
              <a:t>0X</a:t>
            </a:r>
            <a:r>
              <a:rPr lang="cs-CZ" altLang="cs-CZ" sz="2000"/>
              <a:t>“)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'A'</a:t>
            </a:r>
            <a:r>
              <a:rPr lang="cs-CZ" altLang="cs-CZ" sz="2000"/>
              <a:t> znak </a:t>
            </a:r>
            <a:r>
              <a:rPr lang="cs-CZ" altLang="cs-CZ" sz="2000">
                <a:solidFill>
                  <a:schemeClr val="accent2"/>
                </a:solidFill>
              </a:rPr>
              <a:t>A</a:t>
            </a:r>
            <a:r>
              <a:rPr lang="cs-CZ" altLang="cs-CZ" sz="2000"/>
              <a:t> zabírající 1 byte typu </a:t>
            </a:r>
            <a:r>
              <a:rPr lang="cs-CZ" altLang="cs-CZ" sz="2000">
                <a:solidFill>
                  <a:schemeClr val="accent2"/>
                </a:solidFill>
              </a:rPr>
              <a:t>int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"A"</a:t>
            </a:r>
            <a:r>
              <a:rPr lang="cs-CZ" altLang="cs-CZ" sz="2000"/>
              <a:t> řetězec </a:t>
            </a:r>
            <a:r>
              <a:rPr lang="cs-CZ" altLang="cs-CZ" sz="2000">
                <a:solidFill>
                  <a:schemeClr val="accent2"/>
                </a:solidFill>
              </a:rPr>
              <a:t>A</a:t>
            </a:r>
            <a:r>
              <a:rPr lang="cs-CZ" altLang="cs-CZ" sz="2000"/>
              <a:t> zabírající 2 byty typu </a:t>
            </a:r>
            <a:r>
              <a:rPr lang="cs-CZ" altLang="cs-CZ" sz="2000">
                <a:solidFill>
                  <a:schemeClr val="accent2"/>
                </a:solidFill>
              </a:rPr>
              <a:t>string</a:t>
            </a:r>
            <a:r>
              <a:rPr lang="cs-CZ" altLang="cs-CZ" sz="2000"/>
              <a:t> (</a:t>
            </a:r>
            <a:r>
              <a:rPr lang="cs-CZ" altLang="cs-CZ" sz="2000">
                <a:hlinkClick r:id="rId2"/>
              </a:rPr>
              <a:t>null terminated string</a:t>
            </a:r>
            <a:r>
              <a:rPr lang="cs-CZ" altLang="cs-CZ" sz="2000"/>
              <a:t>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'\101'</a:t>
            </a:r>
            <a:r>
              <a:rPr lang="cs-CZ" altLang="cs-CZ" sz="2000"/>
              <a:t> = </a:t>
            </a:r>
            <a:r>
              <a:rPr lang="cs-CZ" altLang="cs-CZ" sz="2000">
                <a:solidFill>
                  <a:schemeClr val="accent2"/>
                </a:solidFill>
              </a:rPr>
              <a:t>'A'</a:t>
            </a:r>
            <a:r>
              <a:rPr lang="cs-CZ" altLang="cs-CZ" sz="2000"/>
              <a:t> (Znak </a:t>
            </a:r>
            <a:r>
              <a:rPr lang="cs-CZ" altLang="cs-CZ" sz="2000">
                <a:solidFill>
                  <a:schemeClr val="accent2"/>
                </a:solidFill>
              </a:rPr>
              <a:t>A</a:t>
            </a:r>
            <a:r>
              <a:rPr lang="cs-CZ" altLang="cs-CZ" sz="2000"/>
              <a:t> má v ASCII tabulce kód 65 = 101 oktálně.)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'\x41'</a:t>
            </a:r>
            <a:r>
              <a:rPr lang="cs-CZ" altLang="cs-CZ" sz="2000"/>
              <a:t> = </a:t>
            </a:r>
            <a:r>
              <a:rPr lang="cs-CZ" altLang="cs-CZ" sz="2000">
                <a:solidFill>
                  <a:schemeClr val="accent2"/>
                </a:solidFill>
              </a:rPr>
              <a:t>'A'</a:t>
            </a:r>
            <a:r>
              <a:rPr lang="cs-CZ" altLang="cs-CZ" sz="2000"/>
              <a:t> (65 dekadicky = 41 hexadecimálně.)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1.23</a:t>
            </a:r>
            <a:r>
              <a:rPr lang="cs-CZ" altLang="cs-CZ" sz="2000"/>
              <a:t> typ double = </a:t>
            </a:r>
            <a:r>
              <a:rPr lang="cs-CZ" altLang="cs-CZ" sz="2000">
                <a:solidFill>
                  <a:schemeClr val="accent2"/>
                </a:solidFill>
              </a:rPr>
              <a:t>0.123e1</a:t>
            </a:r>
            <a:r>
              <a:rPr lang="cs-CZ" altLang="cs-CZ" sz="2000"/>
              <a:t> = </a:t>
            </a:r>
            <a:r>
              <a:rPr lang="cs-CZ" altLang="cs-CZ" sz="2000">
                <a:solidFill>
                  <a:schemeClr val="accent2"/>
                </a:solidFill>
              </a:rPr>
              <a:t>12.3e-1</a:t>
            </a:r>
            <a:r>
              <a:rPr lang="cs-CZ" altLang="cs-CZ" sz="2000"/>
              <a:t> = </a:t>
            </a:r>
            <a:r>
              <a:rPr lang="cs-CZ" altLang="cs-CZ" sz="2000">
                <a:solidFill>
                  <a:schemeClr val="accent2"/>
                </a:solidFill>
              </a:rPr>
              <a:t>12.3E-1 </a:t>
            </a:r>
            <a:r>
              <a:rPr lang="cs-CZ" altLang="cs-CZ" sz="2000"/>
              <a:t>=</a:t>
            </a:r>
            <a:r>
              <a:rPr lang="cs-CZ" altLang="cs-CZ" sz="2000">
                <a:solidFill>
                  <a:schemeClr val="accent2"/>
                </a:solidFill>
              </a:rPr>
              <a:t> 123e-2</a:t>
            </a:r>
            <a:endParaRPr lang="cs-CZ" altLang="cs-CZ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7261-AF31-4326-9C60-5A8390B8881A}" type="slidenum">
              <a:rPr lang="cs-CZ" altLang="cs-CZ"/>
              <a:pPr/>
              <a:t>150</a:t>
            </a:fld>
            <a:endParaRPr lang="cs-CZ" altLang="cs-CZ"/>
          </a:p>
        </p:txBody>
      </p:sp>
      <p:sp>
        <p:nvSpPr>
          <p:cNvPr id="18125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Struktury a funkce</a:t>
            </a:r>
          </a:p>
        </p:txBody>
      </p:sp>
      <p:sp>
        <p:nvSpPr>
          <p:cNvPr id="181255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667000"/>
            <a:ext cx="4038600" cy="4191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400"/>
              <a:t>Předávání struktury funkci hodnotou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typedef struct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double re, im;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 KOMP;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KOMP secti(KOMP a, KOMP b)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KOMP 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c.re = a.re + b.re;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c.im = a.im + b.im;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return 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KOMP x, y, z;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x.re = 1.1; x.im = 3.14;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y = x;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z = secti(x, y);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return 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</p:txBody>
      </p:sp>
      <p:sp>
        <p:nvSpPr>
          <p:cNvPr id="181256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667000"/>
            <a:ext cx="4038600" cy="4191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400"/>
              <a:t>Předávání struktury funkci odkazem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typedef struct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double re, im;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 KOMP;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void secti(KOMP *p_a, KOMP *p_b,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          KOMP *p_c)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p_c-&gt;re = p_a-&gt;re + p_b-&gt;re;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p_c-&gt;im = p_a-&gt;im + p_b-&gt;im;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KOMP x, y, z;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x.re = 1.1; x.im = 3.14;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y = x;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secti(&amp;x, &amp;y, &amp;z);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return 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</p:txBody>
      </p:sp>
      <p:sp>
        <p:nvSpPr>
          <p:cNvPr id="181253" name="Rectangle 5"/>
          <p:cNvSpPr>
            <a:spLocks noChangeArrowheads="1"/>
          </p:cNvSpPr>
          <p:nvPr/>
        </p:nvSpPr>
        <p:spPr bwMode="auto">
          <a:xfrm>
            <a:off x="533400" y="914400"/>
            <a:ext cx="81534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altLang="cs-CZ" sz="2000"/>
              <a:t>Návratová hodnota funkce může být struktura a struktura může být předána funkci jako skutečný parametr hodnotou nebo odkazem pomocí pointerů.</a:t>
            </a:r>
          </a:p>
          <a:p>
            <a:r>
              <a:rPr lang="cs-CZ" altLang="cs-CZ" sz="2000"/>
              <a:t>Předávání parametrů odkazem pomocí pointerů je častější, protože se do funkce nekopíruje celá struktura ale jen jeden pointer.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651C-7557-4F49-B6BB-228C9A89CD37}" type="slidenum">
              <a:rPr lang="cs-CZ" altLang="cs-CZ"/>
              <a:pPr/>
              <a:t>151</a:t>
            </a:fld>
            <a:endParaRPr lang="cs-CZ" altLang="cs-CZ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Struktura v poli = Pole struktur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 dirty="0"/>
              <a:t>Pole struktur se alokuje podobně jako vícerozměrná pole.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Pole má </a:t>
            </a:r>
            <a:r>
              <a:rPr lang="cs-CZ" altLang="cs-CZ" sz="1800" dirty="0" err="1">
                <a:solidFill>
                  <a:schemeClr val="accent2"/>
                </a:solidFill>
              </a:rPr>
              <a:t>pocet</a:t>
            </a:r>
            <a:r>
              <a:rPr lang="cs-CZ" altLang="cs-CZ" sz="1800" dirty="0"/>
              <a:t> položek typu </a:t>
            </a:r>
            <a:r>
              <a:rPr lang="cs-CZ" altLang="cs-CZ" sz="1800" dirty="0">
                <a:solidFill>
                  <a:schemeClr val="accent2"/>
                </a:solidFill>
              </a:rPr>
              <a:t>STRUKTURA</a:t>
            </a:r>
            <a:r>
              <a:rPr lang="cs-CZ" altLang="cs-CZ" sz="18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Statické pole struktur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Je obdobou </a:t>
            </a:r>
            <a:r>
              <a:rPr lang="cs-CZ" altLang="cs-CZ" sz="1600" dirty="0">
                <a:hlinkClick r:id="rId2" action="ppaction://hlinksldjump"/>
              </a:rPr>
              <a:t>této deklarace dvourozměrného pole</a:t>
            </a:r>
            <a:r>
              <a:rPr lang="cs-CZ" altLang="cs-CZ" sz="16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Definuje se jako globální nebo lokální proměnná.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Jeho nevýhodou je, že velikost pole musí být známa v době překladu.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Dynamické pole struktur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Je nejpodobnější </a:t>
            </a:r>
            <a:r>
              <a:rPr lang="cs-CZ" altLang="cs-CZ" sz="1600" dirty="0">
                <a:hlinkClick r:id="rId3" action="ppaction://hlinksldjump"/>
              </a:rPr>
              <a:t>této deklaraci dvourozměrného pole</a:t>
            </a:r>
            <a:r>
              <a:rPr lang="cs-CZ" altLang="cs-CZ" sz="16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Definuje se jako pointer na strukturu, kterému se přiřadí prostor pro pole struktury funkcí </a:t>
            </a:r>
            <a:r>
              <a:rPr lang="cs-CZ" altLang="cs-CZ" sz="1600" dirty="0" err="1">
                <a:solidFill>
                  <a:schemeClr val="accent2"/>
                </a:solidFill>
              </a:rPr>
              <a:t>malloc</a:t>
            </a:r>
            <a:r>
              <a:rPr lang="cs-CZ" altLang="cs-CZ" sz="1600" dirty="0">
                <a:solidFill>
                  <a:schemeClr val="accent2"/>
                </a:solidFill>
              </a:rPr>
              <a:t>()</a:t>
            </a:r>
            <a:r>
              <a:rPr lang="cs-CZ" altLang="cs-CZ" sz="1600" dirty="0"/>
              <a:t>.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STRUKTURA *</a:t>
            </a:r>
            <a:r>
              <a:rPr lang="cs-CZ" altLang="cs-CZ" sz="1400" dirty="0" err="1">
                <a:solidFill>
                  <a:schemeClr val="accent2"/>
                </a:solidFill>
              </a:rPr>
              <a:t>p_stru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p_stru</a:t>
            </a:r>
            <a:r>
              <a:rPr lang="cs-CZ" altLang="cs-CZ" sz="1400" dirty="0">
                <a:solidFill>
                  <a:schemeClr val="accent2"/>
                </a:solidFill>
              </a:rPr>
              <a:t> = (STRUKTURA *) </a:t>
            </a:r>
            <a:r>
              <a:rPr lang="cs-CZ" altLang="cs-CZ" sz="1400" dirty="0" err="1">
                <a:solidFill>
                  <a:schemeClr val="accent2"/>
                </a:solidFill>
              </a:rPr>
              <a:t>malloc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pocet</a:t>
            </a:r>
            <a:r>
              <a:rPr lang="cs-CZ" altLang="cs-CZ" sz="1400" dirty="0">
                <a:solidFill>
                  <a:schemeClr val="accent2"/>
                </a:solidFill>
              </a:rPr>
              <a:t> * </a:t>
            </a:r>
            <a:r>
              <a:rPr lang="cs-CZ" altLang="cs-CZ" sz="1400" dirty="0" err="1">
                <a:solidFill>
                  <a:schemeClr val="accent2"/>
                </a:solidFill>
              </a:rPr>
              <a:t>sizeof</a:t>
            </a:r>
            <a:r>
              <a:rPr lang="cs-CZ" altLang="cs-CZ" sz="1400" dirty="0">
                <a:solidFill>
                  <a:schemeClr val="accent2"/>
                </a:solidFill>
              </a:rPr>
              <a:t>(STRUKTURA));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Jeho výhodou je, že velikost pole lze stanovit v době běhu programu.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Statické pole pointerů na struktury a dynamické vytváření prvků struktury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Maximální možná velikost pole musí být známa v době překladu.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Je nejpodobnější </a:t>
            </a:r>
            <a:r>
              <a:rPr lang="cs-CZ" altLang="cs-CZ" sz="1600" dirty="0">
                <a:hlinkClick r:id="rId4" action="ppaction://hlinksldjump"/>
              </a:rPr>
              <a:t>této deklaraci dvourozměrného pole</a:t>
            </a:r>
            <a:r>
              <a:rPr lang="cs-CZ" altLang="cs-CZ" sz="16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Pointer na pointer na struktury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Je nejpodobnější </a:t>
            </a:r>
            <a:r>
              <a:rPr lang="cs-CZ" altLang="cs-CZ" sz="1600" dirty="0">
                <a:hlinkClick r:id="rId5" action="ppaction://hlinksldjump"/>
              </a:rPr>
              <a:t>této deklaraci dvourozměrného pole</a:t>
            </a:r>
            <a:r>
              <a:rPr lang="cs-CZ" altLang="cs-CZ" sz="16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Alokuje se pointer na pole pointerů na jednotlivé struktury. 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STRUKTURA **</a:t>
            </a:r>
            <a:r>
              <a:rPr lang="cs-CZ" altLang="cs-CZ" sz="1400" dirty="0" err="1">
                <a:solidFill>
                  <a:schemeClr val="accent2"/>
                </a:solidFill>
              </a:rPr>
              <a:t>p_stru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p_stru</a:t>
            </a:r>
            <a:r>
              <a:rPr lang="cs-CZ" altLang="cs-CZ" sz="1400" dirty="0">
                <a:solidFill>
                  <a:schemeClr val="accent2"/>
                </a:solidFill>
              </a:rPr>
              <a:t> = (STRUKTURA **) </a:t>
            </a:r>
            <a:r>
              <a:rPr lang="cs-CZ" altLang="cs-CZ" sz="1400" dirty="0" err="1">
                <a:solidFill>
                  <a:schemeClr val="accent2"/>
                </a:solidFill>
              </a:rPr>
              <a:t>malloc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pocet</a:t>
            </a:r>
            <a:r>
              <a:rPr lang="cs-CZ" altLang="cs-CZ" sz="1400" dirty="0">
                <a:solidFill>
                  <a:schemeClr val="accent2"/>
                </a:solidFill>
              </a:rPr>
              <a:t> * </a:t>
            </a:r>
            <a:r>
              <a:rPr lang="cs-CZ" altLang="cs-CZ" sz="1400" dirty="0" err="1">
                <a:solidFill>
                  <a:schemeClr val="accent2"/>
                </a:solidFill>
              </a:rPr>
              <a:t>sizeof</a:t>
            </a:r>
            <a:r>
              <a:rPr lang="cs-CZ" altLang="cs-CZ" sz="1400" dirty="0">
                <a:solidFill>
                  <a:schemeClr val="accent2"/>
                </a:solidFill>
              </a:rPr>
              <a:t>(STRUKTURA *));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Dále se alokuje paměť pro jednotlivé struktury.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p_stru</a:t>
            </a:r>
            <a:r>
              <a:rPr lang="cs-CZ" altLang="cs-CZ" sz="1400" dirty="0">
                <a:solidFill>
                  <a:schemeClr val="accent2"/>
                </a:solidFill>
              </a:rPr>
              <a:t>[i] = (STRUKTURA *) </a:t>
            </a:r>
            <a:r>
              <a:rPr lang="cs-CZ" altLang="cs-CZ" sz="1400" dirty="0" err="1">
                <a:solidFill>
                  <a:schemeClr val="accent2"/>
                </a:solidFill>
              </a:rPr>
              <a:t>malloc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sizeof</a:t>
            </a:r>
            <a:r>
              <a:rPr lang="cs-CZ" altLang="cs-CZ" sz="1400" dirty="0">
                <a:solidFill>
                  <a:schemeClr val="accent2"/>
                </a:solidFill>
              </a:rPr>
              <a:t>(STRUKTURA));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Je to nejuniverzálnější pole, které nejvíce šetří paměť.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ECAC-A885-40D6-A7B2-495D5DFD9100}" type="slidenum">
              <a:rPr lang="cs-CZ" altLang="cs-CZ"/>
              <a:pPr/>
              <a:t>152</a:t>
            </a:fld>
            <a:endParaRPr lang="cs-CZ" altLang="cs-CZ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Inicializace struktur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Struktury se inicializují podobně jako pole uvedením seznamu inicializačních hodnot.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typedef struct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int i, j;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float f;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} PRIKLAD;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PRIKLAD a = {1, 2, 6.4};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Podobně lze inicializovat i pole struktur: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PRIKLAD b[] =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                       { 4, 5, 1.2 } ,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                       { 2, 8, 9.6 } ,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                       { 1, 1, 1.0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                     };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Počet prvků – jednotlivých struktur – tohoto pole lze zjistit pomocí příkazu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pocet = sizeof(b) / sizeof(PRIKLAD);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86DB6-9D51-41DE-BA62-ED53DA35D97F}" type="slidenum">
              <a:rPr lang="cs-CZ" altLang="cs-CZ"/>
              <a:pPr/>
              <a:t>153</a:t>
            </a:fld>
            <a:endParaRPr lang="cs-CZ" altLang="cs-CZ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>
                <a:solidFill>
                  <a:schemeClr val="tx1"/>
                </a:solidFill>
              </a:rPr>
              <a:t>Výčtový typ = </a:t>
            </a:r>
            <a:r>
              <a:rPr lang="cs-CZ" altLang="cs-CZ" dirty="0" err="1">
                <a:solidFill>
                  <a:schemeClr val="tx1"/>
                </a:solidFill>
                <a:hlinkClick r:id="rId2"/>
              </a:rPr>
              <a:t>Enumerated</a:t>
            </a:r>
            <a:r>
              <a:rPr lang="cs-CZ" altLang="cs-CZ" dirty="0">
                <a:solidFill>
                  <a:schemeClr val="tx1"/>
                </a:solidFill>
                <a:hlinkClick r:id="rId2"/>
              </a:rPr>
              <a:t> type</a:t>
            </a:r>
            <a:endParaRPr lang="cs-CZ" altLang="cs-CZ" dirty="0">
              <a:solidFill>
                <a:schemeClr val="tx1"/>
              </a:solidFill>
            </a:endParaRP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Zpřehledňuje program a zvyšuje jeho modularitu.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Definuje se jím seznam symbolických konstant, které tvoří posloupnost.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typedef enum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CERVENA, ORANZOVA, ZELENA</a:t>
            </a:r>
            <a:r>
              <a:rPr lang="cs-CZ" altLang="cs-CZ" sz="2000"/>
              <a:t> /* Zde nesmí být středník!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/>
              <a:t>  /* Takto byla provedena implicitní inicializace </a:t>
            </a:r>
            <a:r>
              <a:rPr lang="cs-CZ" altLang="cs-CZ" sz="2000">
                <a:solidFill>
                  <a:schemeClr val="accent2"/>
                </a:solidFill>
              </a:rPr>
              <a:t>CERVENA = 0; ORANZOVA = 1; ZELENA = 2;</a:t>
            </a:r>
            <a:r>
              <a:rPr lang="cs-CZ" altLang="cs-CZ" sz="2000"/>
              <a:t>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} SEMAFOR;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SEMAFOR barva = CERVENA;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Položky výčtového typu nejsou l-hodnoty: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CERVENA = 3;</a:t>
            </a:r>
            <a:r>
              <a:rPr lang="cs-CZ" altLang="cs-CZ" sz="2000"/>
              <a:t> /* Chybně */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Štábní kultura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Položky výčtového typu se z konvence píší velkými písmeny.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Máme-li v programu více výčtových typů, například </a:t>
            </a:r>
            <a:r>
              <a:rPr lang="cs-CZ" altLang="cs-CZ" sz="2000">
                <a:solidFill>
                  <a:schemeClr val="accent2"/>
                </a:solidFill>
              </a:rPr>
              <a:t>SEMAFOR</a:t>
            </a:r>
            <a:r>
              <a:rPr lang="cs-CZ" altLang="cs-CZ" sz="2000"/>
              <a:t> a </a:t>
            </a:r>
            <a:r>
              <a:rPr lang="cs-CZ" altLang="cs-CZ" sz="2000">
                <a:solidFill>
                  <a:schemeClr val="accent2"/>
                </a:solidFill>
              </a:rPr>
              <a:t>BARVY_AUT</a:t>
            </a:r>
            <a:r>
              <a:rPr lang="cs-CZ" altLang="cs-CZ" sz="2000"/>
              <a:t>, tak se položky opatřují předponami, které odlišují členy jednotlivých skupin, např. </a:t>
            </a:r>
            <a:r>
              <a:rPr lang="cs-CZ" altLang="cs-CZ" sz="2000">
                <a:solidFill>
                  <a:schemeClr val="accent2"/>
                </a:solidFill>
              </a:rPr>
              <a:t>BA_CERVENA</a:t>
            </a:r>
            <a:r>
              <a:rPr lang="cs-CZ" altLang="cs-CZ" sz="20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První a poslední položka seznamu se může použít jako mez pro </a:t>
            </a:r>
            <a:r>
              <a:rPr lang="cs-CZ" altLang="cs-CZ" sz="2000">
                <a:solidFill>
                  <a:schemeClr val="accent2"/>
                </a:solidFill>
              </a:rPr>
              <a:t>for</a:t>
            </a:r>
            <a:r>
              <a:rPr lang="cs-CZ" altLang="cs-CZ" sz="2000"/>
              <a:t> cyklus pro procházení seznamem, viz kniha Code Complete: </a:t>
            </a:r>
            <a:r>
              <a:rPr lang="en-US" altLang="cs-CZ" sz="2000">
                <a:hlinkClick r:id="rId3"/>
              </a:rPr>
              <a:t>Visual Basic Example of Very Clear Code</a:t>
            </a:r>
            <a:r>
              <a:rPr lang="cs-CZ" altLang="cs-CZ" sz="20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DF1D8-0B96-4AFB-91FF-51F4A8794FBF}" type="slidenum">
              <a:rPr lang="cs-CZ" altLang="cs-CZ"/>
              <a:pPr/>
              <a:t>154</a:t>
            </a:fld>
            <a:endParaRPr lang="cs-CZ" altLang="cs-CZ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Inicializace výčtového typu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 dirty="0"/>
              <a:t>Pokud explicitně nepřiřadíme číselné hodnoty jednotlivým prvkům, potom mají implicitní hodnoty 0, 1, 2, atd.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Jednotlivé definované proměnné typu </a:t>
            </a:r>
            <a:r>
              <a:rPr lang="cs-CZ" altLang="cs-CZ" sz="1800" dirty="0" err="1">
                <a:solidFill>
                  <a:schemeClr val="accent2"/>
                </a:solidFill>
              </a:rPr>
              <a:t>enum</a:t>
            </a:r>
            <a:r>
              <a:rPr lang="cs-CZ" altLang="cs-CZ" sz="1800" dirty="0"/>
              <a:t> (např. </a:t>
            </a:r>
            <a:r>
              <a:rPr lang="cs-CZ" altLang="cs-CZ" sz="1800" dirty="0">
                <a:solidFill>
                  <a:schemeClr val="accent2"/>
                </a:solidFill>
              </a:rPr>
              <a:t>a</a:t>
            </a:r>
            <a:r>
              <a:rPr lang="cs-CZ" altLang="cs-CZ" sz="1800" dirty="0"/>
              <a:t> </a:t>
            </a:r>
            <a:r>
              <a:rPr lang="cs-CZ" altLang="cs-CZ" sz="1800" dirty="0" err="1"/>
              <a:t>a</a:t>
            </a:r>
            <a:r>
              <a:rPr lang="cs-CZ" altLang="cs-CZ" sz="1800" dirty="0"/>
              <a:t> </a:t>
            </a:r>
            <a:r>
              <a:rPr lang="cs-CZ" altLang="cs-CZ" sz="1800" dirty="0">
                <a:solidFill>
                  <a:schemeClr val="accent2"/>
                </a:solidFill>
              </a:rPr>
              <a:t>b</a:t>
            </a:r>
            <a:r>
              <a:rPr lang="cs-CZ" altLang="cs-CZ" sz="1800" dirty="0"/>
              <a:t> typu </a:t>
            </a:r>
            <a:r>
              <a:rPr lang="cs-CZ" altLang="cs-CZ" sz="1800" dirty="0">
                <a:solidFill>
                  <a:schemeClr val="accent2"/>
                </a:solidFill>
              </a:rPr>
              <a:t>SEMAFOR</a:t>
            </a:r>
            <a:r>
              <a:rPr lang="cs-CZ" altLang="cs-CZ" sz="1800" dirty="0"/>
              <a:t>) jsou vnitřně reprezentovány jako znaménkový celočíselný typ.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Výčtový typ se používá pro definici booleovské hodnoty </a:t>
            </a:r>
            <a:r>
              <a:rPr lang="cs-CZ" altLang="cs-CZ" sz="1800" dirty="0">
                <a:solidFill>
                  <a:schemeClr val="accent2"/>
                </a:solidFill>
              </a:rPr>
              <a:t>TRUE</a:t>
            </a:r>
            <a:r>
              <a:rPr lang="cs-CZ" altLang="cs-CZ" sz="1800" dirty="0"/>
              <a:t> a </a:t>
            </a:r>
            <a:r>
              <a:rPr lang="cs-CZ" altLang="cs-CZ" sz="1800" dirty="0">
                <a:solidFill>
                  <a:schemeClr val="accent2"/>
                </a:solidFill>
              </a:rPr>
              <a:t>FALSE</a:t>
            </a:r>
            <a:r>
              <a:rPr lang="cs-CZ" altLang="cs-CZ" sz="1800" dirty="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typedef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enum</a:t>
            </a:r>
            <a:r>
              <a:rPr lang="cs-CZ" altLang="cs-CZ" sz="1600" dirty="0">
                <a:solidFill>
                  <a:schemeClr val="accent2"/>
                </a:solidFill>
              </a:rPr>
              <a:t>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FALSE, TRUE</a:t>
            </a:r>
            <a:r>
              <a:rPr lang="cs-CZ" altLang="cs-CZ" sz="1600" dirty="0"/>
              <a:t> /* </a:t>
            </a:r>
            <a:r>
              <a:rPr lang="cs-CZ" altLang="cs-CZ" sz="1600" dirty="0">
                <a:solidFill>
                  <a:schemeClr val="accent2"/>
                </a:solidFill>
              </a:rPr>
              <a:t>FALSE = 0</a:t>
            </a:r>
            <a:r>
              <a:rPr lang="cs-CZ" altLang="cs-CZ" sz="1600" dirty="0"/>
              <a:t>,  </a:t>
            </a:r>
            <a:r>
              <a:rPr lang="cs-CZ" altLang="cs-CZ" sz="1600" dirty="0">
                <a:solidFill>
                  <a:schemeClr val="accent2"/>
                </a:solidFill>
              </a:rPr>
              <a:t>TRUE = 1</a:t>
            </a:r>
            <a:r>
              <a:rPr lang="cs-CZ" altLang="cs-CZ" sz="1600" dirty="0"/>
              <a:t>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} BOOLEAN;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Někdy není nutné definovat proměnnou výčtového typu. Stačí se vzniklou konstantou porovnávat výrazy.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if</a:t>
            </a:r>
            <a:r>
              <a:rPr lang="cs-CZ" altLang="cs-CZ" sz="1600" dirty="0">
                <a:solidFill>
                  <a:schemeClr val="accent2"/>
                </a:solidFill>
              </a:rPr>
              <a:t> (</a:t>
            </a:r>
            <a:r>
              <a:rPr lang="cs-CZ" altLang="cs-CZ" sz="1600" dirty="0" err="1">
                <a:solidFill>
                  <a:schemeClr val="accent2"/>
                </a:solidFill>
              </a:rPr>
              <a:t>isdigit</a:t>
            </a:r>
            <a:r>
              <a:rPr lang="cs-CZ" altLang="cs-CZ" sz="1600" dirty="0">
                <a:solidFill>
                  <a:schemeClr val="accent2"/>
                </a:solidFill>
              </a:rPr>
              <a:t>(c) == FALSE)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Explicitní inicializace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Je možné explicitně inicializovat jen některé prvky a pro zbývající pak platí, že jejich hodnota je vždy o 1 větší než hodnota předchozího prvku.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typedef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enum</a:t>
            </a:r>
            <a:r>
              <a:rPr lang="cs-CZ" altLang="cs-CZ" sz="1600" dirty="0">
                <a:solidFill>
                  <a:schemeClr val="accent2"/>
                </a:solidFill>
              </a:rPr>
              <a:t>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PO = 1, UT, ST, CT, PA, SO, NE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} DNY_TYDNE;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Dáme-li položkám hodnoty rovné mocninám dvou, bude možné s nimi provádět množinové operace pomocí </a:t>
            </a:r>
            <a:r>
              <a:rPr lang="cs-CZ" altLang="cs-CZ" sz="1800" dirty="0">
                <a:hlinkClick r:id="rId2" action="ppaction://hlinksldjump"/>
              </a:rPr>
              <a:t>bitových logických operací</a:t>
            </a:r>
            <a:r>
              <a:rPr lang="cs-CZ" altLang="cs-CZ" sz="18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Užitečné v situaci, kdy chceme umožnit výběr libovolné podmnožiny prvků.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Prvky kvůli přehlednosti vždy rovnáme podle velikosti.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typedef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enum</a:t>
            </a:r>
            <a:r>
              <a:rPr lang="cs-CZ" altLang="cs-CZ" sz="1600" dirty="0">
                <a:solidFill>
                  <a:schemeClr val="accent2"/>
                </a:solidFill>
              </a:rPr>
              <a:t>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OK = 1, ABORT = 2, RETRY = 4, IGNORE = 8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} TLACITKA;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DB02-6FE6-4623-964A-8766BECB47A5}" type="slidenum">
              <a:rPr lang="cs-CZ" altLang="cs-CZ"/>
              <a:pPr/>
              <a:t>155</a:t>
            </a:fld>
            <a:endParaRPr lang="cs-CZ" altLang="cs-CZ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Tisk výčtového typu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 dirty="0"/>
              <a:t>Platí-li </a:t>
            </a:r>
            <a:r>
              <a:rPr lang="cs-CZ" altLang="cs-CZ" sz="1600" dirty="0">
                <a:hlinkClick r:id="rId2" action="ppaction://hlinksldjump"/>
              </a:rPr>
              <a:t>definice</a:t>
            </a:r>
            <a:r>
              <a:rPr lang="cs-CZ" altLang="cs-CZ" sz="1600" dirty="0"/>
              <a:t> </a:t>
            </a:r>
            <a:r>
              <a:rPr lang="cs-CZ" altLang="cs-CZ" sz="1600" dirty="0">
                <a:solidFill>
                  <a:schemeClr val="accent2"/>
                </a:solidFill>
              </a:rPr>
              <a:t>SEMAFOR barva = CERVENA;</a:t>
            </a:r>
            <a:r>
              <a:rPr lang="cs-CZ" altLang="cs-CZ" sz="1600" dirty="0"/>
              <a:t> potom příkaz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printf</a:t>
            </a:r>
            <a:r>
              <a:rPr lang="cs-CZ" altLang="cs-CZ" sz="1400" dirty="0">
                <a:solidFill>
                  <a:schemeClr val="accent2"/>
                </a:solidFill>
              </a:rPr>
              <a:t>("Na semaforu svítí %s.\n", barva);</a:t>
            </a:r>
            <a:r>
              <a:rPr lang="cs-CZ" altLang="cs-CZ" sz="1400" dirty="0"/>
              <a:t> je chybně.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Je možné vytisknout pouze hodnotu položky výčtového typu a je vhodné ji předtím přetypovat na 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printf</a:t>
            </a:r>
            <a:r>
              <a:rPr lang="cs-CZ" altLang="cs-CZ" sz="1400" dirty="0">
                <a:solidFill>
                  <a:schemeClr val="accent2"/>
                </a:solidFill>
              </a:rPr>
              <a:t>("Na semaforu svítí barva číslo %d.\n", (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) barva);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V případě, že jsou položky inicializovány různými hodnotami, je vhodným řešením použití přepínače </a:t>
            </a:r>
            <a:r>
              <a:rPr lang="cs-CZ" altLang="cs-CZ" sz="1600" dirty="0" err="1">
                <a:solidFill>
                  <a:schemeClr val="accent2"/>
                </a:solidFill>
              </a:rPr>
              <a:t>switch</a:t>
            </a:r>
            <a:r>
              <a:rPr lang="cs-CZ" altLang="cs-CZ" sz="1600" dirty="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switch</a:t>
            </a:r>
            <a:r>
              <a:rPr lang="cs-CZ" altLang="cs-CZ" sz="1400" dirty="0">
                <a:solidFill>
                  <a:schemeClr val="accent2"/>
                </a:solidFill>
              </a:rPr>
              <a:t> (</a:t>
            </a:r>
            <a:r>
              <a:rPr lang="cs-CZ" altLang="cs-CZ" sz="1400" dirty="0" err="1">
                <a:solidFill>
                  <a:schemeClr val="accent2"/>
                </a:solidFill>
              </a:rPr>
              <a:t>tlacitko</a:t>
            </a:r>
            <a:r>
              <a:rPr lang="cs-CZ" altLang="cs-CZ" sz="1400" dirty="0">
                <a:solidFill>
                  <a:schemeClr val="accent2"/>
                </a:solidFill>
              </a:rPr>
              <a:t>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case OK 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</a:t>
            </a:r>
            <a:r>
              <a:rPr lang="cs-CZ" altLang="cs-CZ" sz="1400" dirty="0" err="1">
                <a:solidFill>
                  <a:schemeClr val="accent2"/>
                </a:solidFill>
              </a:rPr>
              <a:t>printf</a:t>
            </a:r>
            <a:r>
              <a:rPr lang="cs-CZ" altLang="cs-CZ" sz="1400" dirty="0">
                <a:solidFill>
                  <a:schemeClr val="accent2"/>
                </a:solidFill>
              </a:rPr>
              <a:t>("Tlačítko OK");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</a:t>
            </a:r>
            <a:r>
              <a:rPr lang="cs-CZ" altLang="cs-CZ" sz="1400" dirty="0" err="1">
                <a:solidFill>
                  <a:schemeClr val="accent2"/>
                </a:solidFill>
              </a:rPr>
              <a:t>break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…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V případě implicitní inicializace je vhodné využít </a:t>
            </a:r>
            <a:r>
              <a:rPr lang="cs-CZ" altLang="cs-CZ" sz="1600" dirty="0">
                <a:hlinkClick r:id="rId3" action="ppaction://hlinksldjump"/>
              </a:rPr>
              <a:t>pole pointerů na </a:t>
            </a:r>
            <a:r>
              <a:rPr lang="cs-CZ" altLang="cs-CZ" sz="1600" dirty="0" err="1">
                <a:solidFill>
                  <a:schemeClr val="accent2"/>
                </a:solidFill>
                <a:hlinkClick r:id="rId3" action="ppaction://hlinksldjump"/>
              </a:rPr>
              <a:t>char</a:t>
            </a:r>
            <a:r>
              <a:rPr lang="cs-CZ" altLang="cs-CZ" sz="1600" dirty="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char</a:t>
            </a:r>
            <a:r>
              <a:rPr lang="cs-CZ" altLang="cs-CZ" sz="1400" dirty="0">
                <a:solidFill>
                  <a:schemeClr val="accent2"/>
                </a:solidFill>
              </a:rPr>
              <a:t> *</a:t>
            </a:r>
            <a:r>
              <a:rPr lang="cs-CZ" altLang="cs-CZ" sz="1400" dirty="0" err="1">
                <a:solidFill>
                  <a:schemeClr val="accent2"/>
                </a:solidFill>
              </a:rPr>
              <a:t>nazvy</a:t>
            </a:r>
            <a:r>
              <a:rPr lang="cs-CZ" altLang="cs-CZ" sz="1400" dirty="0">
                <a:solidFill>
                  <a:schemeClr val="accent2"/>
                </a:solidFill>
              </a:rPr>
              <a:t>[] = { "červená", "oranžová", "zelená" };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printf</a:t>
            </a:r>
            <a:r>
              <a:rPr lang="cs-CZ" altLang="cs-CZ" sz="1400" dirty="0">
                <a:solidFill>
                  <a:schemeClr val="accent2"/>
                </a:solidFill>
              </a:rPr>
              <a:t>("Na semaforu svítí barva %s.\n", </a:t>
            </a:r>
            <a:r>
              <a:rPr lang="cs-CZ" altLang="cs-CZ" sz="1400" dirty="0" err="1">
                <a:solidFill>
                  <a:schemeClr val="accent2"/>
                </a:solidFill>
              </a:rPr>
              <a:t>nazvy</a:t>
            </a:r>
            <a:r>
              <a:rPr lang="cs-CZ" altLang="cs-CZ" sz="1400" dirty="0">
                <a:solidFill>
                  <a:schemeClr val="accent2"/>
                </a:solidFill>
              </a:rPr>
              <a:t>[barva]);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Cyklické střídání prvků výčtového typu lze řešit pomocí operátoru </a:t>
            </a:r>
            <a:r>
              <a:rPr lang="cs-CZ" altLang="cs-CZ" sz="1600" dirty="0">
                <a:hlinkClick r:id="rId4"/>
              </a:rPr>
              <a:t>modulo </a:t>
            </a:r>
            <a:r>
              <a:rPr lang="cs-CZ" altLang="cs-CZ" sz="1600" dirty="0">
                <a:solidFill>
                  <a:schemeClr val="accent2"/>
                </a:solidFill>
                <a:hlinkClick r:id="rId4"/>
              </a:rPr>
              <a:t>%</a:t>
            </a:r>
            <a:r>
              <a:rPr lang="cs-CZ" altLang="cs-CZ" sz="1600" dirty="0"/>
              <a:t> pro zbytek po celočíselném dělení.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typedef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enum</a:t>
            </a:r>
            <a:r>
              <a:rPr lang="cs-CZ" altLang="cs-CZ" sz="1400" dirty="0">
                <a:solidFill>
                  <a:schemeClr val="accent2"/>
                </a:solidFill>
              </a:rPr>
              <a:t>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CERVENA, ORANZOVA, ZLUTA, ZELENA, MODRA, FIALOVA, POCET_BAREV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} PALETA;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PALETA barva;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for</a:t>
            </a:r>
            <a:r>
              <a:rPr lang="cs-CZ" altLang="cs-CZ" sz="1400" dirty="0">
                <a:solidFill>
                  <a:schemeClr val="accent2"/>
                </a:solidFill>
              </a:rPr>
              <a:t> (i = 0; i &lt; </a:t>
            </a:r>
            <a:r>
              <a:rPr lang="cs-CZ" altLang="cs-CZ" sz="1400" dirty="0" err="1">
                <a:solidFill>
                  <a:schemeClr val="accent2"/>
                </a:solidFill>
              </a:rPr>
              <a:t>pocet_sloupcu_grafu</a:t>
            </a:r>
            <a:r>
              <a:rPr lang="cs-CZ" altLang="cs-CZ" sz="1400" dirty="0">
                <a:solidFill>
                  <a:schemeClr val="accent2"/>
                </a:solidFill>
              </a:rPr>
              <a:t>; i++)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barva = i % POCET_BAREV;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kresli_sloupec_grafu</a:t>
            </a:r>
            <a:r>
              <a:rPr lang="cs-CZ" altLang="cs-CZ" sz="1400" dirty="0">
                <a:solidFill>
                  <a:schemeClr val="accent2"/>
                </a:solidFill>
              </a:rPr>
              <a:t>(barva);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ECA97-E04A-4A9C-87C1-93723CEF1784}" type="slidenum">
              <a:rPr lang="cs-CZ" altLang="cs-CZ"/>
              <a:pPr/>
              <a:t>156</a:t>
            </a:fld>
            <a:endParaRPr lang="cs-CZ" altLang="cs-CZ"/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Bitové operace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Důvody použití: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nutnost práce na nižších úrovních, než jsou byty, například kvůli nutnosti šetřit pamětí,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>
                <a:hlinkClick r:id="rId2"/>
              </a:rPr>
              <a:t>zrychlení práce programu</a:t>
            </a:r>
            <a:r>
              <a:rPr lang="cs-CZ" altLang="cs-CZ" sz="18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Argumenty bitových operací nesmějí být proměnné typů </a:t>
            </a:r>
            <a:r>
              <a:rPr lang="cs-CZ" altLang="cs-CZ" sz="2000" dirty="0" err="1">
                <a:solidFill>
                  <a:schemeClr val="accent2"/>
                </a:solidFill>
              </a:rPr>
              <a:t>float</a:t>
            </a:r>
            <a:r>
              <a:rPr lang="cs-CZ" altLang="cs-CZ" sz="2000" dirty="0"/>
              <a:t>, </a:t>
            </a:r>
            <a:r>
              <a:rPr lang="cs-CZ" altLang="cs-CZ" sz="2000" dirty="0">
                <a:solidFill>
                  <a:schemeClr val="accent2"/>
                </a:solidFill>
              </a:rPr>
              <a:t>double</a:t>
            </a:r>
            <a:r>
              <a:rPr lang="cs-CZ" altLang="cs-CZ" sz="2000" dirty="0"/>
              <a:t> a </a:t>
            </a:r>
            <a:r>
              <a:rPr lang="cs-CZ" altLang="cs-CZ" sz="2000" dirty="0">
                <a:solidFill>
                  <a:schemeClr val="accent2"/>
                </a:solidFill>
              </a:rPr>
              <a:t>long double</a:t>
            </a:r>
            <a:r>
              <a:rPr lang="cs-CZ" altLang="cs-CZ" sz="20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Nejméně komplikované je použití argumentů typu </a:t>
            </a:r>
            <a:r>
              <a:rPr lang="cs-CZ" altLang="cs-CZ" sz="2000" dirty="0" err="1">
                <a:solidFill>
                  <a:schemeClr val="accent2"/>
                </a:solidFill>
              </a:rPr>
              <a:t>unsigned</a:t>
            </a:r>
            <a:r>
              <a:rPr lang="cs-CZ" altLang="cs-CZ" sz="20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Výsledky operací s typem </a:t>
            </a:r>
            <a:r>
              <a:rPr lang="cs-CZ" altLang="cs-CZ" sz="2000" dirty="0" err="1">
                <a:solidFill>
                  <a:schemeClr val="accent2"/>
                </a:solidFill>
              </a:rPr>
              <a:t>signed</a:t>
            </a:r>
            <a:r>
              <a:rPr lang="cs-CZ" altLang="cs-CZ" sz="2000" dirty="0"/>
              <a:t> jsou podle ANSI standardu C závislé na implementaci.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Je nutná znalost formátu uložení čísel.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>
                <a:hlinkClick r:id="rId3"/>
              </a:rPr>
              <a:t>pořadí uložení bitů v paměti</a:t>
            </a:r>
            <a:endParaRPr lang="cs-CZ" altLang="cs-CZ" sz="1800" dirty="0"/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Je dobré programovat tak, aby na formátu uložení čísel nezáleželo.</a:t>
            </a:r>
          </a:p>
          <a:p>
            <a:pPr lvl="2">
              <a:lnSpc>
                <a:spcPct val="80000"/>
              </a:lnSpc>
            </a:pPr>
            <a:r>
              <a:rPr lang="cs-CZ" altLang="cs-CZ" sz="1600" dirty="0"/>
              <a:t>Chceme, aby program byl portabilní.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Pro účely manipulací s bity poskytuje jazyk C 6 operátorů: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&amp;</a:t>
            </a:r>
            <a:r>
              <a:rPr lang="cs-CZ" altLang="cs-CZ" sz="1800" dirty="0"/>
              <a:t>		bitový součin AND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|</a:t>
            </a:r>
            <a:r>
              <a:rPr lang="cs-CZ" altLang="cs-CZ" sz="1800" dirty="0"/>
              <a:t>		bitový součet OR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^</a:t>
            </a:r>
            <a:r>
              <a:rPr lang="cs-CZ" altLang="cs-CZ" sz="1800" dirty="0"/>
              <a:t>		bitový exkluzivní součet XOR (nonekvivalence)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&lt;&lt;</a:t>
            </a:r>
            <a:r>
              <a:rPr lang="cs-CZ" altLang="cs-CZ" sz="1800" dirty="0"/>
              <a:t>		bitový posun doleva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&gt;&gt;</a:t>
            </a:r>
            <a:r>
              <a:rPr lang="cs-CZ" altLang="cs-CZ" sz="1800" dirty="0"/>
              <a:t>		bitový posun doprava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~</a:t>
            </a:r>
            <a:r>
              <a:rPr lang="cs-CZ" altLang="cs-CZ" sz="1800" dirty="0"/>
              <a:t>		bitová negace (jedničkový doplněk)</a:t>
            </a:r>
          </a:p>
          <a:p>
            <a:pPr lvl="2">
              <a:lnSpc>
                <a:spcPct val="80000"/>
              </a:lnSpc>
            </a:pPr>
            <a:r>
              <a:rPr lang="cs-CZ" altLang="cs-CZ" sz="1600" dirty="0"/>
              <a:t>unární operátor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7FE5-421A-4F74-8A8F-4C967D5C8CC1}" type="slidenum">
              <a:rPr lang="cs-CZ" altLang="cs-CZ"/>
              <a:pPr/>
              <a:t>157</a:t>
            </a:fld>
            <a:endParaRPr lang="cs-CZ" altLang="cs-CZ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Bitový součin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14400"/>
            <a:ext cx="7239000" cy="5943600"/>
          </a:xfrm>
        </p:spPr>
        <p:txBody>
          <a:bodyPr/>
          <a:lstStyle/>
          <a:p>
            <a:pPr defTabSz="1163638">
              <a:lnSpc>
                <a:spcPct val="80000"/>
              </a:lnSpc>
            </a:pPr>
            <a:r>
              <a:rPr lang="cs-CZ" altLang="cs-CZ" sz="2000"/>
              <a:t>Test, zda je číslo liché</a:t>
            </a:r>
          </a:p>
          <a:p>
            <a:pPr lvl="1" defTabSz="1163638">
              <a:lnSpc>
                <a:spcPct val="80000"/>
              </a:lnSpc>
            </a:pPr>
            <a:r>
              <a:rPr lang="cs-CZ" altLang="cs-CZ" sz="1800"/>
              <a:t>Lichá čísla mají nultý bit nastaven na 1.</a:t>
            </a:r>
          </a:p>
          <a:p>
            <a:pPr lvl="1" defTabSz="1163638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(1 &amp; (x)) == TRUE</a:t>
            </a:r>
            <a:r>
              <a:rPr lang="cs-CZ" altLang="cs-CZ" sz="1800"/>
              <a:t>, když je </a:t>
            </a:r>
            <a:r>
              <a:rPr lang="cs-CZ" altLang="cs-CZ" sz="1800">
                <a:solidFill>
                  <a:schemeClr val="accent2"/>
                </a:solidFill>
              </a:rPr>
              <a:t>x</a:t>
            </a:r>
            <a:r>
              <a:rPr lang="cs-CZ" altLang="cs-CZ" sz="1800"/>
              <a:t> liché.</a:t>
            </a:r>
          </a:p>
          <a:p>
            <a:pPr lvl="1" defTabSz="1163638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x</a:t>
            </a:r>
            <a:r>
              <a:rPr lang="cs-CZ" altLang="cs-CZ" sz="1800"/>
              <a:t>		0000 0000 1010 1010</a:t>
            </a:r>
          </a:p>
          <a:p>
            <a:pPr lvl="1" defTabSz="1163638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1</a:t>
            </a:r>
            <a:r>
              <a:rPr lang="cs-CZ" altLang="cs-CZ" sz="1800"/>
              <a:t>		0000 0000 0000 0001</a:t>
            </a:r>
          </a:p>
          <a:p>
            <a:pPr lvl="1" defTabSz="1163638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1 &amp; x</a:t>
            </a:r>
            <a:r>
              <a:rPr lang="cs-CZ" altLang="cs-CZ" sz="1800"/>
              <a:t>	0000 0000 0000 0000 = 0 = </a:t>
            </a:r>
            <a:r>
              <a:rPr lang="cs-CZ" altLang="cs-CZ" sz="1800">
                <a:solidFill>
                  <a:schemeClr val="accent2"/>
                </a:solidFill>
              </a:rPr>
              <a:t>FALSE</a:t>
            </a:r>
            <a:r>
              <a:rPr lang="cs-CZ" altLang="cs-CZ" sz="1800"/>
              <a:t> → </a:t>
            </a:r>
            <a:r>
              <a:rPr lang="cs-CZ" altLang="cs-CZ" sz="1800">
                <a:solidFill>
                  <a:schemeClr val="accent2"/>
                </a:solidFill>
              </a:rPr>
              <a:t>x</a:t>
            </a:r>
            <a:r>
              <a:rPr lang="cs-CZ" altLang="cs-CZ" sz="1800"/>
              <a:t> je sudé.</a:t>
            </a:r>
          </a:p>
          <a:p>
            <a:pPr defTabSz="1163638">
              <a:lnSpc>
                <a:spcPct val="80000"/>
              </a:lnSpc>
            </a:pPr>
            <a:r>
              <a:rPr lang="cs-CZ" altLang="cs-CZ" sz="2000"/>
              <a:t>Převod proměnné typu </a:t>
            </a:r>
            <a:r>
              <a:rPr lang="cs-CZ" altLang="cs-CZ" sz="2000">
                <a:solidFill>
                  <a:schemeClr val="accent2"/>
                </a:solidFill>
              </a:rPr>
              <a:t>int</a:t>
            </a:r>
            <a:r>
              <a:rPr lang="cs-CZ" altLang="cs-CZ" sz="2000"/>
              <a:t> na ASCII znak, který má jen 7 nejnižších bitů</a:t>
            </a:r>
          </a:p>
          <a:p>
            <a:pPr lvl="1" defTabSz="1163638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c = c &amp; 0x7F;</a:t>
            </a:r>
            <a:r>
              <a:rPr lang="cs-CZ" altLang="cs-CZ" sz="1800"/>
              <a:t> nebo </a:t>
            </a:r>
            <a:r>
              <a:rPr lang="cs-CZ" altLang="cs-CZ" sz="1800">
                <a:solidFill>
                  <a:schemeClr val="accent2"/>
                </a:solidFill>
              </a:rPr>
              <a:t>c &amp;= 0x7F;</a:t>
            </a:r>
          </a:p>
          <a:p>
            <a:pPr lvl="1" defTabSz="1163638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c</a:t>
            </a:r>
            <a:r>
              <a:rPr lang="cs-CZ" altLang="cs-CZ" sz="1800"/>
              <a:t>		0000 0000 1010 1010</a:t>
            </a:r>
          </a:p>
          <a:p>
            <a:pPr lvl="1" defTabSz="1163638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0x7F</a:t>
            </a:r>
            <a:r>
              <a:rPr lang="cs-CZ" altLang="cs-CZ" sz="1800"/>
              <a:t>	0000 0000 0111 1111</a:t>
            </a:r>
          </a:p>
          <a:p>
            <a:pPr lvl="1" defTabSz="1163638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c</a:t>
            </a:r>
            <a:r>
              <a:rPr lang="cs-CZ" altLang="cs-CZ" sz="1800"/>
              <a:t>		0000 0000 0010 1010 po konverzi.</a:t>
            </a:r>
          </a:p>
          <a:p>
            <a:pPr defTabSz="1163638">
              <a:lnSpc>
                <a:spcPct val="80000"/>
              </a:lnSpc>
            </a:pPr>
            <a:r>
              <a:rPr lang="cs-CZ" altLang="cs-CZ" sz="2000"/>
              <a:t>Změna malých písmen na velká</a:t>
            </a:r>
          </a:p>
          <a:p>
            <a:pPr lvl="1" defTabSz="1163638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c = c &amp; 0xDF;</a:t>
            </a:r>
            <a:r>
              <a:rPr lang="cs-CZ" altLang="cs-CZ" sz="1800"/>
              <a:t> nebo </a:t>
            </a:r>
            <a:r>
              <a:rPr lang="cs-CZ" altLang="cs-CZ" sz="1800">
                <a:solidFill>
                  <a:schemeClr val="accent2"/>
                </a:solidFill>
              </a:rPr>
              <a:t>c &amp;= 0xDF;</a:t>
            </a:r>
          </a:p>
          <a:p>
            <a:pPr lvl="1" defTabSz="1163638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c</a:t>
            </a:r>
            <a:r>
              <a:rPr lang="cs-CZ" altLang="cs-CZ" sz="1800"/>
              <a:t>		0000 0000 0110 0001 = </a:t>
            </a:r>
            <a:r>
              <a:rPr lang="cs-CZ" altLang="cs-CZ" sz="1800">
                <a:solidFill>
                  <a:schemeClr val="accent2"/>
                </a:solidFill>
              </a:rPr>
              <a:t>'a'</a:t>
            </a:r>
            <a:r>
              <a:rPr lang="cs-CZ" altLang="cs-CZ" sz="1800"/>
              <a:t> = </a:t>
            </a:r>
            <a:r>
              <a:rPr lang="cs-CZ" altLang="cs-CZ" sz="1800">
                <a:solidFill>
                  <a:schemeClr val="accent2"/>
                </a:solidFill>
              </a:rPr>
              <a:t>97</a:t>
            </a:r>
            <a:r>
              <a:rPr lang="cs-CZ" altLang="cs-CZ" sz="1800"/>
              <a:t> = </a:t>
            </a:r>
            <a:r>
              <a:rPr lang="cs-CZ" altLang="cs-CZ" sz="1800">
                <a:solidFill>
                  <a:schemeClr val="accent2"/>
                </a:solidFill>
              </a:rPr>
              <a:t>'\x61'</a:t>
            </a:r>
          </a:p>
          <a:p>
            <a:pPr lvl="1" defTabSz="1163638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0xDF</a:t>
            </a:r>
            <a:r>
              <a:rPr lang="cs-CZ" altLang="cs-CZ" sz="1800"/>
              <a:t>	0000 0000 1101 1111</a:t>
            </a:r>
          </a:p>
          <a:p>
            <a:pPr lvl="1" defTabSz="1163638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c</a:t>
            </a:r>
            <a:r>
              <a:rPr lang="cs-CZ" altLang="cs-CZ" sz="1800"/>
              <a:t>		0000 0000 0100 0001 = </a:t>
            </a:r>
            <a:r>
              <a:rPr lang="cs-CZ" altLang="cs-CZ" sz="1800">
                <a:solidFill>
                  <a:schemeClr val="accent2"/>
                </a:solidFill>
              </a:rPr>
              <a:t>'A'</a:t>
            </a:r>
            <a:r>
              <a:rPr lang="cs-CZ" altLang="cs-CZ" sz="1800"/>
              <a:t> po konverzi.</a:t>
            </a:r>
          </a:p>
          <a:p>
            <a:pPr lvl="1" defTabSz="1163638">
              <a:lnSpc>
                <a:spcPct val="80000"/>
              </a:lnSpc>
            </a:pPr>
            <a:r>
              <a:rPr lang="cs-CZ" altLang="cs-CZ" sz="1800"/>
              <a:t>Malá písmena mají v </a:t>
            </a:r>
            <a:r>
              <a:rPr lang="cs-CZ" altLang="cs-CZ" sz="1800">
                <a:hlinkClick r:id="rId2"/>
              </a:rPr>
              <a:t>ASCII tabulce</a:t>
            </a:r>
            <a:r>
              <a:rPr lang="cs-CZ" altLang="cs-CZ" sz="1800"/>
              <a:t> 5. nejnižší bit (počítáno od 0) roven 1 a velká jej mají roven 0.</a:t>
            </a:r>
          </a:p>
          <a:p>
            <a:pPr lvl="1" defTabSz="1163638"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'A'</a:t>
            </a:r>
            <a:r>
              <a:rPr lang="cs-CZ" altLang="cs-CZ" sz="1800"/>
              <a:t> = </a:t>
            </a:r>
            <a:r>
              <a:rPr lang="cs-CZ" altLang="cs-CZ" sz="1800">
                <a:solidFill>
                  <a:schemeClr val="accent2"/>
                </a:solidFill>
              </a:rPr>
              <a:t>'a' - 32</a:t>
            </a:r>
          </a:p>
          <a:p>
            <a:pPr lvl="1" defTabSz="1163638"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32</a:t>
            </a:r>
            <a:r>
              <a:rPr lang="cs-CZ" altLang="cs-CZ" sz="1800"/>
              <a:t> = 0000 0000 0010 0000</a:t>
            </a:r>
          </a:p>
        </p:txBody>
      </p:sp>
      <p:graphicFrame>
        <p:nvGraphicFramePr>
          <p:cNvPr id="189599" name="Group 159"/>
          <p:cNvGraphicFramePr>
            <a:graphicFrameLocks noGrp="1"/>
          </p:cNvGraphicFramePr>
          <p:nvPr>
            <p:ph sz="half" idx="4294967295"/>
          </p:nvPr>
        </p:nvGraphicFramePr>
        <p:xfrm>
          <a:off x="7696200" y="990600"/>
          <a:ext cx="1447800" cy="5303520"/>
        </p:xfrm>
        <a:graphic>
          <a:graphicData uri="http://schemas.openxmlformats.org/drawingml/2006/table">
            <a:tbl>
              <a:tblPr/>
              <a:tblGrid>
                <a:gridCol w="457200"/>
                <a:gridCol w="533400"/>
                <a:gridCol w="457200"/>
              </a:tblGrid>
              <a:tr h="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Převod bitů na hexadecimální konstanty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9699" name="Group 259"/>
          <p:cNvGraphicFramePr>
            <a:graphicFrameLocks noGrp="1"/>
          </p:cNvGraphicFramePr>
          <p:nvPr>
            <p:ph sz="half" idx="2"/>
          </p:nvPr>
        </p:nvGraphicFramePr>
        <p:xfrm>
          <a:off x="6553200" y="0"/>
          <a:ext cx="1066800" cy="1371600"/>
        </p:xfrm>
        <a:graphic>
          <a:graphicData uri="http://schemas.openxmlformats.org/drawingml/2006/table">
            <a:tbl>
              <a:tblPr/>
              <a:tblGrid>
                <a:gridCol w="266700"/>
                <a:gridCol w="266700"/>
                <a:gridCol w="533400"/>
              </a:tblGrid>
              <a:tr h="122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 &amp; y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F3B9-E288-4DB2-9641-670DC458CFC2}" type="slidenum">
              <a:rPr lang="cs-CZ" altLang="cs-CZ"/>
              <a:pPr/>
              <a:t>158</a:t>
            </a:fld>
            <a:endParaRPr lang="cs-CZ" altLang="cs-CZ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1143000"/>
          </a:xfrm>
          <a:noFill/>
        </p:spPr>
        <p:txBody>
          <a:bodyPr/>
          <a:lstStyle/>
          <a:p>
            <a:r>
              <a:rPr lang="cs-CZ" altLang="cs-CZ"/>
              <a:t>Bitový součet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52600"/>
            <a:ext cx="7239000" cy="5105400"/>
          </a:xfrm>
        </p:spPr>
        <p:txBody>
          <a:bodyPr/>
          <a:lstStyle/>
          <a:p>
            <a:pPr defTabSz="1163638"/>
            <a:r>
              <a:rPr lang="cs-CZ" altLang="cs-CZ" sz="2400"/>
              <a:t>Změna velkých písmen na malá</a:t>
            </a:r>
          </a:p>
          <a:p>
            <a:pPr defTabSz="1163638"/>
            <a:r>
              <a:rPr lang="cs-CZ" altLang="cs-CZ" sz="2400">
                <a:solidFill>
                  <a:schemeClr val="accent2"/>
                </a:solidFill>
              </a:rPr>
              <a:t>c = c | 0x20;</a:t>
            </a:r>
            <a:r>
              <a:rPr lang="cs-CZ" altLang="cs-CZ" sz="2400"/>
              <a:t> nebo </a:t>
            </a:r>
            <a:r>
              <a:rPr lang="cs-CZ" altLang="cs-CZ" sz="2400">
                <a:solidFill>
                  <a:schemeClr val="accent2"/>
                </a:solidFill>
              </a:rPr>
              <a:t>c |= 0x20;</a:t>
            </a:r>
          </a:p>
          <a:p>
            <a:pPr defTabSz="1163638"/>
            <a:r>
              <a:rPr lang="cs-CZ" altLang="cs-CZ" sz="2400">
                <a:solidFill>
                  <a:schemeClr val="accent2"/>
                </a:solidFill>
              </a:rPr>
              <a:t>c</a:t>
            </a:r>
            <a:r>
              <a:rPr lang="cs-CZ" altLang="cs-CZ" sz="2400"/>
              <a:t>	0000 0000 0101 1010 = </a:t>
            </a:r>
            <a:r>
              <a:rPr lang="cs-CZ" altLang="cs-CZ" sz="2400">
                <a:solidFill>
                  <a:schemeClr val="accent2"/>
                </a:solidFill>
              </a:rPr>
              <a:t>'Z'</a:t>
            </a:r>
            <a:r>
              <a:rPr lang="cs-CZ" altLang="cs-CZ" sz="2400"/>
              <a:t> = </a:t>
            </a:r>
            <a:r>
              <a:rPr lang="cs-CZ" altLang="cs-CZ" sz="2400">
                <a:solidFill>
                  <a:schemeClr val="accent2"/>
                </a:solidFill>
              </a:rPr>
              <a:t>90</a:t>
            </a:r>
            <a:r>
              <a:rPr lang="cs-CZ" altLang="cs-CZ" sz="2400"/>
              <a:t> = </a:t>
            </a:r>
            <a:r>
              <a:rPr lang="cs-CZ" altLang="cs-CZ" sz="2400">
                <a:solidFill>
                  <a:schemeClr val="accent2"/>
                </a:solidFill>
              </a:rPr>
              <a:t>'\x5A'</a:t>
            </a:r>
          </a:p>
          <a:p>
            <a:pPr defTabSz="1163638"/>
            <a:r>
              <a:rPr lang="cs-CZ" altLang="cs-CZ" sz="2400">
                <a:solidFill>
                  <a:schemeClr val="accent2"/>
                </a:solidFill>
              </a:rPr>
              <a:t>0x20</a:t>
            </a:r>
            <a:r>
              <a:rPr lang="cs-CZ" altLang="cs-CZ" sz="2400"/>
              <a:t>	0000 0000 0010 0000 = </a:t>
            </a:r>
            <a:r>
              <a:rPr lang="cs-CZ" altLang="cs-CZ" sz="2400">
                <a:solidFill>
                  <a:schemeClr val="accent2"/>
                </a:solidFill>
              </a:rPr>
              <a:t>32</a:t>
            </a:r>
          </a:p>
          <a:p>
            <a:pPr defTabSz="1163638"/>
            <a:r>
              <a:rPr lang="cs-CZ" altLang="cs-CZ" sz="2400">
                <a:solidFill>
                  <a:schemeClr val="accent2"/>
                </a:solidFill>
              </a:rPr>
              <a:t>c</a:t>
            </a:r>
            <a:r>
              <a:rPr lang="cs-CZ" altLang="cs-CZ" sz="2400"/>
              <a:t>	0000 0000 0111 1010 = </a:t>
            </a:r>
            <a:r>
              <a:rPr lang="cs-CZ" altLang="cs-CZ" sz="2400">
                <a:solidFill>
                  <a:schemeClr val="accent2"/>
                </a:solidFill>
              </a:rPr>
              <a:t>'z'</a:t>
            </a:r>
            <a:r>
              <a:rPr lang="cs-CZ" altLang="cs-CZ" sz="2400"/>
              <a:t> po konverzi.</a:t>
            </a:r>
          </a:p>
          <a:p>
            <a:pPr defTabSz="1163638"/>
            <a:r>
              <a:rPr lang="cs-CZ" altLang="cs-CZ" sz="2400"/>
              <a:t>Malá písmena mají v </a:t>
            </a:r>
            <a:r>
              <a:rPr lang="cs-CZ" altLang="cs-CZ" sz="2400">
                <a:hlinkClick r:id="rId2"/>
              </a:rPr>
              <a:t>ASCII tabulce</a:t>
            </a:r>
            <a:r>
              <a:rPr lang="cs-CZ" altLang="cs-CZ" sz="2400"/>
              <a:t> 5. nejnižší bit (počítáno od 0) roven 1 a velká jej mají roven 0.</a:t>
            </a:r>
          </a:p>
          <a:p>
            <a:pPr defTabSz="1163638"/>
            <a:r>
              <a:rPr lang="cs-CZ" altLang="cs-CZ" sz="2400">
                <a:solidFill>
                  <a:schemeClr val="accent2"/>
                </a:solidFill>
              </a:rPr>
              <a:t>'z'</a:t>
            </a:r>
            <a:r>
              <a:rPr lang="cs-CZ" altLang="cs-CZ" sz="2400"/>
              <a:t> = </a:t>
            </a:r>
            <a:r>
              <a:rPr lang="cs-CZ" altLang="cs-CZ" sz="2400">
                <a:solidFill>
                  <a:schemeClr val="accent2"/>
                </a:solidFill>
              </a:rPr>
              <a:t>'Z' + 32</a:t>
            </a:r>
          </a:p>
          <a:p>
            <a:pPr defTabSz="1163638"/>
            <a:r>
              <a:rPr lang="cs-CZ" altLang="cs-CZ" sz="2400">
                <a:solidFill>
                  <a:schemeClr val="accent2"/>
                </a:solidFill>
              </a:rPr>
              <a:t>32</a:t>
            </a:r>
            <a:r>
              <a:rPr lang="cs-CZ" altLang="cs-CZ" sz="2400"/>
              <a:t> = 0000 0000 0010 0000</a:t>
            </a:r>
          </a:p>
        </p:txBody>
      </p:sp>
      <p:graphicFrame>
        <p:nvGraphicFramePr>
          <p:cNvPr id="191492" name="Group 4"/>
          <p:cNvGraphicFramePr>
            <a:graphicFrameLocks noGrp="1"/>
          </p:cNvGraphicFramePr>
          <p:nvPr>
            <p:ph sz="half" idx="4294967295"/>
          </p:nvPr>
        </p:nvGraphicFramePr>
        <p:xfrm>
          <a:off x="7696200" y="990600"/>
          <a:ext cx="1447800" cy="5303520"/>
        </p:xfrm>
        <a:graphic>
          <a:graphicData uri="http://schemas.openxmlformats.org/drawingml/2006/table">
            <a:tbl>
              <a:tblPr/>
              <a:tblGrid>
                <a:gridCol w="457200"/>
                <a:gridCol w="533400"/>
                <a:gridCol w="457200"/>
              </a:tblGrid>
              <a:tr h="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Převod bitů na hexadecimální konstanty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1595" name="Group 107"/>
          <p:cNvGraphicFramePr>
            <a:graphicFrameLocks noGrp="1"/>
          </p:cNvGraphicFramePr>
          <p:nvPr>
            <p:ph sz="half" idx="2"/>
          </p:nvPr>
        </p:nvGraphicFramePr>
        <p:xfrm>
          <a:off x="6553200" y="0"/>
          <a:ext cx="1066800" cy="1371600"/>
        </p:xfrm>
        <a:graphic>
          <a:graphicData uri="http://schemas.openxmlformats.org/drawingml/2006/table">
            <a:tbl>
              <a:tblPr/>
              <a:tblGrid>
                <a:gridCol w="266700"/>
                <a:gridCol w="266700"/>
                <a:gridCol w="533400"/>
              </a:tblGrid>
              <a:tr h="122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 | y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6933F-0AE7-4FCE-91D0-EAD72EE93858}" type="slidenum">
              <a:rPr lang="cs-CZ" altLang="cs-CZ"/>
              <a:pPr/>
              <a:t>159</a:t>
            </a:fld>
            <a:endParaRPr lang="cs-CZ" altLang="cs-CZ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  <a:noFill/>
        </p:spPr>
        <p:txBody>
          <a:bodyPr/>
          <a:lstStyle/>
          <a:p>
            <a:r>
              <a:rPr lang="cs-CZ" altLang="cs-CZ"/>
              <a:t>Bitový exkluzivní součet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 defTabSz="900113">
              <a:lnSpc>
                <a:spcPct val="80000"/>
              </a:lnSpc>
            </a:pPr>
            <a:r>
              <a:rPr lang="cs-CZ" altLang="cs-CZ" sz="1600"/>
              <a:t>Test, zda jsou dvě čísla stejná</a:t>
            </a:r>
          </a:p>
          <a:p>
            <a:pPr lvl="1" defTabSz="900113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(x ^ z) == TRUE</a:t>
            </a:r>
            <a:r>
              <a:rPr lang="cs-CZ" altLang="cs-CZ" sz="1400"/>
              <a:t>, když </a:t>
            </a:r>
            <a:r>
              <a:rPr lang="cs-CZ" altLang="cs-CZ" sz="1400">
                <a:solidFill>
                  <a:schemeClr val="accent2"/>
                </a:solidFill>
              </a:rPr>
              <a:t>x != y</a:t>
            </a:r>
            <a:r>
              <a:rPr lang="cs-CZ" altLang="cs-CZ" sz="1400"/>
              <a:t>.</a:t>
            </a:r>
          </a:p>
          <a:p>
            <a:pPr lvl="1" defTabSz="900113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x</a:t>
            </a:r>
            <a:r>
              <a:rPr lang="cs-CZ" altLang="cs-CZ" sz="1400"/>
              <a:t>			0000 0000 1010 1010</a:t>
            </a:r>
          </a:p>
          <a:p>
            <a:pPr lvl="1" defTabSz="900113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y</a:t>
            </a:r>
            <a:r>
              <a:rPr lang="cs-CZ" altLang="cs-CZ" sz="1400"/>
              <a:t>			0000 0000 1010 1010</a:t>
            </a:r>
          </a:p>
          <a:p>
            <a:pPr lvl="1" defTabSz="900113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x ^ y</a:t>
            </a:r>
            <a:r>
              <a:rPr lang="cs-CZ" altLang="cs-CZ" sz="1400"/>
              <a:t>		0000 0000 0000 0000 = 0 = </a:t>
            </a:r>
            <a:r>
              <a:rPr lang="cs-CZ" altLang="cs-CZ" sz="1400">
                <a:solidFill>
                  <a:schemeClr val="accent2"/>
                </a:solidFill>
              </a:rPr>
              <a:t>FALSE</a:t>
            </a:r>
            <a:r>
              <a:rPr lang="cs-CZ" altLang="cs-CZ" sz="1400"/>
              <a:t> → </a:t>
            </a:r>
            <a:r>
              <a:rPr lang="cs-CZ" altLang="cs-CZ" sz="1400">
                <a:solidFill>
                  <a:schemeClr val="accent2"/>
                </a:solidFill>
              </a:rPr>
              <a:t>x == y</a:t>
            </a:r>
            <a:r>
              <a:rPr lang="cs-CZ" altLang="cs-CZ" sz="1400"/>
              <a:t>.</a:t>
            </a:r>
          </a:p>
          <a:p>
            <a:pPr defTabSz="900113">
              <a:lnSpc>
                <a:spcPct val="80000"/>
              </a:lnSpc>
            </a:pPr>
            <a:endParaRPr lang="cs-CZ" altLang="cs-CZ" sz="1600"/>
          </a:p>
          <a:p>
            <a:pPr defTabSz="900113">
              <a:lnSpc>
                <a:spcPct val="80000"/>
              </a:lnSpc>
            </a:pPr>
            <a:r>
              <a:rPr lang="cs-CZ" altLang="cs-CZ" sz="1600">
                <a:hlinkClick r:id="rId2"/>
              </a:rPr>
              <a:t>Šifrování</a:t>
            </a:r>
            <a:endParaRPr lang="cs-CZ" altLang="cs-CZ" sz="1600"/>
          </a:p>
          <a:p>
            <a:pPr lvl="1" defTabSz="900113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text</a:t>
            </a:r>
            <a:r>
              <a:rPr lang="cs-CZ" altLang="cs-CZ" sz="1400"/>
              <a:t>		0000 0000 1010 1010 = </a:t>
            </a:r>
            <a:r>
              <a:rPr lang="cs-CZ" altLang="cs-CZ" sz="1400">
                <a:solidFill>
                  <a:schemeClr val="accent2"/>
                </a:solidFill>
              </a:rPr>
              <a:t>(text ^ klíč) ^ klíč</a:t>
            </a:r>
          </a:p>
          <a:p>
            <a:pPr lvl="1" defTabSz="900113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klíč</a:t>
            </a:r>
            <a:r>
              <a:rPr lang="cs-CZ" altLang="cs-CZ" sz="1400"/>
              <a:t>			0000 0000 0111 1111</a:t>
            </a:r>
          </a:p>
          <a:p>
            <a:pPr lvl="1" defTabSz="900113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text ^ klíč</a:t>
            </a:r>
            <a:r>
              <a:rPr lang="cs-CZ" altLang="cs-CZ" sz="1400"/>
              <a:t>	0000 0000 1101 0101 = </a:t>
            </a:r>
            <a:r>
              <a:rPr lang="cs-CZ" altLang="cs-CZ" sz="1400">
                <a:solidFill>
                  <a:schemeClr val="accent2"/>
                </a:solidFill>
              </a:rPr>
              <a:t>text</a:t>
            </a:r>
            <a:r>
              <a:rPr lang="cs-CZ" altLang="cs-CZ" sz="1400"/>
              <a:t> po zašifrování.</a:t>
            </a:r>
          </a:p>
          <a:p>
            <a:pPr defTabSz="900113">
              <a:lnSpc>
                <a:spcPct val="80000"/>
              </a:lnSpc>
            </a:pPr>
            <a:endParaRPr lang="cs-CZ" altLang="cs-CZ" sz="1600"/>
          </a:p>
          <a:p>
            <a:pPr defTabSz="900113">
              <a:lnSpc>
                <a:spcPct val="80000"/>
              </a:lnSpc>
            </a:pPr>
            <a:r>
              <a:rPr lang="cs-CZ" altLang="cs-CZ" sz="1600"/>
              <a:t>Funkce pro napsání řetězce pozpátku</a:t>
            </a:r>
          </a:p>
          <a:p>
            <a:pPr lvl="1" defTabSz="900113">
              <a:lnSpc>
                <a:spcPct val="80000"/>
              </a:lnSpc>
            </a:pPr>
            <a:r>
              <a:rPr lang="cs-CZ" altLang="cs-CZ" sz="1400">
                <a:hlinkClick r:id="rId3" action="ppaction://hlinksldjump"/>
              </a:rPr>
              <a:t>volání této funkce</a:t>
            </a:r>
            <a:endParaRPr lang="cs-CZ" altLang="cs-CZ" sz="1400"/>
          </a:p>
          <a:p>
            <a:pPr lvl="1" defTabSz="900113">
              <a:lnSpc>
                <a:spcPct val="80000"/>
              </a:lnSpc>
            </a:pPr>
            <a:r>
              <a:rPr lang="cs-CZ" altLang="cs-CZ" sz="1400">
                <a:hlinkClick r:id="rId4"/>
              </a:rPr>
              <a:t>Reverse a string in place using XOR swapping by Bob Stout</a:t>
            </a:r>
            <a:endParaRPr lang="cs-CZ" altLang="cs-CZ" sz="1400"/>
          </a:p>
          <a:p>
            <a:pPr lvl="1" defTabSz="900113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char *pozpatku(char *str)</a:t>
            </a:r>
          </a:p>
          <a:p>
            <a:pPr lvl="1" defTabSz="900113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 lvl="1" defTabSz="900113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char *zacatek, *konec;</a:t>
            </a:r>
          </a:p>
          <a:p>
            <a:pPr lvl="1" defTabSz="900113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if (! str || ! *str)</a:t>
            </a:r>
          </a:p>
          <a:p>
            <a:pPr lvl="1" defTabSz="900113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return str;</a:t>
            </a:r>
          </a:p>
          <a:p>
            <a:pPr lvl="1" defTabSz="900113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for (zacatek = str, konec = str + strlen(str) - 1; konec &gt; zacatek; ++zacatek, --konec) {</a:t>
            </a:r>
          </a:p>
          <a:p>
            <a:pPr lvl="1" defTabSz="900113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*zacatek ^= *konec;</a:t>
            </a:r>
          </a:p>
          <a:p>
            <a:pPr lvl="1" defTabSz="900113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*konec ^= *zacatek;</a:t>
            </a:r>
          </a:p>
          <a:p>
            <a:pPr lvl="1" defTabSz="900113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*zacatek ^= *konec;</a:t>
            </a:r>
          </a:p>
          <a:p>
            <a:pPr lvl="1" defTabSz="900113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 lvl="1" defTabSz="900113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return str;</a:t>
            </a:r>
          </a:p>
          <a:p>
            <a:pPr lvl="1" defTabSz="900113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</p:txBody>
      </p:sp>
      <p:graphicFrame>
        <p:nvGraphicFramePr>
          <p:cNvPr id="192592" name="Group 80"/>
          <p:cNvGraphicFramePr>
            <a:graphicFrameLocks noGrp="1"/>
          </p:cNvGraphicFramePr>
          <p:nvPr>
            <p:ph sz="half" idx="4294967295"/>
          </p:nvPr>
        </p:nvGraphicFramePr>
        <p:xfrm>
          <a:off x="8077200" y="0"/>
          <a:ext cx="1066800" cy="1371600"/>
        </p:xfrm>
        <a:graphic>
          <a:graphicData uri="http://schemas.openxmlformats.org/drawingml/2006/table">
            <a:tbl>
              <a:tblPr/>
              <a:tblGrid>
                <a:gridCol w="266700"/>
                <a:gridCol w="266700"/>
                <a:gridCol w="533400"/>
              </a:tblGrid>
              <a:tr h="122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 ^ y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EFCAC-F202-4D1D-852E-C7C3C7B64F43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>
                <a:hlinkClick r:id="rId2"/>
              </a:rPr>
              <a:t>Implicitní typ </a:t>
            </a:r>
            <a:r>
              <a:rPr lang="cs-CZ" altLang="cs-CZ" dirty="0" err="1">
                <a:hlinkClick r:id="rId2"/>
              </a:rPr>
              <a:t>literálů</a:t>
            </a:r>
            <a:endParaRPr lang="cs-CZ" altLang="cs-CZ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Konstanty, které nejsou deklarované nebo definované, tedy literály, mají automaticky určený (tj. implicitní) typ.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Typ se automaticky určuje tak, že se vybere první z následujícího seznamu, do kterého se konstanta vejde.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int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unsigned int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long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unsigned long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double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Typ lze vynutit příponou </a:t>
            </a:r>
            <a:r>
              <a:rPr lang="cs-CZ" altLang="cs-CZ" sz="2800">
                <a:solidFill>
                  <a:schemeClr val="accent2"/>
                </a:solidFill>
              </a:rPr>
              <a:t>L</a:t>
            </a:r>
            <a:r>
              <a:rPr lang="cs-CZ" altLang="cs-CZ" sz="2800"/>
              <a:t>, </a:t>
            </a:r>
            <a:r>
              <a:rPr lang="cs-CZ" altLang="cs-CZ" sz="2800">
                <a:solidFill>
                  <a:schemeClr val="accent2"/>
                </a:solidFill>
              </a:rPr>
              <a:t>U</a:t>
            </a:r>
            <a:r>
              <a:rPr lang="cs-CZ" altLang="cs-CZ" sz="2800"/>
              <a:t>, </a:t>
            </a:r>
            <a:r>
              <a:rPr lang="cs-CZ" altLang="cs-CZ" sz="2800">
                <a:solidFill>
                  <a:schemeClr val="accent2"/>
                </a:solidFill>
              </a:rPr>
              <a:t>LU</a:t>
            </a:r>
            <a:r>
              <a:rPr lang="cs-CZ" altLang="cs-CZ" sz="2800"/>
              <a:t>, </a:t>
            </a:r>
            <a:r>
              <a:rPr lang="cs-CZ" altLang="cs-CZ" sz="2800">
                <a:solidFill>
                  <a:schemeClr val="accent2"/>
                </a:solidFill>
              </a:rPr>
              <a:t>F</a:t>
            </a:r>
            <a:r>
              <a:rPr lang="cs-CZ" altLang="cs-CZ" sz="2800"/>
              <a:t> za číslem.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Například </a:t>
            </a:r>
            <a:r>
              <a:rPr lang="cs-CZ" altLang="cs-CZ" sz="2400">
                <a:solidFill>
                  <a:schemeClr val="accent2"/>
                </a:solidFill>
              </a:rPr>
              <a:t>1024L</a:t>
            </a:r>
            <a:r>
              <a:rPr lang="cs-CZ" altLang="cs-CZ" sz="2400"/>
              <a:t> je konstanta 1024 typu </a:t>
            </a:r>
            <a:r>
              <a:rPr lang="cs-CZ" altLang="cs-CZ" sz="2400">
                <a:solidFill>
                  <a:schemeClr val="accent2"/>
                </a:solidFill>
              </a:rPr>
              <a:t>long int</a:t>
            </a:r>
            <a:r>
              <a:rPr lang="cs-CZ" altLang="cs-CZ" sz="24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hlinkClick r:id="rId3"/>
              </a:rPr>
              <a:t>Užití</a:t>
            </a:r>
            <a:r>
              <a:rPr lang="cs-CZ" altLang="cs-CZ" sz="2400"/>
              <a:t>: Program je odladěn na stroji, kde </a:t>
            </a:r>
            <a:r>
              <a:rPr lang="cs-CZ" altLang="cs-CZ" sz="2400">
                <a:solidFill>
                  <a:schemeClr val="accent2"/>
                </a:solidFill>
              </a:rPr>
              <a:t>int</a:t>
            </a:r>
            <a:r>
              <a:rPr lang="cs-CZ" altLang="cs-CZ" sz="2400"/>
              <a:t> zabírá 32 bitů a potom je puštěn na stroji, kde </a:t>
            </a:r>
            <a:r>
              <a:rPr lang="cs-CZ" altLang="cs-CZ" sz="2400">
                <a:solidFill>
                  <a:schemeClr val="accent2"/>
                </a:solidFill>
              </a:rPr>
              <a:t>int</a:t>
            </a:r>
            <a:r>
              <a:rPr lang="cs-CZ" altLang="cs-CZ" sz="2400"/>
              <a:t> je 16 bitů.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Při výpočtech je výsledku přiřazen typ zúčastněného operandu, který zabírá nejvíc bitů.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Například: </a:t>
            </a:r>
            <a:r>
              <a:rPr lang="cs-CZ" altLang="cs-CZ" sz="2400">
                <a:solidFill>
                  <a:schemeClr val="accent2"/>
                </a:solidFill>
              </a:rPr>
              <a:t>k * 1024</a:t>
            </a:r>
            <a:r>
              <a:rPr lang="cs-CZ" altLang="cs-CZ" sz="2400"/>
              <a:t>, kde </a:t>
            </a:r>
            <a:r>
              <a:rPr lang="cs-CZ" altLang="cs-CZ" sz="2400">
                <a:solidFill>
                  <a:schemeClr val="accent2"/>
                </a:solidFill>
              </a:rPr>
              <a:t>k</a:t>
            </a:r>
            <a:r>
              <a:rPr lang="cs-CZ" altLang="cs-CZ" sz="2400"/>
              <a:t> je proměnná typu </a:t>
            </a:r>
            <a:r>
              <a:rPr lang="cs-CZ" altLang="cs-CZ" sz="2400">
                <a:solidFill>
                  <a:schemeClr val="accent2"/>
                </a:solidFill>
              </a:rPr>
              <a:t>int</a:t>
            </a:r>
            <a:r>
              <a:rPr lang="cs-CZ" altLang="cs-CZ" sz="2400"/>
              <a:t>, má výsledek typu </a:t>
            </a:r>
            <a:r>
              <a:rPr lang="cs-CZ" altLang="cs-CZ" sz="2400">
                <a:solidFill>
                  <a:schemeClr val="accent2"/>
                </a:solidFill>
              </a:rPr>
              <a:t>int</a:t>
            </a:r>
            <a:r>
              <a:rPr lang="cs-CZ" altLang="cs-CZ" sz="2400"/>
              <a:t>, ale </a:t>
            </a:r>
            <a:r>
              <a:rPr lang="cs-CZ" altLang="cs-CZ" sz="2400">
                <a:solidFill>
                  <a:schemeClr val="accent2"/>
                </a:solidFill>
              </a:rPr>
              <a:t>k * 1024L</a:t>
            </a:r>
            <a:r>
              <a:rPr lang="cs-CZ" altLang="cs-CZ" sz="2400"/>
              <a:t> má výsledek typu </a:t>
            </a:r>
            <a:r>
              <a:rPr lang="cs-CZ" altLang="cs-CZ" sz="2400">
                <a:solidFill>
                  <a:schemeClr val="accent2"/>
                </a:solidFill>
              </a:rPr>
              <a:t>long int</a:t>
            </a:r>
            <a:r>
              <a:rPr lang="cs-CZ" altLang="cs-CZ" sz="2400"/>
              <a:t>. Pro </a:t>
            </a:r>
            <a:r>
              <a:rPr lang="cs-CZ" altLang="cs-CZ" sz="2400">
                <a:solidFill>
                  <a:schemeClr val="accent2"/>
                </a:solidFill>
              </a:rPr>
              <a:t>k</a:t>
            </a:r>
            <a:r>
              <a:rPr lang="cs-CZ" altLang="cs-CZ" sz="2400"/>
              <a:t> &gt;= 32 dojde jinak k přetečení.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B34B1-4EE1-481F-BBC1-947679A24C80}" type="slidenum">
              <a:rPr lang="cs-CZ" altLang="cs-CZ"/>
              <a:pPr/>
              <a:t>160</a:t>
            </a:fld>
            <a:endParaRPr lang="cs-CZ" altLang="cs-CZ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Bitový posun doleva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 defTabSz="1520825"/>
            <a:r>
              <a:rPr lang="cs-CZ" altLang="cs-CZ" sz="2800"/>
              <a:t>Příkaz </a:t>
            </a:r>
            <a:r>
              <a:rPr lang="cs-CZ" altLang="cs-CZ" sz="2800">
                <a:solidFill>
                  <a:schemeClr val="accent2"/>
                </a:solidFill>
              </a:rPr>
              <a:t>x &lt;&lt; n;</a:t>
            </a:r>
            <a:r>
              <a:rPr lang="cs-CZ" altLang="cs-CZ" sz="2800"/>
              <a:t> posune bity v </a:t>
            </a:r>
            <a:r>
              <a:rPr lang="cs-CZ" altLang="cs-CZ" sz="2800">
                <a:solidFill>
                  <a:schemeClr val="accent2"/>
                </a:solidFill>
              </a:rPr>
              <a:t>x</a:t>
            </a:r>
            <a:r>
              <a:rPr lang="cs-CZ" altLang="cs-CZ" sz="2800"/>
              <a:t> doleva o </a:t>
            </a:r>
            <a:r>
              <a:rPr lang="cs-CZ" altLang="cs-CZ" sz="2800">
                <a:solidFill>
                  <a:schemeClr val="accent2"/>
                </a:solidFill>
              </a:rPr>
              <a:t>n</a:t>
            </a:r>
            <a:r>
              <a:rPr lang="cs-CZ" altLang="cs-CZ" sz="2800"/>
              <a:t> pozic.</a:t>
            </a:r>
          </a:p>
          <a:p>
            <a:pPr defTabSz="1520825"/>
            <a:r>
              <a:rPr lang="cs-CZ" altLang="cs-CZ" sz="2800"/>
              <a:t>Při tomto posunu se zleva bity ztrácí – jsou vytlačovány – a zprava jsou doplňovány nulou.</a:t>
            </a:r>
          </a:p>
          <a:p>
            <a:pPr defTabSz="1520825"/>
            <a:r>
              <a:rPr lang="cs-CZ" altLang="cs-CZ" sz="2800"/>
              <a:t>Rychlé násobení mocninou dvou</a:t>
            </a:r>
          </a:p>
          <a:p>
            <a:pPr lvl="1" defTabSz="1520825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 = i &lt;&lt; 1;</a:t>
            </a:r>
            <a:r>
              <a:rPr lang="cs-CZ" altLang="cs-CZ" sz="2400"/>
              <a:t> nebo </a:t>
            </a:r>
            <a:r>
              <a:rPr lang="cs-CZ" altLang="cs-CZ" sz="2400">
                <a:solidFill>
                  <a:schemeClr val="accent2"/>
                </a:solidFill>
              </a:rPr>
              <a:t>i &lt;&lt;= 1;</a:t>
            </a:r>
            <a:r>
              <a:rPr lang="cs-CZ" altLang="cs-CZ" sz="2400"/>
              <a:t> vynásobí </a:t>
            </a:r>
            <a:r>
              <a:rPr lang="cs-CZ" altLang="cs-CZ" sz="2400">
                <a:solidFill>
                  <a:schemeClr val="accent2"/>
                </a:solidFill>
              </a:rPr>
              <a:t>i</a:t>
            </a:r>
            <a:r>
              <a:rPr lang="cs-CZ" altLang="cs-CZ" sz="2400"/>
              <a:t> dvěma.</a:t>
            </a:r>
          </a:p>
          <a:p>
            <a:pPr lvl="1" defTabSz="1520825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</a:t>
            </a:r>
            <a:r>
              <a:rPr lang="cs-CZ" altLang="cs-CZ" sz="2400"/>
              <a:t>		0000 0000 1010 1010</a:t>
            </a:r>
          </a:p>
          <a:p>
            <a:pPr lvl="1" defTabSz="1520825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 &lt;&lt; 1</a:t>
            </a:r>
            <a:r>
              <a:rPr lang="cs-CZ" altLang="cs-CZ" sz="2400"/>
              <a:t>	0000 0001 0101 0100 = původní </a:t>
            </a:r>
            <a:r>
              <a:rPr lang="cs-CZ" altLang="cs-CZ" sz="2400">
                <a:solidFill>
                  <a:schemeClr val="accent2"/>
                </a:solidFill>
              </a:rPr>
              <a:t>i * 2</a:t>
            </a:r>
          </a:p>
          <a:p>
            <a:pPr lvl="1" defTabSz="1520825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 &lt;&lt; 3</a:t>
            </a:r>
            <a:r>
              <a:rPr lang="cs-CZ" altLang="cs-CZ" sz="2400"/>
              <a:t>	0000 0101 0101 0000 = původní </a:t>
            </a:r>
            <a:r>
              <a:rPr lang="cs-CZ" altLang="cs-CZ" sz="2400">
                <a:solidFill>
                  <a:schemeClr val="accent2"/>
                </a:solidFill>
              </a:rPr>
              <a:t>i * 8</a:t>
            </a:r>
          </a:p>
          <a:p>
            <a:pPr defTabSz="1520825"/>
            <a:r>
              <a:rPr lang="cs-CZ" altLang="cs-CZ" sz="2800"/>
              <a:t>Než násobit </a:t>
            </a:r>
            <a:r>
              <a:rPr lang="cs-CZ" altLang="cs-CZ" sz="2800">
                <a:solidFill>
                  <a:schemeClr val="accent2"/>
                </a:solidFill>
              </a:rPr>
              <a:t>80</a:t>
            </a:r>
            <a:r>
              <a:rPr lang="cs-CZ" altLang="cs-CZ" sz="2800"/>
              <a:t>, je rychlejší násobit </a:t>
            </a:r>
            <a:r>
              <a:rPr lang="cs-CZ" altLang="cs-CZ" sz="2800">
                <a:solidFill>
                  <a:schemeClr val="accent2"/>
                </a:solidFill>
              </a:rPr>
              <a:t>64</a:t>
            </a:r>
            <a:r>
              <a:rPr lang="cs-CZ" altLang="cs-CZ" sz="2800"/>
              <a:t> a </a:t>
            </a:r>
            <a:r>
              <a:rPr lang="cs-CZ" altLang="cs-CZ" sz="2800">
                <a:solidFill>
                  <a:schemeClr val="accent2"/>
                </a:solidFill>
              </a:rPr>
              <a:t>16</a:t>
            </a:r>
            <a:r>
              <a:rPr lang="cs-CZ" altLang="cs-CZ" sz="2800"/>
              <a:t> a sečíst výsledek.</a:t>
            </a:r>
          </a:p>
          <a:p>
            <a:pPr lvl="1" defTabSz="1520825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 = j * 80;</a:t>
            </a:r>
            <a:r>
              <a:rPr lang="cs-CZ" altLang="cs-CZ" sz="2400"/>
              <a:t> lze nahradit za </a:t>
            </a:r>
            <a:r>
              <a:rPr lang="cs-CZ" altLang="cs-CZ" sz="2400">
                <a:solidFill>
                  <a:schemeClr val="accent2"/>
                </a:solidFill>
              </a:rPr>
              <a:t>i = (j &lt;&lt; 6) + (j &lt;&lt; 4);</a:t>
            </a:r>
          </a:p>
          <a:p>
            <a:pPr lvl="2" defTabSz="1520825"/>
            <a:r>
              <a:rPr lang="cs-CZ" altLang="cs-CZ" sz="2000"/>
              <a:t>Priority operátorů </a:t>
            </a:r>
            <a:r>
              <a:rPr lang="cs-CZ" altLang="cs-CZ" sz="2000">
                <a:solidFill>
                  <a:schemeClr val="accent2"/>
                </a:solidFill>
              </a:rPr>
              <a:t>&lt;&lt;</a:t>
            </a:r>
            <a:r>
              <a:rPr lang="cs-CZ" altLang="cs-CZ" sz="2000"/>
              <a:t> a </a:t>
            </a:r>
            <a:r>
              <a:rPr lang="cs-CZ" altLang="cs-CZ" sz="2000">
                <a:solidFill>
                  <a:schemeClr val="accent2"/>
                </a:solidFill>
              </a:rPr>
              <a:t>&gt;&gt;</a:t>
            </a:r>
            <a:r>
              <a:rPr lang="cs-CZ" altLang="cs-CZ" sz="2000"/>
              <a:t> jsou velmi nízké, takže je nutno téměř vždy závorkovat.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ADE9-F679-4D4F-BB69-17F895C72C37}" type="slidenum">
              <a:rPr lang="cs-CZ" altLang="cs-CZ"/>
              <a:pPr/>
              <a:t>161</a:t>
            </a:fld>
            <a:endParaRPr lang="cs-CZ" altLang="cs-CZ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Bitový posun doprava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 defTabSz="1520825">
              <a:lnSpc>
                <a:spcPct val="80000"/>
              </a:lnSpc>
            </a:pPr>
            <a:r>
              <a:rPr lang="cs-CZ" altLang="cs-CZ" sz="1800" dirty="0"/>
              <a:t>Příkaz </a:t>
            </a:r>
            <a:r>
              <a:rPr lang="cs-CZ" altLang="cs-CZ" sz="1800" dirty="0">
                <a:solidFill>
                  <a:schemeClr val="accent2"/>
                </a:solidFill>
              </a:rPr>
              <a:t>x &gt;&gt; n;</a:t>
            </a:r>
            <a:r>
              <a:rPr lang="cs-CZ" altLang="cs-CZ" sz="1800" dirty="0"/>
              <a:t> posune bity v </a:t>
            </a:r>
            <a:r>
              <a:rPr lang="cs-CZ" altLang="cs-CZ" sz="1800" dirty="0">
                <a:solidFill>
                  <a:schemeClr val="accent2"/>
                </a:solidFill>
              </a:rPr>
              <a:t>x</a:t>
            </a:r>
            <a:r>
              <a:rPr lang="cs-CZ" altLang="cs-CZ" sz="1800" dirty="0"/>
              <a:t> doprava o </a:t>
            </a:r>
            <a:r>
              <a:rPr lang="cs-CZ" altLang="cs-CZ" sz="1800" dirty="0">
                <a:solidFill>
                  <a:schemeClr val="accent2"/>
                </a:solidFill>
              </a:rPr>
              <a:t>n</a:t>
            </a:r>
            <a:r>
              <a:rPr lang="cs-CZ" altLang="cs-CZ" sz="1800" dirty="0"/>
              <a:t> pozic.</a:t>
            </a:r>
          </a:p>
          <a:p>
            <a:pPr defTabSz="1520825">
              <a:lnSpc>
                <a:spcPct val="80000"/>
              </a:lnSpc>
            </a:pPr>
            <a:r>
              <a:rPr lang="cs-CZ" altLang="cs-CZ" sz="1800" dirty="0"/>
              <a:t>Při tomto posunu se zprava bity ztrácí – jsou vytlačovány – a zleva jsou doplňovány</a:t>
            </a:r>
          </a:p>
          <a:p>
            <a:pPr lvl="1" defTabSz="1520825">
              <a:lnSpc>
                <a:spcPct val="80000"/>
              </a:lnSpc>
            </a:pPr>
            <a:r>
              <a:rPr lang="cs-CZ" altLang="cs-CZ" sz="1600" dirty="0"/>
              <a:t>pro neznaménkové typy nulou.</a:t>
            </a:r>
          </a:p>
          <a:p>
            <a:pPr lvl="1" defTabSz="1520825">
              <a:lnSpc>
                <a:spcPct val="80000"/>
              </a:lnSpc>
            </a:pPr>
            <a:r>
              <a:rPr lang="cs-CZ" altLang="cs-CZ" sz="1600" dirty="0"/>
              <a:t>pro znaménkové typy</a:t>
            </a:r>
          </a:p>
          <a:p>
            <a:pPr lvl="2" defTabSz="1520825">
              <a:lnSpc>
                <a:spcPct val="80000"/>
              </a:lnSpc>
            </a:pPr>
            <a:r>
              <a:rPr lang="cs-CZ" altLang="cs-CZ" sz="1400" dirty="0"/>
              <a:t>nulou (</a:t>
            </a:r>
            <a:r>
              <a:rPr lang="cs-CZ" altLang="cs-CZ" sz="1400" dirty="0" err="1"/>
              <a:t>logical</a:t>
            </a:r>
            <a:r>
              <a:rPr lang="cs-CZ" altLang="cs-CZ" sz="1400" dirty="0"/>
              <a:t> shift) nebo</a:t>
            </a:r>
          </a:p>
          <a:p>
            <a:pPr lvl="2" defTabSz="1520825">
              <a:lnSpc>
                <a:spcPct val="80000"/>
              </a:lnSpc>
            </a:pPr>
            <a:r>
              <a:rPr lang="cs-CZ" altLang="cs-CZ" sz="1400" dirty="0"/>
              <a:t>bitem nejvyššího řádu, který je 1 u záporných čísel. (</a:t>
            </a:r>
            <a:r>
              <a:rPr lang="cs-CZ" altLang="cs-CZ" sz="1400" dirty="0" err="1">
                <a:hlinkClick r:id="rId2"/>
              </a:rPr>
              <a:t>arithmetic</a:t>
            </a:r>
            <a:r>
              <a:rPr lang="cs-CZ" altLang="cs-CZ" sz="1400" dirty="0">
                <a:hlinkClick r:id="rId2"/>
              </a:rPr>
              <a:t> shift</a:t>
            </a:r>
            <a:r>
              <a:rPr lang="cs-CZ" altLang="cs-CZ" sz="1400" dirty="0"/>
              <a:t>)</a:t>
            </a:r>
          </a:p>
          <a:p>
            <a:pPr lvl="2" defTabSz="1520825">
              <a:lnSpc>
                <a:spcPct val="80000"/>
              </a:lnSpc>
            </a:pPr>
            <a:r>
              <a:rPr lang="cs-CZ" altLang="cs-CZ" sz="1400" dirty="0"/>
              <a:t>Standard C99 to nedefinuje.</a:t>
            </a:r>
          </a:p>
          <a:p>
            <a:pPr lvl="3" defTabSz="1520825">
              <a:lnSpc>
                <a:spcPct val="80000"/>
              </a:lnSpc>
            </a:pPr>
            <a:r>
              <a:rPr lang="cs-CZ" altLang="cs-CZ" sz="1200" dirty="0">
                <a:hlinkClick r:id="rId3"/>
              </a:rPr>
              <a:t>Kopírování 1 u záporných čísel lze potlačit přetypováním.</a:t>
            </a:r>
            <a:endParaRPr lang="cs-CZ" altLang="cs-CZ" sz="1200" dirty="0"/>
          </a:p>
          <a:p>
            <a:pPr defTabSz="1520825">
              <a:lnSpc>
                <a:spcPct val="80000"/>
              </a:lnSpc>
            </a:pPr>
            <a:r>
              <a:rPr lang="cs-CZ" altLang="cs-CZ" sz="1800" dirty="0"/>
              <a:t>Rychlé celočíselné dělení mocninou dvou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i = i &gt;&gt; 1;</a:t>
            </a:r>
            <a:r>
              <a:rPr lang="cs-CZ" altLang="cs-CZ" sz="1600" dirty="0"/>
              <a:t> nebo </a:t>
            </a:r>
            <a:r>
              <a:rPr lang="cs-CZ" altLang="cs-CZ" sz="1600" dirty="0">
                <a:solidFill>
                  <a:schemeClr val="accent2"/>
                </a:solidFill>
              </a:rPr>
              <a:t>i &gt;&gt;= 1;</a:t>
            </a:r>
            <a:r>
              <a:rPr lang="cs-CZ" altLang="cs-CZ" sz="1600" dirty="0"/>
              <a:t> dělí </a:t>
            </a:r>
            <a:r>
              <a:rPr lang="cs-CZ" altLang="cs-CZ" sz="1600" dirty="0">
                <a:solidFill>
                  <a:schemeClr val="accent2"/>
                </a:solidFill>
              </a:rPr>
              <a:t>i</a:t>
            </a:r>
            <a:r>
              <a:rPr lang="cs-CZ" altLang="cs-CZ" sz="1600" dirty="0"/>
              <a:t> dvěma.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i</a:t>
            </a:r>
            <a:r>
              <a:rPr lang="cs-CZ" altLang="cs-CZ" sz="1600" dirty="0"/>
              <a:t>		0000 0000 1010 1010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i &gt;&gt; 1</a:t>
            </a:r>
            <a:r>
              <a:rPr lang="cs-CZ" altLang="cs-CZ" sz="1600" dirty="0"/>
              <a:t>	0000 0000 0101 0101 = původní </a:t>
            </a:r>
            <a:r>
              <a:rPr lang="cs-CZ" altLang="cs-CZ" sz="1600" dirty="0">
                <a:solidFill>
                  <a:schemeClr val="accent2"/>
                </a:solidFill>
              </a:rPr>
              <a:t>i / 2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i &gt;&gt; 3</a:t>
            </a:r>
            <a:r>
              <a:rPr lang="cs-CZ" altLang="cs-CZ" sz="1600" dirty="0"/>
              <a:t>	0000 0000 0001 0101 = původní </a:t>
            </a:r>
            <a:r>
              <a:rPr lang="cs-CZ" altLang="cs-CZ" sz="1600" dirty="0">
                <a:solidFill>
                  <a:schemeClr val="accent2"/>
                </a:solidFill>
              </a:rPr>
              <a:t>i / 8</a:t>
            </a:r>
          </a:p>
          <a:p>
            <a:pPr defTabSz="1520825">
              <a:lnSpc>
                <a:spcPct val="80000"/>
              </a:lnSpc>
            </a:pPr>
            <a:r>
              <a:rPr lang="cs-CZ" altLang="cs-CZ" sz="1800" dirty="0">
                <a:hlinkClick r:id="rId4" action="ppaction://hlinksldjump"/>
              </a:rPr>
              <a:t>Umocňování celého čísla na celé číslo</a:t>
            </a:r>
            <a:endParaRPr lang="cs-CZ" altLang="cs-CZ" sz="1800" dirty="0"/>
          </a:p>
          <a:p>
            <a:pPr defTabSz="1520825">
              <a:lnSpc>
                <a:spcPct val="80000"/>
              </a:lnSpc>
            </a:pPr>
            <a:r>
              <a:rPr lang="cs-CZ" altLang="cs-CZ" sz="1800" dirty="0"/>
              <a:t>Získání hodnoty </a:t>
            </a:r>
            <a:r>
              <a:rPr lang="cs-CZ" altLang="cs-CZ" sz="1800" dirty="0">
                <a:solidFill>
                  <a:schemeClr val="accent2"/>
                </a:solidFill>
              </a:rPr>
              <a:t>i</a:t>
            </a:r>
            <a:r>
              <a:rPr lang="cs-CZ" altLang="cs-CZ" sz="1800" dirty="0"/>
              <a:t>-</a:t>
            </a:r>
            <a:r>
              <a:rPr lang="cs-CZ" altLang="cs-CZ" sz="1800" dirty="0" err="1"/>
              <a:t>tého</a:t>
            </a:r>
            <a:r>
              <a:rPr lang="cs-CZ" altLang="cs-CZ" sz="1800" dirty="0"/>
              <a:t> nejnižšího bitu, nejnižší bit má </a:t>
            </a:r>
            <a:r>
              <a:rPr lang="cs-CZ" altLang="cs-CZ" sz="1800" dirty="0">
                <a:solidFill>
                  <a:schemeClr val="accent2"/>
                </a:solidFill>
              </a:rPr>
              <a:t>i</a:t>
            </a:r>
            <a:r>
              <a:rPr lang="cs-CZ" altLang="cs-CZ" sz="1800" dirty="0"/>
              <a:t> = 0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 bit(</a:t>
            </a:r>
            <a:r>
              <a:rPr lang="cs-CZ" altLang="cs-CZ" sz="1600" dirty="0" err="1">
                <a:solidFill>
                  <a:schemeClr val="accent2"/>
                </a:solidFill>
              </a:rPr>
              <a:t>unsigned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 x, </a:t>
            </a:r>
            <a:r>
              <a:rPr lang="cs-CZ" altLang="cs-CZ" sz="1600" dirty="0" err="1">
                <a:solidFill>
                  <a:schemeClr val="accent2"/>
                </a:solidFill>
              </a:rPr>
              <a:t>unsigned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 i)</a:t>
            </a:r>
            <a:r>
              <a:rPr lang="cs-CZ" altLang="cs-CZ" sz="1600" dirty="0"/>
              <a:t> /* </a:t>
            </a:r>
            <a:r>
              <a:rPr lang="cs-CZ" altLang="cs-CZ" sz="1600" dirty="0" err="1">
                <a:solidFill>
                  <a:schemeClr val="accent2"/>
                </a:solidFill>
              </a:rPr>
              <a:t>unsigned</a:t>
            </a:r>
            <a:r>
              <a:rPr lang="cs-CZ" altLang="cs-CZ" sz="1600" dirty="0"/>
              <a:t>, pro implementační nezávislost, */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{</a:t>
            </a:r>
            <a:r>
              <a:rPr lang="cs-CZ" altLang="cs-CZ" sz="1600" dirty="0"/>
              <a:t>                                                       /*                  viz horní část tohoto snímku. */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if</a:t>
            </a:r>
            <a:r>
              <a:rPr lang="cs-CZ" altLang="cs-CZ" sz="1600" dirty="0">
                <a:solidFill>
                  <a:schemeClr val="accent2"/>
                </a:solidFill>
              </a:rPr>
              <a:t> (i &gt;= </a:t>
            </a:r>
            <a:r>
              <a:rPr lang="cs-CZ" altLang="cs-CZ" sz="1600" dirty="0" err="1">
                <a:solidFill>
                  <a:schemeClr val="accent2"/>
                </a:solidFill>
              </a:rPr>
              <a:t>sizeof</a:t>
            </a:r>
            <a:r>
              <a:rPr lang="cs-CZ" altLang="cs-CZ" sz="1600" dirty="0">
                <a:solidFill>
                  <a:schemeClr val="accent2"/>
                </a:solidFill>
              </a:rPr>
              <a:t>(x) * 8)</a:t>
            </a:r>
            <a:r>
              <a:rPr lang="cs-CZ" altLang="cs-CZ" sz="1600" dirty="0"/>
              <a:t> /* </a:t>
            </a:r>
            <a:r>
              <a:rPr lang="cs-CZ" altLang="cs-CZ" sz="1600" dirty="0" err="1">
                <a:solidFill>
                  <a:schemeClr val="accent2"/>
                </a:solidFill>
              </a:rPr>
              <a:t>sizeof</a:t>
            </a:r>
            <a:r>
              <a:rPr lang="cs-CZ" altLang="cs-CZ" sz="1600" dirty="0">
                <a:solidFill>
                  <a:schemeClr val="accent2"/>
                </a:solidFill>
              </a:rPr>
              <a:t>()</a:t>
            </a:r>
            <a:r>
              <a:rPr lang="cs-CZ" altLang="cs-CZ" sz="1600" dirty="0"/>
              <a:t> vrací počet bytů a jeden byte má </a:t>
            </a:r>
            <a:r>
              <a:rPr lang="cs-CZ" altLang="cs-CZ" sz="1600" dirty="0">
                <a:solidFill>
                  <a:schemeClr val="accent2"/>
                </a:solidFill>
              </a:rPr>
              <a:t>8</a:t>
            </a:r>
            <a:r>
              <a:rPr lang="cs-CZ" altLang="cs-CZ" sz="1600" dirty="0"/>
              <a:t> bitů. */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  return (-1); </a:t>
            </a:r>
            <a:r>
              <a:rPr lang="cs-CZ" altLang="cs-CZ" sz="1600" dirty="0"/>
              <a:t>/* Chyba – </a:t>
            </a:r>
            <a:r>
              <a:rPr lang="cs-CZ" altLang="cs-CZ" sz="1600" dirty="0">
                <a:solidFill>
                  <a:schemeClr val="accent2"/>
                </a:solidFill>
              </a:rPr>
              <a:t>i</a:t>
            </a:r>
            <a:r>
              <a:rPr lang="cs-CZ" altLang="cs-CZ" sz="1600" dirty="0"/>
              <a:t>-</a:t>
            </a:r>
            <a:r>
              <a:rPr lang="cs-CZ" altLang="cs-CZ" sz="1600" dirty="0" err="1"/>
              <a:t>tý</a:t>
            </a:r>
            <a:r>
              <a:rPr lang="cs-CZ" altLang="cs-CZ" sz="1600" dirty="0"/>
              <a:t> bit v </a:t>
            </a:r>
            <a:r>
              <a:rPr lang="cs-CZ" altLang="cs-CZ" sz="1600" dirty="0">
                <a:solidFill>
                  <a:schemeClr val="accent2"/>
                </a:solidFill>
              </a:rPr>
              <a:t>x</a:t>
            </a:r>
            <a:r>
              <a:rPr lang="cs-CZ" altLang="cs-CZ" sz="1600" dirty="0"/>
              <a:t> není. */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else</a:t>
            </a:r>
            <a:endParaRPr lang="cs-CZ" altLang="cs-CZ" sz="1600" dirty="0">
              <a:solidFill>
                <a:schemeClr val="accent2"/>
              </a:solidFill>
            </a:endParaRP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  return ((x &gt;&gt; i) &amp; 1);</a:t>
            </a:r>
            <a:r>
              <a:rPr lang="cs-CZ" altLang="cs-CZ" sz="1600" dirty="0"/>
              <a:t> /* Logický součin s </a:t>
            </a:r>
            <a:r>
              <a:rPr lang="cs-CZ" altLang="cs-CZ" sz="1600" dirty="0">
                <a:solidFill>
                  <a:schemeClr val="accent2"/>
                </a:solidFill>
              </a:rPr>
              <a:t>1</a:t>
            </a:r>
            <a:r>
              <a:rPr lang="cs-CZ" altLang="cs-CZ" sz="1600" dirty="0"/>
              <a:t> vynuluje všechny bity na vyšších pozicích, než je nultý bit. */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49CBA-7DBA-4792-8F90-90E139569B33}" type="slidenum">
              <a:rPr lang="cs-CZ" altLang="cs-CZ"/>
              <a:pPr/>
              <a:t>162</a:t>
            </a:fld>
            <a:endParaRPr lang="cs-CZ" altLang="cs-CZ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Bitová negace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14400"/>
            <a:ext cx="7239000" cy="5943600"/>
          </a:xfrm>
        </p:spPr>
        <p:txBody>
          <a:bodyPr/>
          <a:lstStyle/>
          <a:p>
            <a:pPr defTabSz="1971675">
              <a:lnSpc>
                <a:spcPct val="80000"/>
              </a:lnSpc>
            </a:pPr>
            <a:r>
              <a:rPr lang="cs-CZ" altLang="cs-CZ" sz="2000"/>
              <a:t>Potřebujeme například nastavit na nulu nejnižší 4 bity.</a:t>
            </a:r>
          </a:p>
          <a:p>
            <a:pPr defTabSz="1971675">
              <a:lnSpc>
                <a:spcPct val="80000"/>
              </a:lnSpc>
            </a:pPr>
            <a:r>
              <a:rPr lang="cs-CZ" altLang="cs-CZ" sz="2000"/>
              <a:t>Příkaz </a:t>
            </a:r>
            <a:r>
              <a:rPr lang="cs-CZ" altLang="cs-CZ" sz="2000">
                <a:solidFill>
                  <a:schemeClr val="accent2"/>
                </a:solidFill>
              </a:rPr>
              <a:t>x &amp;= 0xFFF0;</a:t>
            </a:r>
            <a:r>
              <a:rPr lang="cs-CZ" altLang="cs-CZ" sz="2000"/>
              <a:t> bude pracovat správně jen na počítačích, kde platí </a:t>
            </a:r>
            <a:r>
              <a:rPr lang="cs-CZ" altLang="cs-CZ" sz="2000">
                <a:solidFill>
                  <a:schemeClr val="accent2"/>
                </a:solidFill>
              </a:rPr>
              <a:t>sizeof(int) == 2</a:t>
            </a:r>
            <a:r>
              <a:rPr lang="cs-CZ" altLang="cs-CZ" sz="2000"/>
              <a:t>.</a:t>
            </a:r>
          </a:p>
          <a:p>
            <a:pPr lvl="1" defTabSz="1971675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x</a:t>
            </a:r>
            <a:r>
              <a:rPr lang="cs-CZ" altLang="cs-CZ" sz="1800"/>
              <a:t>		0000 0000 1010 1010</a:t>
            </a:r>
          </a:p>
          <a:p>
            <a:pPr lvl="1" defTabSz="1971675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0xFFF0</a:t>
            </a:r>
            <a:r>
              <a:rPr lang="cs-CZ" altLang="cs-CZ" sz="1800"/>
              <a:t>	1111 1111 1111 0000</a:t>
            </a:r>
          </a:p>
          <a:p>
            <a:pPr lvl="1" defTabSz="1971675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x &amp;= 0xFFF0</a:t>
            </a:r>
            <a:r>
              <a:rPr lang="cs-CZ" altLang="cs-CZ" sz="1800"/>
              <a:t>	0000 0000 1010 0000</a:t>
            </a:r>
          </a:p>
          <a:p>
            <a:pPr lvl="1" defTabSz="1971675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x</a:t>
            </a:r>
            <a:r>
              <a:rPr lang="cs-CZ" altLang="cs-CZ" sz="1800"/>
              <a:t>		0000 1111 0000 0000 0000 0000 1010 1010</a:t>
            </a:r>
          </a:p>
          <a:p>
            <a:pPr lvl="1" defTabSz="1971675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0xFFF0</a:t>
            </a:r>
            <a:r>
              <a:rPr lang="cs-CZ" altLang="cs-CZ" sz="1800"/>
              <a:t>	0000 0000 0000 0000 1111 1111 1111 0000</a:t>
            </a:r>
          </a:p>
          <a:p>
            <a:pPr lvl="1" defTabSz="1971675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x &amp;= 0xFFF0</a:t>
            </a:r>
            <a:r>
              <a:rPr lang="cs-CZ" altLang="cs-CZ" sz="1800"/>
              <a:t>	0000 0000 0000 0000 0000 0000 1010 0000</a:t>
            </a:r>
          </a:p>
          <a:p>
            <a:pPr lvl="1" defTabSz="1971675">
              <a:lnSpc>
                <a:spcPct val="80000"/>
              </a:lnSpc>
            </a:pPr>
            <a:r>
              <a:rPr lang="cs-CZ" altLang="cs-CZ" sz="1800"/>
              <a:t>To je špatně.</a:t>
            </a:r>
          </a:p>
          <a:p>
            <a:pPr defTabSz="1971675">
              <a:lnSpc>
                <a:spcPct val="80000"/>
              </a:lnSpc>
            </a:pPr>
            <a:endParaRPr lang="cs-CZ" altLang="cs-CZ" sz="2000"/>
          </a:p>
          <a:p>
            <a:pPr defTabSz="1971675">
              <a:lnSpc>
                <a:spcPct val="80000"/>
              </a:lnSpc>
            </a:pPr>
            <a:r>
              <a:rPr lang="cs-CZ" altLang="cs-CZ" sz="2000"/>
              <a:t>Řešením je příkaz </a:t>
            </a:r>
            <a:r>
              <a:rPr lang="cs-CZ" altLang="cs-CZ" sz="2000">
                <a:solidFill>
                  <a:schemeClr val="accent2"/>
                </a:solidFill>
              </a:rPr>
              <a:t>x &amp;= ~0xF;</a:t>
            </a:r>
            <a:r>
              <a:rPr lang="cs-CZ" altLang="cs-CZ" sz="2000"/>
              <a:t> který bude pracovat správně na všech typech počítačů.</a:t>
            </a:r>
          </a:p>
          <a:p>
            <a:pPr lvl="1" defTabSz="1971675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0xF</a:t>
            </a:r>
            <a:r>
              <a:rPr lang="cs-CZ" altLang="cs-CZ" sz="1800"/>
              <a:t>	0000 0000 0000 1111</a:t>
            </a:r>
          </a:p>
          <a:p>
            <a:pPr lvl="1" defTabSz="1971675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~0xF</a:t>
            </a:r>
            <a:r>
              <a:rPr lang="cs-CZ" altLang="cs-CZ" sz="1800"/>
              <a:t>	1111 1111 1111 0000</a:t>
            </a:r>
          </a:p>
          <a:p>
            <a:pPr lvl="1" defTabSz="1971675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x</a:t>
            </a:r>
            <a:r>
              <a:rPr lang="cs-CZ" altLang="cs-CZ" sz="1800"/>
              <a:t>		0000 0000 1010 1010</a:t>
            </a:r>
          </a:p>
          <a:p>
            <a:pPr lvl="1" defTabSz="1971675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x &amp;= ~0xF</a:t>
            </a:r>
            <a:r>
              <a:rPr lang="cs-CZ" altLang="cs-CZ" sz="1800"/>
              <a:t>	0000 0000 1010 0000</a:t>
            </a:r>
          </a:p>
          <a:p>
            <a:pPr lvl="1" defTabSz="1971675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0xF</a:t>
            </a:r>
            <a:r>
              <a:rPr lang="cs-CZ" altLang="cs-CZ" sz="1800"/>
              <a:t>	0000 0000 0000 0000 0000 0000 0000 1111</a:t>
            </a:r>
          </a:p>
          <a:p>
            <a:pPr lvl="1" defTabSz="1971675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~0xF</a:t>
            </a:r>
            <a:r>
              <a:rPr lang="cs-CZ" altLang="cs-CZ" sz="1800"/>
              <a:t>	1111 1111 1111 1111 1111 1111 1111 0000</a:t>
            </a:r>
          </a:p>
          <a:p>
            <a:pPr lvl="1" defTabSz="1971675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x</a:t>
            </a:r>
            <a:r>
              <a:rPr lang="cs-CZ" altLang="cs-CZ" sz="1800"/>
              <a:t>		0000 1111 0000 0000 0000 0000 1010 1010</a:t>
            </a:r>
          </a:p>
          <a:p>
            <a:pPr lvl="1" defTabSz="1971675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x &amp;= ~0xF</a:t>
            </a:r>
            <a:r>
              <a:rPr lang="cs-CZ" altLang="cs-CZ" sz="1800"/>
              <a:t>	0000 1111 0000 0000 0000 0000 1010 0000</a:t>
            </a:r>
          </a:p>
        </p:txBody>
      </p:sp>
      <p:graphicFrame>
        <p:nvGraphicFramePr>
          <p:cNvPr id="197636" name="Group 4"/>
          <p:cNvGraphicFramePr>
            <a:graphicFrameLocks noGrp="1"/>
          </p:cNvGraphicFramePr>
          <p:nvPr>
            <p:ph sz="half" idx="4294967295"/>
          </p:nvPr>
        </p:nvGraphicFramePr>
        <p:xfrm>
          <a:off x="7696200" y="990600"/>
          <a:ext cx="1447800" cy="5303520"/>
        </p:xfrm>
        <a:graphic>
          <a:graphicData uri="http://schemas.openxmlformats.org/drawingml/2006/table">
            <a:tbl>
              <a:tblPr/>
              <a:tblGrid>
                <a:gridCol w="457200"/>
                <a:gridCol w="533400"/>
                <a:gridCol w="457200"/>
              </a:tblGrid>
              <a:tr h="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Převod bitů na hexadecimální konstanty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7740" name="Group 108"/>
          <p:cNvGraphicFramePr>
            <a:graphicFrameLocks noGrp="1"/>
          </p:cNvGraphicFramePr>
          <p:nvPr>
            <p:ph sz="half" idx="2"/>
          </p:nvPr>
        </p:nvGraphicFramePr>
        <p:xfrm>
          <a:off x="6553200" y="0"/>
          <a:ext cx="800100" cy="853440"/>
        </p:xfrm>
        <a:graphic>
          <a:graphicData uri="http://schemas.openxmlformats.org/drawingml/2006/table">
            <a:tbl>
              <a:tblPr/>
              <a:tblGrid>
                <a:gridCol w="266700"/>
                <a:gridCol w="533400"/>
              </a:tblGrid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~x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B6396-1D14-4AFE-9F3E-9E705E98B66B}" type="slidenum">
              <a:rPr lang="cs-CZ" altLang="cs-CZ"/>
              <a:pPr/>
              <a:t>163</a:t>
            </a:fld>
            <a:endParaRPr lang="cs-CZ" altLang="cs-CZ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Stavové slovo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14400"/>
            <a:ext cx="7239000" cy="5943600"/>
          </a:xfrm>
        </p:spPr>
        <p:txBody>
          <a:bodyPr/>
          <a:lstStyle/>
          <a:p>
            <a:pPr defTabSz="1163638">
              <a:lnSpc>
                <a:spcPct val="80000"/>
              </a:lnSpc>
            </a:pPr>
            <a:r>
              <a:rPr lang="cs-CZ" altLang="cs-CZ" sz="1800" dirty="0"/>
              <a:t>Celočíselnou proměnnou můžeme použít k uchovávání několika hodnot typu </a:t>
            </a:r>
            <a:r>
              <a:rPr lang="cs-CZ" altLang="cs-CZ" sz="1800" dirty="0" err="1"/>
              <a:t>boolean</a:t>
            </a:r>
            <a:r>
              <a:rPr lang="cs-CZ" altLang="cs-CZ" sz="1800" dirty="0"/>
              <a:t> v jejích jednotlivých bitech.</a:t>
            </a:r>
          </a:p>
          <a:p>
            <a:pPr defTabSz="1163638">
              <a:lnSpc>
                <a:spcPct val="80000"/>
              </a:lnSpc>
            </a:pPr>
            <a:r>
              <a:rPr lang="cs-CZ" altLang="cs-CZ" sz="1800" dirty="0"/>
              <a:t>Taková proměnná se nazývá stavové slovo (status </a:t>
            </a:r>
            <a:r>
              <a:rPr lang="cs-CZ" altLang="cs-CZ" sz="1800" dirty="0" err="1"/>
              <a:t>variable</a:t>
            </a:r>
            <a:r>
              <a:rPr lang="cs-CZ" altLang="cs-CZ" sz="1800" dirty="0"/>
              <a:t>) a její bity příznaky – </a:t>
            </a:r>
            <a:r>
              <a:rPr lang="cs-CZ" altLang="cs-CZ" sz="1800" dirty="0" err="1">
                <a:hlinkClick r:id="rId2"/>
              </a:rPr>
              <a:t>flags</a:t>
            </a:r>
            <a:r>
              <a:rPr lang="cs-CZ" altLang="cs-CZ" sz="1800" dirty="0"/>
              <a:t>.</a:t>
            </a:r>
          </a:p>
          <a:p>
            <a:pPr defTabSz="1163638">
              <a:lnSpc>
                <a:spcPct val="80000"/>
              </a:lnSpc>
            </a:pPr>
            <a:r>
              <a:rPr lang="cs-CZ" altLang="cs-CZ" sz="1800" dirty="0"/>
              <a:t>Nejprve se definují konstanty, které určí pozice příznakových bitů ve stavovém slově. Například použijeme 3., 4. a 5. bit pro příznaky číst, psát a vymazat (</a:t>
            </a:r>
            <a:r>
              <a:rPr lang="cs-CZ" altLang="cs-CZ" sz="1800" dirty="0">
                <a:solidFill>
                  <a:schemeClr val="accent2"/>
                </a:solidFill>
              </a:rPr>
              <a:t>READ</a:t>
            </a:r>
            <a:r>
              <a:rPr lang="cs-CZ" altLang="cs-CZ" sz="1800" dirty="0"/>
              <a:t>, </a:t>
            </a:r>
            <a:r>
              <a:rPr lang="cs-CZ" altLang="cs-CZ" sz="1800" dirty="0">
                <a:solidFill>
                  <a:schemeClr val="accent2"/>
                </a:solidFill>
              </a:rPr>
              <a:t>WRITE</a:t>
            </a:r>
            <a:r>
              <a:rPr lang="cs-CZ" altLang="cs-CZ" sz="1800" dirty="0"/>
              <a:t>, </a:t>
            </a:r>
            <a:r>
              <a:rPr lang="cs-CZ" altLang="cs-CZ" sz="1800" dirty="0">
                <a:solidFill>
                  <a:schemeClr val="accent2"/>
                </a:solidFill>
              </a:rPr>
              <a:t>DELETE</a:t>
            </a:r>
            <a:r>
              <a:rPr lang="cs-CZ" altLang="cs-CZ" sz="1800" dirty="0"/>
              <a:t>).</a:t>
            </a:r>
          </a:p>
          <a:p>
            <a:pPr lvl="1" defTabSz="1163638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#</a:t>
            </a:r>
            <a:r>
              <a:rPr lang="cs-CZ" altLang="cs-CZ" sz="1600" dirty="0" err="1">
                <a:solidFill>
                  <a:schemeClr val="accent2"/>
                </a:solidFill>
              </a:rPr>
              <a:t>define</a:t>
            </a:r>
            <a:r>
              <a:rPr lang="cs-CZ" altLang="cs-CZ" sz="1600" dirty="0">
                <a:solidFill>
                  <a:schemeClr val="accent2"/>
                </a:solidFill>
              </a:rPr>
              <a:t> READ     0x8   </a:t>
            </a:r>
            <a:r>
              <a:rPr lang="cs-CZ" altLang="cs-CZ" sz="1600" dirty="0"/>
              <a:t>/* 0000 1000 */</a:t>
            </a:r>
          </a:p>
          <a:p>
            <a:pPr lvl="1" defTabSz="1163638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#</a:t>
            </a:r>
            <a:r>
              <a:rPr lang="cs-CZ" altLang="cs-CZ" sz="1600" dirty="0" err="1">
                <a:solidFill>
                  <a:schemeClr val="accent2"/>
                </a:solidFill>
              </a:rPr>
              <a:t>define</a:t>
            </a:r>
            <a:r>
              <a:rPr lang="cs-CZ" altLang="cs-CZ" sz="1600" dirty="0">
                <a:solidFill>
                  <a:schemeClr val="accent2"/>
                </a:solidFill>
              </a:rPr>
              <a:t> WRITE   0x10 </a:t>
            </a:r>
            <a:r>
              <a:rPr lang="cs-CZ" altLang="cs-CZ" sz="1600" dirty="0"/>
              <a:t>/* 0001 0000 */</a:t>
            </a:r>
          </a:p>
          <a:p>
            <a:pPr lvl="1" defTabSz="1163638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#</a:t>
            </a:r>
            <a:r>
              <a:rPr lang="cs-CZ" altLang="cs-CZ" sz="1600" dirty="0" err="1">
                <a:solidFill>
                  <a:schemeClr val="accent2"/>
                </a:solidFill>
              </a:rPr>
              <a:t>define</a:t>
            </a:r>
            <a:r>
              <a:rPr lang="cs-CZ" altLang="cs-CZ" sz="1600" dirty="0">
                <a:solidFill>
                  <a:schemeClr val="accent2"/>
                </a:solidFill>
              </a:rPr>
              <a:t> DELETE 0x20 </a:t>
            </a:r>
            <a:r>
              <a:rPr lang="cs-CZ" altLang="cs-CZ" sz="1600" dirty="0"/>
              <a:t>/* 0010 0000 */</a:t>
            </a:r>
          </a:p>
          <a:p>
            <a:pPr defTabSz="1163638">
              <a:lnSpc>
                <a:spcPct val="80000"/>
              </a:lnSpc>
            </a:pPr>
            <a:r>
              <a:rPr lang="cs-CZ" altLang="cs-CZ" sz="1800" dirty="0"/>
              <a:t>Po této přípravě je možné provést:</a:t>
            </a:r>
          </a:p>
          <a:p>
            <a:pPr lvl="1" defTabSz="1163638">
              <a:lnSpc>
                <a:spcPct val="80000"/>
              </a:lnSpc>
            </a:pPr>
            <a:r>
              <a:rPr lang="cs-CZ" altLang="cs-CZ" sz="1600" dirty="0"/>
              <a:t>nastavení všech příznaků na 1</a:t>
            </a:r>
          </a:p>
          <a:p>
            <a:pPr lvl="2" defTabSz="1163638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status |= READ | WRITE | DELETE;</a:t>
            </a:r>
          </a:p>
          <a:p>
            <a:pPr lvl="1" defTabSz="1163638">
              <a:lnSpc>
                <a:spcPct val="80000"/>
              </a:lnSpc>
            </a:pPr>
            <a:r>
              <a:rPr lang="cs-CZ" altLang="cs-CZ" sz="1600" dirty="0"/>
              <a:t>nastavení příznaků </a:t>
            </a:r>
            <a:r>
              <a:rPr lang="cs-CZ" altLang="cs-CZ" sz="1600" dirty="0">
                <a:solidFill>
                  <a:schemeClr val="accent2"/>
                </a:solidFill>
              </a:rPr>
              <a:t>READ</a:t>
            </a:r>
            <a:r>
              <a:rPr lang="cs-CZ" altLang="cs-CZ" sz="1600" dirty="0"/>
              <a:t> a </a:t>
            </a:r>
            <a:r>
              <a:rPr lang="cs-CZ" altLang="cs-CZ" sz="1600" dirty="0">
                <a:solidFill>
                  <a:schemeClr val="accent2"/>
                </a:solidFill>
              </a:rPr>
              <a:t>WRITE</a:t>
            </a:r>
            <a:r>
              <a:rPr lang="cs-CZ" altLang="cs-CZ" sz="1600" dirty="0"/>
              <a:t> na 1</a:t>
            </a:r>
          </a:p>
          <a:p>
            <a:pPr lvl="2" defTabSz="1163638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status |= READ | WRITE;</a:t>
            </a:r>
          </a:p>
          <a:p>
            <a:pPr lvl="1" defTabSz="1163638">
              <a:lnSpc>
                <a:spcPct val="80000"/>
              </a:lnSpc>
            </a:pPr>
            <a:r>
              <a:rPr lang="cs-CZ" altLang="cs-CZ" sz="1600" dirty="0"/>
              <a:t>nastavení všech příznaků na 0</a:t>
            </a:r>
          </a:p>
          <a:p>
            <a:pPr lvl="2" defTabSz="1163638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status &amp;= ~(READ | WRITE | DELETE);</a:t>
            </a:r>
          </a:p>
          <a:p>
            <a:pPr lvl="1" defTabSz="1163638">
              <a:lnSpc>
                <a:spcPct val="80000"/>
              </a:lnSpc>
            </a:pPr>
            <a:r>
              <a:rPr lang="cs-CZ" altLang="cs-CZ" sz="1600" dirty="0"/>
              <a:t>nastavení příznaku </a:t>
            </a:r>
            <a:r>
              <a:rPr lang="cs-CZ" altLang="cs-CZ" sz="1600" dirty="0">
                <a:solidFill>
                  <a:schemeClr val="accent2"/>
                </a:solidFill>
              </a:rPr>
              <a:t>READ</a:t>
            </a:r>
            <a:r>
              <a:rPr lang="cs-CZ" altLang="cs-CZ" sz="1600" dirty="0"/>
              <a:t> na 0</a:t>
            </a:r>
          </a:p>
          <a:p>
            <a:pPr lvl="2" defTabSz="1163638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status &amp;= ~READ;</a:t>
            </a:r>
          </a:p>
          <a:p>
            <a:pPr lvl="1" defTabSz="1163638">
              <a:lnSpc>
                <a:spcPct val="80000"/>
              </a:lnSpc>
            </a:pPr>
            <a:r>
              <a:rPr lang="cs-CZ" altLang="cs-CZ" sz="1600" dirty="0"/>
              <a:t>test, zda jsou oba příznaky </a:t>
            </a:r>
            <a:r>
              <a:rPr lang="cs-CZ" altLang="cs-CZ" sz="1600" dirty="0">
                <a:solidFill>
                  <a:schemeClr val="accent2"/>
                </a:solidFill>
              </a:rPr>
              <a:t>WRITE</a:t>
            </a:r>
            <a:r>
              <a:rPr lang="cs-CZ" altLang="cs-CZ" sz="1600" dirty="0"/>
              <a:t> a </a:t>
            </a:r>
            <a:r>
              <a:rPr lang="cs-CZ" altLang="cs-CZ" sz="1600" dirty="0">
                <a:solidFill>
                  <a:schemeClr val="accent2"/>
                </a:solidFill>
              </a:rPr>
              <a:t>DELETE</a:t>
            </a:r>
            <a:r>
              <a:rPr lang="cs-CZ" altLang="cs-CZ" sz="1600" dirty="0"/>
              <a:t> nulové</a:t>
            </a:r>
          </a:p>
          <a:p>
            <a:pPr lvl="2" defTabSz="1163638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if</a:t>
            </a:r>
            <a:r>
              <a:rPr lang="cs-CZ" altLang="cs-CZ" sz="1400" dirty="0">
                <a:solidFill>
                  <a:schemeClr val="accent2"/>
                </a:solidFill>
              </a:rPr>
              <a:t> (!(status &amp; (WRITE | DELETE)))</a:t>
            </a:r>
          </a:p>
          <a:p>
            <a:pPr lvl="3" defTabSz="1163638">
              <a:lnSpc>
                <a:spcPct val="80000"/>
              </a:lnSpc>
              <a:buFontTx/>
              <a:buNone/>
            </a:pPr>
            <a:r>
              <a:rPr lang="cs-CZ" altLang="cs-CZ" sz="1200" dirty="0"/>
              <a:t>1000 1100 = </a:t>
            </a:r>
            <a:r>
              <a:rPr lang="cs-CZ" altLang="cs-CZ" sz="1200" dirty="0">
                <a:solidFill>
                  <a:schemeClr val="accent2"/>
                </a:solidFill>
              </a:rPr>
              <a:t>status</a:t>
            </a:r>
          </a:p>
          <a:p>
            <a:pPr lvl="3" defTabSz="1163638">
              <a:lnSpc>
                <a:spcPct val="80000"/>
              </a:lnSpc>
              <a:buFontTx/>
              <a:buNone/>
            </a:pPr>
            <a:r>
              <a:rPr lang="cs-CZ" altLang="cs-CZ" sz="1200" dirty="0"/>
              <a:t>0011 0000 = </a:t>
            </a:r>
            <a:r>
              <a:rPr lang="cs-CZ" altLang="cs-CZ" sz="1200" dirty="0">
                <a:solidFill>
                  <a:schemeClr val="accent2"/>
                </a:solidFill>
              </a:rPr>
              <a:t>WRITE | DELETE</a:t>
            </a:r>
          </a:p>
          <a:p>
            <a:pPr lvl="3" defTabSz="1163638">
              <a:lnSpc>
                <a:spcPct val="80000"/>
              </a:lnSpc>
              <a:buFontTx/>
              <a:buNone/>
            </a:pPr>
            <a:r>
              <a:rPr lang="cs-CZ" altLang="cs-CZ" sz="1200" dirty="0"/>
              <a:t>0000 0000 = </a:t>
            </a:r>
            <a:r>
              <a:rPr lang="cs-CZ" altLang="cs-CZ" sz="1200" dirty="0">
                <a:solidFill>
                  <a:schemeClr val="accent2"/>
                </a:solidFill>
              </a:rPr>
              <a:t>status &amp; (WRITE | DELETE) == FALSE</a:t>
            </a:r>
          </a:p>
        </p:txBody>
      </p:sp>
      <p:graphicFrame>
        <p:nvGraphicFramePr>
          <p:cNvPr id="201732" name="Group 4"/>
          <p:cNvGraphicFramePr>
            <a:graphicFrameLocks noGrp="1"/>
          </p:cNvGraphicFramePr>
          <p:nvPr>
            <p:ph sz="half" idx="4294967295"/>
          </p:nvPr>
        </p:nvGraphicFramePr>
        <p:xfrm>
          <a:off x="7696200" y="990600"/>
          <a:ext cx="1447800" cy="5303520"/>
        </p:xfrm>
        <a:graphic>
          <a:graphicData uri="http://schemas.openxmlformats.org/drawingml/2006/table">
            <a:tbl>
              <a:tblPr/>
              <a:tblGrid>
                <a:gridCol w="457200"/>
                <a:gridCol w="533400"/>
                <a:gridCol w="457200"/>
              </a:tblGrid>
              <a:tr h="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Převod bitů na hexadecimální konstanty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E0F5-0A34-478C-96B2-8836AD603ECA}" type="slidenum">
              <a:rPr lang="cs-CZ" altLang="cs-CZ"/>
              <a:pPr/>
              <a:t>164</a:t>
            </a:fld>
            <a:endParaRPr lang="cs-CZ" altLang="cs-CZ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Bitové pole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 defTabSz="1520825">
              <a:lnSpc>
                <a:spcPct val="80000"/>
              </a:lnSpc>
            </a:pPr>
            <a:r>
              <a:rPr lang="cs-CZ" altLang="cs-CZ" sz="1200" dirty="0"/>
              <a:t>Bitové pole si lze představit jako strukturu, jejíž velikost je ale pevně omezena velikostí typu </a:t>
            </a:r>
            <a:r>
              <a:rPr lang="cs-CZ" altLang="cs-CZ" sz="1200" dirty="0" err="1">
                <a:solidFill>
                  <a:schemeClr val="accent2"/>
                </a:solidFill>
              </a:rPr>
              <a:t>int</a:t>
            </a:r>
            <a:r>
              <a:rPr lang="cs-CZ" altLang="cs-CZ" sz="1200" dirty="0"/>
              <a:t>.</a:t>
            </a:r>
          </a:p>
          <a:p>
            <a:pPr defTabSz="1520825">
              <a:lnSpc>
                <a:spcPct val="80000"/>
              </a:lnSpc>
            </a:pPr>
            <a:r>
              <a:rPr lang="cs-CZ" altLang="cs-CZ" sz="1200" dirty="0"/>
              <a:t>Bitové pole má dvě základní oblasti použití:</a:t>
            </a:r>
          </a:p>
          <a:p>
            <a:pPr lvl="1" defTabSz="1520825">
              <a:lnSpc>
                <a:spcPct val="80000"/>
              </a:lnSpc>
            </a:pPr>
            <a:r>
              <a:rPr lang="cs-CZ" altLang="cs-CZ" sz="1000" dirty="0"/>
              <a:t>uložení několika celých čísel v jednom slově (typu </a:t>
            </a:r>
            <a:r>
              <a:rPr lang="cs-CZ" altLang="cs-CZ" sz="1000" dirty="0" err="1">
                <a:solidFill>
                  <a:schemeClr val="accent2"/>
                </a:solidFill>
              </a:rPr>
              <a:t>int</a:t>
            </a:r>
            <a:r>
              <a:rPr lang="cs-CZ" altLang="cs-CZ" sz="1000" dirty="0"/>
              <a:t>) většinou kvůli šetření pamětí,</a:t>
            </a:r>
          </a:p>
          <a:p>
            <a:pPr lvl="1" defTabSz="1520825">
              <a:lnSpc>
                <a:spcPct val="80000"/>
              </a:lnSpc>
            </a:pPr>
            <a:r>
              <a:rPr lang="cs-CZ" altLang="cs-CZ" sz="1000" dirty="0"/>
              <a:t>pro přístup k jednotlivým bitům slova pomocí identifikátorů.</a:t>
            </a:r>
          </a:p>
          <a:p>
            <a:pPr defTabSz="1520825">
              <a:lnSpc>
                <a:spcPct val="80000"/>
              </a:lnSpc>
            </a:pPr>
            <a:r>
              <a:rPr lang="cs-CZ" altLang="cs-CZ" sz="1200" dirty="0"/>
              <a:t>Datovým typem položek je buďto </a:t>
            </a:r>
            <a:r>
              <a:rPr lang="cs-CZ" altLang="cs-CZ" sz="1200" dirty="0" err="1">
                <a:solidFill>
                  <a:schemeClr val="accent2"/>
                </a:solidFill>
              </a:rPr>
              <a:t>int</a:t>
            </a:r>
            <a:r>
              <a:rPr lang="cs-CZ" altLang="cs-CZ" sz="1200" dirty="0"/>
              <a:t> nebo </a:t>
            </a:r>
            <a:r>
              <a:rPr lang="cs-CZ" altLang="cs-CZ" sz="1200" dirty="0" err="1">
                <a:solidFill>
                  <a:schemeClr val="accent2"/>
                </a:solidFill>
              </a:rPr>
              <a:t>unsigned</a:t>
            </a:r>
            <a:r>
              <a:rPr lang="cs-CZ" altLang="cs-CZ" sz="1200" dirty="0"/>
              <a:t>. </a:t>
            </a:r>
            <a:r>
              <a:rPr lang="cs-CZ" altLang="cs-CZ" sz="1200" dirty="0" err="1">
                <a:solidFill>
                  <a:schemeClr val="accent2"/>
                </a:solidFill>
              </a:rPr>
              <a:t>unsigned</a:t>
            </a:r>
            <a:r>
              <a:rPr lang="cs-CZ" altLang="cs-CZ" sz="1200" dirty="0"/>
              <a:t> znamená </a:t>
            </a:r>
            <a:r>
              <a:rPr lang="cs-CZ" altLang="cs-CZ" sz="1200" dirty="0" err="1">
                <a:solidFill>
                  <a:schemeClr val="accent2"/>
                </a:solidFill>
              </a:rPr>
              <a:t>unsigned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int</a:t>
            </a:r>
            <a:r>
              <a:rPr lang="cs-CZ" altLang="cs-CZ" sz="1200" dirty="0"/>
              <a:t>.</a:t>
            </a:r>
          </a:p>
          <a:p>
            <a:pPr lvl="1" defTabSz="1520825">
              <a:lnSpc>
                <a:spcPct val="80000"/>
              </a:lnSpc>
            </a:pPr>
            <a:r>
              <a:rPr lang="cs-CZ" altLang="cs-CZ" sz="1000" dirty="0"/>
              <a:t>Když je použit </a:t>
            </a:r>
            <a:r>
              <a:rPr lang="cs-CZ" altLang="cs-CZ" sz="1000" dirty="0" err="1">
                <a:solidFill>
                  <a:schemeClr val="accent2"/>
                </a:solidFill>
              </a:rPr>
              <a:t>int</a:t>
            </a:r>
            <a:r>
              <a:rPr lang="cs-CZ" altLang="cs-CZ" sz="1000" dirty="0"/>
              <a:t>, pak je nejvyšší bit považován za znaménkový bit.</a:t>
            </a:r>
          </a:p>
          <a:p>
            <a:pPr defTabSz="1520825">
              <a:lnSpc>
                <a:spcPct val="80000"/>
              </a:lnSpc>
            </a:pPr>
            <a:r>
              <a:rPr lang="cs-CZ" altLang="cs-CZ" sz="1200" dirty="0"/>
              <a:t>Uložení </a:t>
            </a:r>
            <a:r>
              <a:rPr lang="cs-CZ" altLang="cs-CZ" sz="1200" dirty="0" err="1"/>
              <a:t>datumu</a:t>
            </a:r>
            <a:r>
              <a:rPr lang="cs-CZ" altLang="cs-CZ" sz="1200" dirty="0"/>
              <a:t> zhuštěně do jednoho slova o velikosti 2 byty tak, jak to dělal operační systém MS DOS pro práci se soubory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000" dirty="0" err="1">
                <a:solidFill>
                  <a:schemeClr val="accent2"/>
                </a:solidFill>
              </a:rPr>
              <a:t>typedef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struct</a:t>
            </a:r>
            <a:r>
              <a:rPr lang="cs-CZ" altLang="cs-CZ" sz="1000" dirty="0">
                <a:solidFill>
                  <a:schemeClr val="accent2"/>
                </a:solidFill>
              </a:rPr>
              <a:t> {</a:t>
            </a:r>
            <a:r>
              <a:rPr lang="cs-CZ" altLang="cs-CZ" sz="1000" dirty="0"/>
              <a:t> /* Datový typ </a:t>
            </a:r>
            <a:r>
              <a:rPr lang="cs-CZ" altLang="cs-CZ" sz="1000" dirty="0" err="1">
                <a:solidFill>
                  <a:schemeClr val="accent2"/>
                </a:solidFill>
              </a:rPr>
              <a:t>unsigned</a:t>
            </a:r>
            <a:r>
              <a:rPr lang="cs-CZ" altLang="cs-CZ" sz="1000" dirty="0"/>
              <a:t> znamená </a:t>
            </a:r>
            <a:r>
              <a:rPr lang="cs-CZ" altLang="cs-CZ" sz="1000" dirty="0" err="1">
                <a:solidFill>
                  <a:schemeClr val="accent2"/>
                </a:solidFill>
              </a:rPr>
              <a:t>unsigned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int</a:t>
            </a:r>
            <a:r>
              <a:rPr lang="cs-CZ" altLang="cs-CZ" sz="1000" dirty="0"/>
              <a:t>. */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</a:t>
            </a:r>
            <a:r>
              <a:rPr lang="cs-CZ" altLang="cs-CZ" sz="1000" dirty="0" err="1">
                <a:solidFill>
                  <a:schemeClr val="accent2"/>
                </a:solidFill>
              </a:rPr>
              <a:t>unsigned</a:t>
            </a:r>
            <a:r>
              <a:rPr lang="cs-CZ" altLang="cs-CZ" sz="1000" dirty="0">
                <a:solidFill>
                  <a:schemeClr val="accent2"/>
                </a:solidFill>
              </a:rPr>
              <a:t> den     : 5; </a:t>
            </a:r>
            <a:r>
              <a:rPr lang="cs-CZ" altLang="cs-CZ" sz="1000" dirty="0"/>
              <a:t>/* bity 0 – 4 nejnižších řádů */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</a:t>
            </a:r>
            <a:r>
              <a:rPr lang="cs-CZ" altLang="cs-CZ" sz="1000" dirty="0" err="1">
                <a:solidFill>
                  <a:schemeClr val="accent2"/>
                </a:solidFill>
              </a:rPr>
              <a:t>unsigned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mesic</a:t>
            </a:r>
            <a:r>
              <a:rPr lang="cs-CZ" altLang="cs-CZ" sz="1000" dirty="0">
                <a:solidFill>
                  <a:schemeClr val="accent2"/>
                </a:solidFill>
              </a:rPr>
              <a:t> : 4; </a:t>
            </a:r>
            <a:r>
              <a:rPr lang="cs-CZ" altLang="cs-CZ" sz="1000" dirty="0"/>
              <a:t>/* bity 5 – 8 */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</a:t>
            </a:r>
            <a:r>
              <a:rPr lang="cs-CZ" altLang="cs-CZ" sz="1000" dirty="0" err="1">
                <a:solidFill>
                  <a:schemeClr val="accent2"/>
                </a:solidFill>
              </a:rPr>
              <a:t>unsigned</a:t>
            </a:r>
            <a:r>
              <a:rPr lang="cs-CZ" altLang="cs-CZ" sz="1000" dirty="0">
                <a:solidFill>
                  <a:schemeClr val="accent2"/>
                </a:solidFill>
              </a:rPr>
              <a:t> rok      : 7; </a:t>
            </a:r>
            <a:r>
              <a:rPr lang="cs-CZ" altLang="cs-CZ" sz="1000" dirty="0"/>
              <a:t>/* bity 9 – 15 – Máme k dispozici 2</a:t>
            </a:r>
            <a:r>
              <a:rPr lang="cs-CZ" altLang="cs-CZ" sz="1000" baseline="30000" dirty="0">
                <a:solidFill>
                  <a:schemeClr val="accent2"/>
                </a:solidFill>
              </a:rPr>
              <a:t>7</a:t>
            </a:r>
            <a:r>
              <a:rPr lang="cs-CZ" altLang="cs-CZ" sz="1000" dirty="0"/>
              <a:t> = 128 hodnot. */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} DATUM;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DATUM dnes, </a:t>
            </a:r>
            <a:r>
              <a:rPr lang="cs-CZ" altLang="cs-CZ" sz="1000" dirty="0" err="1">
                <a:solidFill>
                  <a:schemeClr val="accent2"/>
                </a:solidFill>
              </a:rPr>
              <a:t>zitra</a:t>
            </a:r>
            <a:r>
              <a:rPr lang="cs-CZ" altLang="cs-CZ" sz="1000" dirty="0">
                <a:solidFill>
                  <a:schemeClr val="accent2"/>
                </a:solidFill>
              </a:rPr>
              <a:t>;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000" dirty="0" err="1">
                <a:solidFill>
                  <a:schemeClr val="accent2"/>
                </a:solidFill>
              </a:rPr>
              <a:t>dnes.den</a:t>
            </a:r>
            <a:r>
              <a:rPr lang="cs-CZ" altLang="cs-CZ" sz="1000" dirty="0">
                <a:solidFill>
                  <a:schemeClr val="accent2"/>
                </a:solidFill>
              </a:rPr>
              <a:t> = 25;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000" dirty="0" err="1">
                <a:solidFill>
                  <a:schemeClr val="accent2"/>
                </a:solidFill>
              </a:rPr>
              <a:t>dnes.mesic</a:t>
            </a:r>
            <a:r>
              <a:rPr lang="cs-CZ" altLang="cs-CZ" sz="1000" dirty="0">
                <a:solidFill>
                  <a:schemeClr val="accent2"/>
                </a:solidFill>
              </a:rPr>
              <a:t> = 6;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000" dirty="0" err="1">
                <a:solidFill>
                  <a:schemeClr val="accent2"/>
                </a:solidFill>
              </a:rPr>
              <a:t>dnes.rok</a:t>
            </a:r>
            <a:r>
              <a:rPr lang="cs-CZ" altLang="cs-CZ" sz="1000" dirty="0">
                <a:solidFill>
                  <a:schemeClr val="accent2"/>
                </a:solidFill>
              </a:rPr>
              <a:t> = 1992 - 1980; </a:t>
            </a:r>
            <a:r>
              <a:rPr lang="cs-CZ" altLang="cs-CZ" sz="1000" dirty="0"/>
              <a:t>/* K uloženému roku vždy přičteme konstantu </a:t>
            </a:r>
            <a:r>
              <a:rPr lang="cs-CZ" altLang="cs-CZ" sz="1000" dirty="0">
                <a:solidFill>
                  <a:schemeClr val="accent2"/>
                </a:solidFill>
              </a:rPr>
              <a:t>1980</a:t>
            </a:r>
            <a:r>
              <a:rPr lang="cs-CZ" altLang="cs-CZ" sz="1000" dirty="0"/>
              <a:t>. */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000" dirty="0" err="1">
                <a:solidFill>
                  <a:schemeClr val="accent2"/>
                </a:solidFill>
              </a:rPr>
              <a:t>zitra.den</a:t>
            </a:r>
            <a:r>
              <a:rPr lang="cs-CZ" altLang="cs-CZ" sz="1000" dirty="0">
                <a:solidFill>
                  <a:schemeClr val="accent2"/>
                </a:solidFill>
              </a:rPr>
              <a:t> = </a:t>
            </a:r>
            <a:r>
              <a:rPr lang="cs-CZ" altLang="cs-CZ" sz="1000" dirty="0" err="1">
                <a:solidFill>
                  <a:schemeClr val="accent2"/>
                </a:solidFill>
              </a:rPr>
              <a:t>dnes.den</a:t>
            </a:r>
            <a:r>
              <a:rPr lang="cs-CZ" altLang="cs-CZ" sz="1000" dirty="0">
                <a:solidFill>
                  <a:schemeClr val="accent2"/>
                </a:solidFill>
              </a:rPr>
              <a:t> + 1;</a:t>
            </a:r>
          </a:p>
          <a:p>
            <a:pPr defTabSz="1520825">
              <a:lnSpc>
                <a:spcPct val="80000"/>
              </a:lnSpc>
            </a:pPr>
            <a:r>
              <a:rPr lang="cs-CZ" altLang="cs-CZ" sz="1200" dirty="0"/>
              <a:t>Realizace </a:t>
            </a:r>
            <a:r>
              <a:rPr lang="cs-CZ" altLang="cs-CZ" sz="1200" dirty="0">
                <a:hlinkClick r:id="rId2" action="ppaction://hlinksldjump"/>
              </a:rPr>
              <a:t>stavového slova z předchozího snímku</a:t>
            </a:r>
            <a:endParaRPr lang="cs-CZ" altLang="cs-CZ" sz="1200" dirty="0"/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000" dirty="0" err="1">
                <a:solidFill>
                  <a:schemeClr val="accent2"/>
                </a:solidFill>
              </a:rPr>
              <a:t>typedef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struct</a:t>
            </a:r>
            <a:r>
              <a:rPr lang="cs-CZ" altLang="cs-CZ" sz="1000" dirty="0">
                <a:solidFill>
                  <a:schemeClr val="accent2"/>
                </a:solidFill>
              </a:rPr>
              <a:t> {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</a:t>
            </a:r>
            <a:r>
              <a:rPr lang="cs-CZ" altLang="cs-CZ" sz="1000" dirty="0" err="1">
                <a:solidFill>
                  <a:schemeClr val="accent2"/>
                </a:solidFill>
              </a:rPr>
              <a:t>unsigned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zacatek</a:t>
            </a:r>
            <a:r>
              <a:rPr lang="cs-CZ" altLang="cs-CZ" sz="1000" dirty="0">
                <a:solidFill>
                  <a:schemeClr val="accent2"/>
                </a:solidFill>
              </a:rPr>
              <a:t> : 3; </a:t>
            </a:r>
            <a:r>
              <a:rPr lang="cs-CZ" altLang="cs-CZ" sz="1000" dirty="0"/>
              <a:t>/* Bity 0 – 2 se musí přeskočit, protože </a:t>
            </a:r>
            <a:r>
              <a:rPr lang="cs-CZ" altLang="cs-CZ" sz="1000" dirty="0">
                <a:solidFill>
                  <a:schemeClr val="accent2"/>
                </a:solidFill>
              </a:rPr>
              <a:t>READ</a:t>
            </a:r>
            <a:r>
              <a:rPr lang="cs-CZ" altLang="cs-CZ" sz="1000" dirty="0"/>
              <a:t> má hodnotu 8 = 0000 1000 a ostatní jsou větší. */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</a:t>
            </a:r>
            <a:r>
              <a:rPr lang="cs-CZ" altLang="cs-CZ" sz="1000" dirty="0" err="1">
                <a:solidFill>
                  <a:schemeClr val="accent2"/>
                </a:solidFill>
              </a:rPr>
              <a:t>unsigned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read</a:t>
            </a:r>
            <a:r>
              <a:rPr lang="cs-CZ" altLang="cs-CZ" sz="1000" dirty="0">
                <a:solidFill>
                  <a:schemeClr val="accent2"/>
                </a:solidFill>
              </a:rPr>
              <a:t>      : 1; </a:t>
            </a:r>
            <a:r>
              <a:rPr lang="cs-CZ" altLang="cs-CZ" sz="1000" dirty="0"/>
              <a:t>/* bit 3 */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</a:t>
            </a:r>
            <a:r>
              <a:rPr lang="cs-CZ" altLang="cs-CZ" sz="1000" dirty="0" err="1">
                <a:solidFill>
                  <a:schemeClr val="accent2"/>
                </a:solidFill>
              </a:rPr>
              <a:t>unsigned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write</a:t>
            </a:r>
            <a:r>
              <a:rPr lang="cs-CZ" altLang="cs-CZ" sz="1000" dirty="0">
                <a:solidFill>
                  <a:schemeClr val="accent2"/>
                </a:solidFill>
              </a:rPr>
              <a:t>      : 1; </a:t>
            </a:r>
            <a:r>
              <a:rPr lang="cs-CZ" altLang="cs-CZ" sz="1000" dirty="0"/>
              <a:t>/* bit 4 */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</a:t>
            </a:r>
            <a:r>
              <a:rPr lang="cs-CZ" altLang="cs-CZ" sz="1000" dirty="0" err="1">
                <a:solidFill>
                  <a:schemeClr val="accent2"/>
                </a:solidFill>
              </a:rPr>
              <a:t>unsigned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delete</a:t>
            </a:r>
            <a:r>
              <a:rPr lang="cs-CZ" altLang="cs-CZ" sz="1000" dirty="0">
                <a:solidFill>
                  <a:schemeClr val="accent2"/>
                </a:solidFill>
              </a:rPr>
              <a:t>    : 1; </a:t>
            </a:r>
            <a:r>
              <a:rPr lang="cs-CZ" altLang="cs-CZ" sz="1000" dirty="0"/>
              <a:t>/* bit 5 */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} FLAGY;</a:t>
            </a:r>
          </a:p>
          <a:p>
            <a:pPr lvl="1" defTabSz="1520825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FLAGY status;</a:t>
            </a:r>
          </a:p>
          <a:p>
            <a:pPr lvl="1" defTabSz="1520825">
              <a:lnSpc>
                <a:spcPct val="80000"/>
              </a:lnSpc>
            </a:pPr>
            <a:r>
              <a:rPr lang="cs-CZ" altLang="cs-CZ" sz="1000" dirty="0"/>
              <a:t>Nastavení všech příznaků na 1</a:t>
            </a:r>
          </a:p>
          <a:p>
            <a:pPr lvl="2" defTabSz="1520825">
              <a:lnSpc>
                <a:spcPct val="80000"/>
              </a:lnSpc>
              <a:buFontTx/>
              <a:buNone/>
            </a:pPr>
            <a:r>
              <a:rPr lang="cs-CZ" altLang="cs-CZ" sz="900" dirty="0" err="1">
                <a:solidFill>
                  <a:schemeClr val="accent2"/>
                </a:solidFill>
              </a:rPr>
              <a:t>status.read</a:t>
            </a:r>
            <a:r>
              <a:rPr lang="cs-CZ" altLang="cs-CZ" sz="900" dirty="0">
                <a:solidFill>
                  <a:schemeClr val="accent2"/>
                </a:solidFill>
              </a:rPr>
              <a:t> = </a:t>
            </a:r>
            <a:r>
              <a:rPr lang="cs-CZ" altLang="cs-CZ" sz="900" dirty="0" err="1">
                <a:solidFill>
                  <a:schemeClr val="accent2"/>
                </a:solidFill>
              </a:rPr>
              <a:t>status.write</a:t>
            </a:r>
            <a:r>
              <a:rPr lang="cs-CZ" altLang="cs-CZ" sz="900" dirty="0">
                <a:solidFill>
                  <a:schemeClr val="accent2"/>
                </a:solidFill>
              </a:rPr>
              <a:t> = </a:t>
            </a:r>
            <a:r>
              <a:rPr lang="cs-CZ" altLang="cs-CZ" sz="900" dirty="0" err="1">
                <a:solidFill>
                  <a:schemeClr val="accent2"/>
                </a:solidFill>
              </a:rPr>
              <a:t>status.delete</a:t>
            </a:r>
            <a:r>
              <a:rPr lang="cs-CZ" altLang="cs-CZ" sz="900" dirty="0">
                <a:solidFill>
                  <a:schemeClr val="accent2"/>
                </a:solidFill>
              </a:rPr>
              <a:t> = 1;</a:t>
            </a:r>
          </a:p>
          <a:p>
            <a:pPr lvl="1" defTabSz="1520825">
              <a:lnSpc>
                <a:spcPct val="80000"/>
              </a:lnSpc>
            </a:pPr>
            <a:r>
              <a:rPr lang="cs-CZ" altLang="cs-CZ" sz="1000" dirty="0"/>
              <a:t>Nastavení všech příznaků na 0</a:t>
            </a:r>
          </a:p>
          <a:p>
            <a:pPr lvl="2" defTabSz="1520825">
              <a:lnSpc>
                <a:spcPct val="80000"/>
              </a:lnSpc>
              <a:buFontTx/>
              <a:buNone/>
            </a:pPr>
            <a:r>
              <a:rPr lang="cs-CZ" altLang="cs-CZ" sz="900" dirty="0" err="1">
                <a:solidFill>
                  <a:schemeClr val="accent2"/>
                </a:solidFill>
              </a:rPr>
              <a:t>status.read</a:t>
            </a:r>
            <a:r>
              <a:rPr lang="cs-CZ" altLang="cs-CZ" sz="900" dirty="0">
                <a:solidFill>
                  <a:schemeClr val="accent2"/>
                </a:solidFill>
              </a:rPr>
              <a:t> = </a:t>
            </a:r>
            <a:r>
              <a:rPr lang="cs-CZ" altLang="cs-CZ" sz="900" dirty="0" err="1">
                <a:solidFill>
                  <a:schemeClr val="accent2"/>
                </a:solidFill>
              </a:rPr>
              <a:t>status.write</a:t>
            </a:r>
            <a:r>
              <a:rPr lang="cs-CZ" altLang="cs-CZ" sz="900" dirty="0">
                <a:solidFill>
                  <a:schemeClr val="accent2"/>
                </a:solidFill>
              </a:rPr>
              <a:t> = </a:t>
            </a:r>
            <a:r>
              <a:rPr lang="cs-CZ" altLang="cs-CZ" sz="900" dirty="0" err="1">
                <a:solidFill>
                  <a:schemeClr val="accent2"/>
                </a:solidFill>
              </a:rPr>
              <a:t>status.delete</a:t>
            </a:r>
            <a:r>
              <a:rPr lang="cs-CZ" altLang="cs-CZ" sz="900" dirty="0">
                <a:solidFill>
                  <a:schemeClr val="accent2"/>
                </a:solidFill>
              </a:rPr>
              <a:t> = 0;</a:t>
            </a:r>
          </a:p>
          <a:p>
            <a:pPr lvl="1" defTabSz="1520825">
              <a:lnSpc>
                <a:spcPct val="80000"/>
              </a:lnSpc>
            </a:pPr>
            <a:r>
              <a:rPr lang="cs-CZ" altLang="cs-CZ" sz="1000" dirty="0"/>
              <a:t>Test, zda jsou oba příznaky </a:t>
            </a:r>
            <a:r>
              <a:rPr lang="cs-CZ" altLang="cs-CZ" sz="1000" dirty="0">
                <a:solidFill>
                  <a:schemeClr val="accent2"/>
                </a:solidFill>
              </a:rPr>
              <a:t>WRITE</a:t>
            </a:r>
            <a:r>
              <a:rPr lang="cs-CZ" altLang="cs-CZ" sz="1000" dirty="0"/>
              <a:t> a </a:t>
            </a:r>
            <a:r>
              <a:rPr lang="cs-CZ" altLang="cs-CZ" sz="1000" dirty="0">
                <a:solidFill>
                  <a:schemeClr val="accent2"/>
                </a:solidFill>
              </a:rPr>
              <a:t>DELETE</a:t>
            </a:r>
            <a:r>
              <a:rPr lang="cs-CZ" altLang="cs-CZ" sz="1000" dirty="0"/>
              <a:t> nulové</a:t>
            </a:r>
          </a:p>
          <a:p>
            <a:pPr lvl="2" defTabSz="1520825">
              <a:lnSpc>
                <a:spcPct val="80000"/>
              </a:lnSpc>
              <a:buFontTx/>
              <a:buNone/>
            </a:pPr>
            <a:r>
              <a:rPr lang="cs-CZ" altLang="cs-CZ" sz="900" dirty="0" err="1">
                <a:solidFill>
                  <a:schemeClr val="accent2"/>
                </a:solidFill>
              </a:rPr>
              <a:t>if</a:t>
            </a:r>
            <a:r>
              <a:rPr lang="cs-CZ" altLang="cs-CZ" sz="900" dirty="0">
                <a:solidFill>
                  <a:schemeClr val="accent2"/>
                </a:solidFill>
              </a:rPr>
              <a:t> (!(</a:t>
            </a:r>
            <a:r>
              <a:rPr lang="cs-CZ" altLang="cs-CZ" sz="900" dirty="0" err="1">
                <a:solidFill>
                  <a:schemeClr val="accent2"/>
                </a:solidFill>
              </a:rPr>
              <a:t>status.write</a:t>
            </a:r>
            <a:r>
              <a:rPr lang="cs-CZ" altLang="cs-CZ" sz="900" dirty="0">
                <a:solidFill>
                  <a:schemeClr val="accent2"/>
                </a:solidFill>
              </a:rPr>
              <a:t> | </a:t>
            </a:r>
            <a:r>
              <a:rPr lang="cs-CZ" altLang="cs-CZ" sz="900" dirty="0" err="1">
                <a:solidFill>
                  <a:schemeClr val="accent2"/>
                </a:solidFill>
              </a:rPr>
              <a:t>status.delete</a:t>
            </a:r>
            <a:r>
              <a:rPr lang="cs-CZ" altLang="cs-CZ" sz="900" dirty="0">
                <a:solidFill>
                  <a:schemeClr val="accent2"/>
                </a:solidFill>
              </a:rPr>
              <a:t>))</a:t>
            </a:r>
          </a:p>
          <a:p>
            <a:pPr defTabSz="1520825">
              <a:lnSpc>
                <a:spcPct val="80000"/>
              </a:lnSpc>
            </a:pPr>
            <a:r>
              <a:rPr lang="cs-CZ" altLang="cs-CZ" sz="1200" dirty="0"/>
              <a:t>Pořadí, v jakém jsou ukládány položky bitového pole, tj. zda od vyšších bitů k nižším (od </a:t>
            </a:r>
            <a:r>
              <a:rPr lang="cs-CZ" altLang="cs-CZ" sz="1200" dirty="0">
                <a:hlinkClick r:id="rId3"/>
              </a:rPr>
              <a:t>MSB</a:t>
            </a:r>
            <a:r>
              <a:rPr lang="cs-CZ" altLang="cs-CZ" sz="1200" dirty="0"/>
              <a:t> k </a:t>
            </a:r>
            <a:r>
              <a:rPr lang="cs-CZ" altLang="cs-CZ" sz="1200" dirty="0">
                <a:hlinkClick r:id="rId4"/>
              </a:rPr>
              <a:t>LSB</a:t>
            </a:r>
            <a:r>
              <a:rPr lang="cs-CZ" altLang="cs-CZ" sz="1200" dirty="0"/>
              <a:t>) nebo obráceně (od LSB k MSB), je implementačně závislé, viz </a:t>
            </a:r>
            <a:r>
              <a:rPr lang="cs-CZ" altLang="cs-CZ" sz="1200" dirty="0" err="1">
                <a:hlinkClick r:id="rId5" action="ppaction://hlinksldjump"/>
              </a:rPr>
              <a:t>endianness</a:t>
            </a:r>
            <a:r>
              <a:rPr lang="cs-CZ" altLang="cs-CZ" sz="1200" dirty="0"/>
              <a:t>.</a:t>
            </a:r>
          </a:p>
          <a:p>
            <a:pPr lvl="1" defTabSz="1520825">
              <a:lnSpc>
                <a:spcPct val="80000"/>
              </a:lnSpc>
            </a:pPr>
            <a:r>
              <a:rPr lang="cs-CZ" altLang="cs-CZ" sz="1000" dirty="0"/>
              <a:t>Je třeba provést pokus na konkrétním počítači s konkrétním překladačem.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008F-0BA6-495B-86AA-583E2CB5C453}" type="slidenum">
              <a:rPr lang="cs-CZ" altLang="cs-CZ"/>
              <a:pPr/>
              <a:t>165</a:t>
            </a:fld>
            <a:endParaRPr lang="cs-CZ" altLang="cs-CZ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Union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400" dirty="0"/>
              <a:t>Union (česky někdy unie) je datový typ, který umožňuje uchovávat právě jeden z různých v unionu definovaných datových typů.</a:t>
            </a:r>
          </a:p>
          <a:p>
            <a:pPr>
              <a:lnSpc>
                <a:spcPct val="80000"/>
              </a:lnSpc>
            </a:pPr>
            <a:r>
              <a:rPr lang="cs-CZ" altLang="cs-CZ" sz="1400" dirty="0"/>
              <a:t>V paměti vyhradí místo pro největší položku z možných typů.</a:t>
            </a:r>
          </a:p>
          <a:p>
            <a:pPr>
              <a:lnSpc>
                <a:spcPct val="80000"/>
              </a:lnSpc>
            </a:pPr>
            <a:r>
              <a:rPr lang="cs-CZ" altLang="cs-CZ" sz="1400" dirty="0"/>
              <a:t>Důvodem pro použití unionu je potřeba šetření pamětí a interpretace dat více způsoby.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 err="1">
                <a:solidFill>
                  <a:schemeClr val="accent2"/>
                </a:solidFill>
              </a:rPr>
              <a:t>typedef</a:t>
            </a:r>
            <a:r>
              <a:rPr lang="cs-CZ" altLang="cs-CZ" sz="1200" dirty="0">
                <a:solidFill>
                  <a:schemeClr val="accent2"/>
                </a:solidFill>
              </a:rPr>
              <a:t> union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</a:t>
            </a:r>
            <a:r>
              <a:rPr lang="cs-CZ" altLang="cs-CZ" sz="1200" dirty="0" err="1">
                <a:solidFill>
                  <a:schemeClr val="accent2"/>
                </a:solidFill>
              </a:rPr>
              <a:t>char</a:t>
            </a:r>
            <a:r>
              <a:rPr lang="cs-CZ" altLang="cs-CZ" sz="1200" dirty="0">
                <a:solidFill>
                  <a:schemeClr val="accent2"/>
                </a:solidFill>
              </a:rPr>
              <a:t> c;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</a:t>
            </a:r>
            <a:r>
              <a:rPr lang="cs-CZ" altLang="cs-CZ" sz="1200" dirty="0" err="1">
                <a:solidFill>
                  <a:schemeClr val="accent2"/>
                </a:solidFill>
              </a:rPr>
              <a:t>int</a:t>
            </a:r>
            <a:r>
              <a:rPr lang="cs-CZ" altLang="cs-CZ" sz="1200" dirty="0">
                <a:solidFill>
                  <a:schemeClr val="accent2"/>
                </a:solidFill>
              </a:rPr>
              <a:t>     i;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</a:t>
            </a:r>
            <a:r>
              <a:rPr lang="cs-CZ" altLang="cs-CZ" sz="1200" dirty="0" err="1">
                <a:solidFill>
                  <a:schemeClr val="accent2"/>
                </a:solidFill>
              </a:rPr>
              <a:t>float</a:t>
            </a:r>
            <a:r>
              <a:rPr lang="cs-CZ" altLang="cs-CZ" sz="1200" dirty="0">
                <a:solidFill>
                  <a:schemeClr val="accent2"/>
                </a:solidFill>
              </a:rPr>
              <a:t>  f;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} ZN_INT_FLT;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ZN_INT_FLT a, *</a:t>
            </a:r>
            <a:r>
              <a:rPr lang="cs-CZ" altLang="cs-CZ" sz="1200" dirty="0" err="1">
                <a:solidFill>
                  <a:schemeClr val="accent2"/>
                </a:solidFill>
              </a:rPr>
              <a:t>p_a</a:t>
            </a:r>
            <a:r>
              <a:rPr lang="cs-CZ" altLang="cs-CZ" sz="1200" dirty="0">
                <a:solidFill>
                  <a:schemeClr val="accent2"/>
                </a:solidFill>
              </a:rPr>
              <a:t> = &amp;a;</a:t>
            </a:r>
          </a:p>
          <a:p>
            <a:pPr>
              <a:lnSpc>
                <a:spcPct val="80000"/>
              </a:lnSpc>
            </a:pPr>
            <a:r>
              <a:rPr lang="cs-CZ" altLang="cs-CZ" sz="1400" dirty="0"/>
              <a:t>K jednotlivým položkám unionu se přistupuje naprosto stejně jako k položkám struktury.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 err="1">
                <a:solidFill>
                  <a:schemeClr val="accent2"/>
                </a:solidFill>
              </a:rPr>
              <a:t>a.c</a:t>
            </a:r>
            <a:r>
              <a:rPr lang="cs-CZ" altLang="cs-CZ" sz="1200" dirty="0">
                <a:solidFill>
                  <a:schemeClr val="accent2"/>
                </a:solidFill>
              </a:rPr>
              <a:t> = '#';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 err="1">
                <a:solidFill>
                  <a:schemeClr val="accent2"/>
                </a:solidFill>
              </a:rPr>
              <a:t>p_a</a:t>
            </a:r>
            <a:r>
              <a:rPr lang="cs-CZ" altLang="cs-CZ" sz="1200" dirty="0">
                <a:solidFill>
                  <a:schemeClr val="accent2"/>
                </a:solidFill>
              </a:rPr>
              <a:t>-&gt;i = 1;</a:t>
            </a:r>
            <a:r>
              <a:rPr lang="cs-CZ" altLang="cs-CZ" sz="1200" dirty="0"/>
              <a:t>	/* Přemaže znak </a:t>
            </a:r>
            <a:r>
              <a:rPr lang="cs-CZ" altLang="cs-CZ" sz="1200" dirty="0">
                <a:solidFill>
                  <a:schemeClr val="accent2"/>
                </a:solidFill>
              </a:rPr>
              <a:t>'#'</a:t>
            </a:r>
            <a:r>
              <a:rPr lang="cs-CZ" altLang="cs-CZ" sz="1200" dirty="0"/>
              <a:t>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(*</a:t>
            </a:r>
            <a:r>
              <a:rPr lang="cs-CZ" altLang="cs-CZ" sz="1200" dirty="0" err="1">
                <a:solidFill>
                  <a:schemeClr val="accent2"/>
                </a:solidFill>
              </a:rPr>
              <a:t>p_a</a:t>
            </a:r>
            <a:r>
              <a:rPr lang="cs-CZ" altLang="cs-CZ" sz="1200" dirty="0">
                <a:solidFill>
                  <a:schemeClr val="accent2"/>
                </a:solidFill>
              </a:rPr>
              <a:t>).f = 2.3;</a:t>
            </a:r>
            <a:r>
              <a:rPr lang="cs-CZ" altLang="cs-CZ" sz="1200" dirty="0"/>
              <a:t>	/* Přemaže číslo </a:t>
            </a:r>
            <a:r>
              <a:rPr lang="cs-CZ" altLang="cs-CZ" sz="1200" dirty="0">
                <a:solidFill>
                  <a:schemeClr val="accent2"/>
                </a:solidFill>
              </a:rPr>
              <a:t>1</a:t>
            </a:r>
            <a:r>
              <a:rPr lang="cs-CZ" altLang="cs-CZ" sz="1200" dirty="0"/>
              <a:t> */</a:t>
            </a:r>
          </a:p>
          <a:p>
            <a:pPr>
              <a:lnSpc>
                <a:spcPct val="80000"/>
              </a:lnSpc>
            </a:pPr>
            <a:r>
              <a:rPr lang="cs-CZ" altLang="cs-CZ" sz="1400" dirty="0"/>
              <a:t>Union neposkytuje informaci o typu prvku, který do něj byl naposledy uložen. Tento problém se často řeší tak, že se union vloží do struktury, jejíž první položka je výčtový typ a druhá položka union.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 err="1">
                <a:solidFill>
                  <a:schemeClr val="accent2"/>
                </a:solidFill>
              </a:rPr>
              <a:t>typedef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enum</a:t>
            </a:r>
            <a:r>
              <a:rPr lang="cs-CZ" altLang="cs-CZ" sz="1200" dirty="0">
                <a:solidFill>
                  <a:schemeClr val="accent2"/>
                </a:solidFill>
              </a:rPr>
              <a:t>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ZNAK = 'C', CELE = 'I', REALNE = 'F'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} TYP;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 err="1">
                <a:solidFill>
                  <a:schemeClr val="accent2"/>
                </a:solidFill>
              </a:rPr>
              <a:t>typedef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struct</a:t>
            </a:r>
            <a:r>
              <a:rPr lang="cs-CZ" altLang="cs-CZ" sz="1200" dirty="0">
                <a:solidFill>
                  <a:schemeClr val="accent2"/>
                </a:solidFill>
              </a:rPr>
              <a:t>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TYP               </a:t>
            </a:r>
            <a:r>
              <a:rPr lang="cs-CZ" altLang="cs-CZ" sz="1200" dirty="0" err="1">
                <a:solidFill>
                  <a:schemeClr val="accent2"/>
                </a:solidFill>
              </a:rPr>
              <a:t>typ</a:t>
            </a:r>
            <a:r>
              <a:rPr lang="cs-CZ" altLang="cs-CZ" sz="1200" dirty="0">
                <a:solidFill>
                  <a:schemeClr val="accent2"/>
                </a:solidFill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ZN_INT_FLT </a:t>
            </a:r>
            <a:r>
              <a:rPr lang="cs-CZ" altLang="cs-CZ" sz="1200" dirty="0" err="1">
                <a:solidFill>
                  <a:schemeClr val="accent2"/>
                </a:solidFill>
              </a:rPr>
              <a:t>polozka</a:t>
            </a:r>
            <a:r>
              <a:rPr lang="cs-CZ" altLang="cs-CZ" sz="1200" dirty="0">
                <a:solidFill>
                  <a:schemeClr val="accent2"/>
                </a:solidFill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} LEPSI_UNION;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LEPSI_UNION pole [POCET];</a:t>
            </a:r>
          </a:p>
          <a:p>
            <a:pPr lvl="1">
              <a:lnSpc>
                <a:spcPct val="80000"/>
              </a:lnSpc>
            </a:pPr>
            <a:r>
              <a:rPr lang="cs-CZ" altLang="cs-CZ" sz="1200" dirty="0"/>
              <a:t>Program vyzve uživatele, aby zadal „</a:t>
            </a:r>
            <a:r>
              <a:rPr lang="cs-CZ" altLang="cs-CZ" sz="1200" dirty="0">
                <a:solidFill>
                  <a:schemeClr val="accent2"/>
                </a:solidFill>
              </a:rPr>
              <a:t>C</a:t>
            </a:r>
            <a:r>
              <a:rPr lang="cs-CZ" altLang="cs-CZ" sz="1200" dirty="0"/>
              <a:t>“, „</a:t>
            </a:r>
            <a:r>
              <a:rPr lang="cs-CZ" altLang="cs-CZ" sz="1200" dirty="0">
                <a:solidFill>
                  <a:schemeClr val="accent2"/>
                </a:solidFill>
              </a:rPr>
              <a:t>I</a:t>
            </a:r>
            <a:r>
              <a:rPr lang="cs-CZ" altLang="cs-CZ" sz="1200" dirty="0"/>
              <a:t>“ nebo „</a:t>
            </a:r>
            <a:r>
              <a:rPr lang="cs-CZ" altLang="cs-CZ" sz="1200" dirty="0">
                <a:solidFill>
                  <a:schemeClr val="accent2"/>
                </a:solidFill>
              </a:rPr>
              <a:t>F</a:t>
            </a:r>
            <a:r>
              <a:rPr lang="cs-CZ" altLang="cs-CZ" sz="1200" dirty="0"/>
              <a:t>“ a uloží si to do proměnné </a:t>
            </a:r>
            <a:r>
              <a:rPr lang="cs-CZ" altLang="cs-CZ" sz="1200" dirty="0" smtClean="0">
                <a:solidFill>
                  <a:schemeClr val="accent2"/>
                </a:solidFill>
              </a:rPr>
              <a:t>pole[i</a:t>
            </a:r>
            <a:r>
              <a:rPr lang="cs-CZ" altLang="cs-CZ" sz="1200" dirty="0">
                <a:solidFill>
                  <a:schemeClr val="accent2"/>
                </a:solidFill>
              </a:rPr>
              <a:t>].typ</a:t>
            </a:r>
            <a:r>
              <a:rPr lang="cs-CZ" altLang="cs-CZ" sz="1200" dirty="0"/>
              <a:t>, aby podle toho následně správně načetl daný typ následující hodnoty do proměnné </a:t>
            </a:r>
            <a:r>
              <a:rPr lang="cs-CZ" altLang="cs-CZ" sz="1200" dirty="0">
                <a:solidFill>
                  <a:schemeClr val="accent2"/>
                </a:solidFill>
              </a:rPr>
              <a:t>pole[i].</a:t>
            </a:r>
            <a:r>
              <a:rPr lang="cs-CZ" altLang="cs-CZ" sz="1200" dirty="0" err="1">
                <a:solidFill>
                  <a:schemeClr val="accent2"/>
                </a:solidFill>
              </a:rPr>
              <a:t>polozka.c</a:t>
            </a:r>
            <a:r>
              <a:rPr lang="cs-CZ" altLang="cs-CZ" sz="1200" dirty="0"/>
              <a:t> nebo </a:t>
            </a:r>
            <a:r>
              <a:rPr lang="cs-CZ" altLang="cs-CZ" sz="1200" dirty="0">
                <a:solidFill>
                  <a:schemeClr val="accent2"/>
                </a:solidFill>
              </a:rPr>
              <a:t>pole[i].</a:t>
            </a:r>
            <a:r>
              <a:rPr lang="cs-CZ" altLang="cs-CZ" sz="1200" dirty="0" err="1">
                <a:solidFill>
                  <a:schemeClr val="accent2"/>
                </a:solidFill>
              </a:rPr>
              <a:t>polozka.i</a:t>
            </a:r>
            <a:r>
              <a:rPr lang="cs-CZ" altLang="cs-CZ" sz="1200" dirty="0"/>
              <a:t> nebo </a:t>
            </a:r>
            <a:r>
              <a:rPr lang="cs-CZ" altLang="cs-CZ" sz="1200" dirty="0">
                <a:solidFill>
                  <a:schemeClr val="accent2"/>
                </a:solidFill>
              </a:rPr>
              <a:t>pole[i].</a:t>
            </a:r>
            <a:r>
              <a:rPr lang="cs-CZ" altLang="cs-CZ" sz="1200" dirty="0" err="1">
                <a:solidFill>
                  <a:schemeClr val="accent2"/>
                </a:solidFill>
              </a:rPr>
              <a:t>polozka.f</a:t>
            </a:r>
            <a:r>
              <a:rPr lang="cs-CZ" altLang="cs-CZ" sz="1200" dirty="0"/>
              <a:t>. Podle hodnoty proměnné </a:t>
            </a:r>
            <a:r>
              <a:rPr lang="cs-CZ" altLang="cs-CZ" sz="1200" dirty="0">
                <a:solidFill>
                  <a:schemeClr val="accent2"/>
                </a:solidFill>
              </a:rPr>
              <a:t>pole [i].typ</a:t>
            </a:r>
            <a:r>
              <a:rPr lang="cs-CZ" altLang="cs-CZ" sz="1200" dirty="0"/>
              <a:t> lze také ve správném formátu vypisovat hodnoty typu </a:t>
            </a:r>
            <a:r>
              <a:rPr lang="cs-CZ" altLang="cs-CZ" sz="1200" dirty="0">
                <a:solidFill>
                  <a:schemeClr val="accent2"/>
                </a:solidFill>
              </a:rPr>
              <a:t>ZN_INT_FLT</a:t>
            </a:r>
            <a:r>
              <a:rPr lang="cs-CZ" altLang="cs-CZ" sz="12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DC87-45B3-47FA-B734-3A5381EC9CFD}" type="slidenum">
              <a:rPr lang="cs-CZ" altLang="cs-CZ"/>
              <a:pPr/>
              <a:t>166</a:t>
            </a:fld>
            <a:endParaRPr lang="cs-CZ" altLang="cs-CZ"/>
          </a:p>
        </p:txBody>
      </p:sp>
      <p:sp>
        <p:nvSpPr>
          <p:cNvPr id="273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Využití unionu</a:t>
            </a:r>
          </a:p>
        </p:txBody>
      </p:sp>
      <p:sp>
        <p:nvSpPr>
          <p:cNvPr id="273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altLang="cs-CZ" dirty="0">
                <a:hlinkClick r:id="rId2" action="ppaction://hlinksldjump"/>
              </a:rPr>
              <a:t>výpis binární reprezentace hodnoty</a:t>
            </a:r>
            <a:endParaRPr lang="cs-CZ" altLang="cs-CZ" dirty="0"/>
          </a:p>
          <a:p>
            <a:r>
              <a:rPr lang="cs-CZ" altLang="cs-CZ" dirty="0">
                <a:hlinkClick r:id="rId3" action="ppaction://hlinksldjump"/>
              </a:rPr>
              <a:t>výpis hexadecimální reprezentace hodnoty</a:t>
            </a:r>
            <a:endParaRPr lang="cs-CZ" altLang="cs-CZ" dirty="0"/>
          </a:p>
          <a:p>
            <a:r>
              <a:rPr lang="cs-CZ" altLang="cs-CZ" dirty="0">
                <a:hlinkClick r:id="rId4"/>
              </a:rPr>
              <a:t>konverze IP adresy na long </a:t>
            </a:r>
            <a:r>
              <a:rPr lang="cs-CZ" altLang="cs-CZ" dirty="0" err="1">
                <a:hlinkClick r:id="rId4"/>
              </a:rPr>
              <a:t>int</a:t>
            </a:r>
            <a:endParaRPr lang="cs-CZ" altLang="cs-CZ" dirty="0"/>
          </a:p>
          <a:p>
            <a:r>
              <a:rPr lang="cs-CZ" altLang="cs-CZ" dirty="0"/>
              <a:t>šifrování a dešifrování přehozením bytů</a:t>
            </a:r>
          </a:p>
          <a:p>
            <a:r>
              <a:rPr lang="cs-CZ" altLang="cs-CZ" dirty="0"/>
              <a:t>čtení a zápis dat pro odlišné systémy</a:t>
            </a:r>
          </a:p>
          <a:p>
            <a:pPr lvl="1"/>
            <a:r>
              <a:rPr lang="cs-CZ" altLang="cs-CZ" dirty="0"/>
              <a:t>Různé počítače ukládají byty dat v odlišném pořadí, což se nazývá </a:t>
            </a:r>
            <a:r>
              <a:rPr lang="cs-CZ" altLang="cs-CZ" dirty="0" err="1">
                <a:hlinkClick r:id="rId5"/>
              </a:rPr>
              <a:t>endianness</a:t>
            </a:r>
            <a:r>
              <a:rPr lang="cs-CZ" altLang="cs-CZ" dirty="0"/>
              <a:t>.</a:t>
            </a:r>
          </a:p>
          <a:p>
            <a:pPr lvl="1"/>
            <a:r>
              <a:rPr lang="cs-CZ" altLang="cs-CZ" dirty="0"/>
              <a:t>Počítač typu big-</a:t>
            </a:r>
            <a:r>
              <a:rPr lang="cs-CZ" altLang="cs-CZ" dirty="0" err="1"/>
              <a:t>endian</a:t>
            </a:r>
            <a:r>
              <a:rPr lang="cs-CZ" altLang="cs-CZ" dirty="0"/>
              <a:t> vytvořil </a:t>
            </a:r>
            <a:r>
              <a:rPr lang="cs-CZ" altLang="cs-CZ" dirty="0">
                <a:hlinkClick r:id="rId6" action="ppaction://hlinksldjump"/>
              </a:rPr>
              <a:t>binární soubor</a:t>
            </a:r>
            <a:r>
              <a:rPr lang="cs-CZ" altLang="cs-CZ" dirty="0"/>
              <a:t>, který se má správně načíst počítačem typu </a:t>
            </a:r>
            <a:r>
              <a:rPr lang="cs-CZ" altLang="cs-CZ" dirty="0" err="1"/>
              <a:t>little-endian</a:t>
            </a:r>
            <a:r>
              <a:rPr lang="cs-CZ" altLang="cs-CZ" dirty="0"/>
              <a:t>, nebo naopak.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8A58-C131-4FA8-9EC2-0832E2404EAE}" type="slidenum">
              <a:rPr lang="cs-CZ" altLang="cs-CZ"/>
              <a:pPr/>
              <a:t>167</a:t>
            </a:fld>
            <a:endParaRPr lang="cs-CZ" altLang="cs-CZ"/>
          </a:p>
        </p:txBody>
      </p:sp>
      <p:sp>
        <p:nvSpPr>
          <p:cNvPr id="274438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Výpis binární reprezentace hodnoty s využitím unionu</a:t>
            </a:r>
          </a:p>
        </p:txBody>
      </p:sp>
      <p:sp>
        <p:nvSpPr>
          <p:cNvPr id="274439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  1</a:t>
            </a:r>
            <a:r>
              <a:rPr lang="cs-CZ" altLang="cs-CZ" sz="1600">
                <a:solidFill>
                  <a:schemeClr val="accent2"/>
                </a:solidFill>
              </a:rPr>
              <a:t>  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  2</a:t>
            </a:r>
            <a:r>
              <a:rPr lang="cs-CZ" altLang="cs-CZ" sz="1600">
                <a:solidFill>
                  <a:schemeClr val="accent2"/>
                </a:solidFill>
              </a:rPr>
              <a:t>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  3</a:t>
            </a:r>
            <a:r>
              <a:rPr lang="cs-CZ" altLang="cs-CZ" sz="1600">
                <a:solidFill>
                  <a:schemeClr val="accent2"/>
                </a:solidFill>
              </a:rPr>
              <a:t>  typedef struct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  4</a:t>
            </a:r>
            <a:r>
              <a:rPr lang="cs-CZ" altLang="cs-CZ" sz="1600">
                <a:solidFill>
                  <a:schemeClr val="accent2"/>
                </a:solidFill>
              </a:rPr>
              <a:t>    unsigned a :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  5</a:t>
            </a:r>
            <a:r>
              <a:rPr lang="cs-CZ" altLang="cs-CZ" sz="1600">
                <a:solidFill>
                  <a:schemeClr val="accent2"/>
                </a:solidFill>
              </a:rPr>
              <a:t>    unsigned b :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  6</a:t>
            </a:r>
            <a:r>
              <a:rPr lang="cs-CZ" altLang="cs-CZ" sz="1600">
                <a:solidFill>
                  <a:schemeClr val="accent2"/>
                </a:solidFill>
              </a:rPr>
              <a:t>    unsigned c :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  7</a:t>
            </a:r>
            <a:r>
              <a:rPr lang="cs-CZ" altLang="cs-CZ" sz="1600">
                <a:solidFill>
                  <a:schemeClr val="accent2"/>
                </a:solidFill>
              </a:rPr>
              <a:t>    unsigned d :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  8</a:t>
            </a:r>
            <a:r>
              <a:rPr lang="cs-CZ" altLang="cs-CZ" sz="1600">
                <a:solidFill>
                  <a:schemeClr val="accent2"/>
                </a:solidFill>
              </a:rPr>
              <a:t>    unsigned e :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  9</a:t>
            </a:r>
            <a:r>
              <a:rPr lang="cs-CZ" altLang="cs-CZ" sz="1600">
                <a:solidFill>
                  <a:schemeClr val="accent2"/>
                </a:solidFill>
              </a:rPr>
              <a:t>    unsigned f :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10</a:t>
            </a:r>
            <a:r>
              <a:rPr lang="cs-CZ" altLang="cs-CZ" sz="1600">
                <a:solidFill>
                  <a:schemeClr val="accent2"/>
                </a:solidFill>
              </a:rPr>
              <a:t>    unsigned g :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11</a:t>
            </a:r>
            <a:r>
              <a:rPr lang="cs-CZ" altLang="cs-CZ" sz="1600">
                <a:solidFill>
                  <a:schemeClr val="accent2"/>
                </a:solidFill>
              </a:rPr>
              <a:t>    unsigned h :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12</a:t>
            </a:r>
            <a:r>
              <a:rPr lang="cs-CZ" altLang="cs-CZ" sz="1600">
                <a:solidFill>
                  <a:schemeClr val="accent2"/>
                </a:solidFill>
              </a:rPr>
              <a:t>  } BITY;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13</a:t>
            </a:r>
            <a:r>
              <a:rPr lang="cs-CZ" altLang="cs-CZ" sz="1600">
                <a:solidFill>
                  <a:schemeClr val="accent2"/>
                </a:solidFill>
              </a:rPr>
              <a:t>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14</a:t>
            </a:r>
            <a:r>
              <a:rPr lang="cs-CZ" altLang="cs-CZ" sz="1600">
                <a:solidFill>
                  <a:schemeClr val="accent2"/>
                </a:solidFill>
              </a:rPr>
              <a:t>  typedef union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15</a:t>
            </a:r>
            <a:r>
              <a:rPr lang="cs-CZ" altLang="cs-CZ" sz="1600">
                <a:solidFill>
                  <a:schemeClr val="accent2"/>
                </a:solidFill>
              </a:rPr>
              <a:t>    int cislo;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16</a:t>
            </a:r>
            <a:r>
              <a:rPr lang="cs-CZ" altLang="cs-CZ" sz="1600">
                <a:solidFill>
                  <a:schemeClr val="accent2"/>
                </a:solidFill>
              </a:rPr>
              <a:t>    BITY bity_cisla;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17</a:t>
            </a:r>
            <a:r>
              <a:rPr lang="cs-CZ" altLang="cs-CZ" sz="1600">
                <a:solidFill>
                  <a:schemeClr val="accent2"/>
                </a:solidFill>
              </a:rPr>
              <a:t>  } HODNOTA;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18</a:t>
            </a:r>
            <a:r>
              <a:rPr lang="cs-CZ" altLang="cs-CZ" sz="1600">
                <a:solidFill>
                  <a:schemeClr val="accent2"/>
                </a:solidFill>
              </a:rPr>
              <a:t>  </a:t>
            </a:r>
          </a:p>
        </p:txBody>
      </p:sp>
      <p:sp>
        <p:nvSpPr>
          <p:cNvPr id="274440" name="Rectangle 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19</a:t>
            </a:r>
            <a:r>
              <a:rPr lang="cs-CZ" altLang="cs-CZ" sz="1600">
                <a:solidFill>
                  <a:schemeClr val="accent2"/>
                </a:solidFill>
              </a:rPr>
              <a:t>  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20</a:t>
            </a:r>
            <a:r>
              <a:rPr lang="cs-CZ" altLang="cs-CZ" sz="1600">
                <a:solidFill>
                  <a:schemeClr val="accent2"/>
                </a:solidFill>
              </a:rPr>
              <a:t>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21</a:t>
            </a:r>
            <a:r>
              <a:rPr lang="cs-CZ" altLang="cs-CZ" sz="1600">
                <a:solidFill>
                  <a:schemeClr val="accent2"/>
                </a:solidFill>
              </a:rPr>
              <a:t>    HODNOTA moje_cislo;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22</a:t>
            </a:r>
            <a:r>
              <a:rPr lang="cs-CZ" altLang="cs-CZ" sz="1600">
                <a:solidFill>
                  <a:schemeClr val="accent2"/>
                </a:solidFill>
              </a:rPr>
              <a:t>    scanf("%d", &amp;moje_cislo.cislo);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23</a:t>
            </a:r>
            <a:r>
              <a:rPr lang="cs-CZ" altLang="cs-CZ" sz="1600">
                <a:solidFill>
                  <a:schemeClr val="accent2"/>
                </a:solidFill>
              </a:rPr>
              <a:t>    printf("%d\n", moje_cislo.cislo);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24</a:t>
            </a:r>
            <a:r>
              <a:rPr lang="cs-CZ" altLang="cs-CZ" sz="1600">
                <a:solidFill>
                  <a:schemeClr val="accent2"/>
                </a:solidFill>
              </a:rPr>
              <a:t>    printf("%d%d%d%d%d%d%d%d\n",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25</a:t>
            </a:r>
            <a:r>
              <a:rPr lang="cs-CZ" altLang="cs-CZ" sz="1600">
                <a:solidFill>
                  <a:schemeClr val="accent2"/>
                </a:solidFill>
              </a:rPr>
              <a:t>           moje_cislo.bity_cisla.h,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26</a:t>
            </a:r>
            <a:r>
              <a:rPr lang="cs-CZ" altLang="cs-CZ" sz="1600">
                <a:solidFill>
                  <a:schemeClr val="accent2"/>
                </a:solidFill>
              </a:rPr>
              <a:t>           moje_cislo.bity_cisla.g,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27</a:t>
            </a:r>
            <a:r>
              <a:rPr lang="cs-CZ" altLang="cs-CZ" sz="1600">
                <a:solidFill>
                  <a:schemeClr val="accent2"/>
                </a:solidFill>
              </a:rPr>
              <a:t>           moje_cislo.bity_cisla.f,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28</a:t>
            </a:r>
            <a:r>
              <a:rPr lang="cs-CZ" altLang="cs-CZ" sz="1600">
                <a:solidFill>
                  <a:schemeClr val="accent2"/>
                </a:solidFill>
              </a:rPr>
              <a:t>           moje_cislo.bity_cisla.e,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29</a:t>
            </a:r>
            <a:r>
              <a:rPr lang="cs-CZ" altLang="cs-CZ" sz="1600">
                <a:solidFill>
                  <a:schemeClr val="accent2"/>
                </a:solidFill>
              </a:rPr>
              <a:t>           moje_cislo.bity_cisla.d,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30</a:t>
            </a:r>
            <a:r>
              <a:rPr lang="cs-CZ" altLang="cs-CZ" sz="1600">
                <a:solidFill>
                  <a:schemeClr val="accent2"/>
                </a:solidFill>
              </a:rPr>
              <a:t>           moje_cislo.bity_cisla.c,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31</a:t>
            </a:r>
            <a:r>
              <a:rPr lang="cs-CZ" altLang="cs-CZ" sz="1600">
                <a:solidFill>
                  <a:schemeClr val="accent2"/>
                </a:solidFill>
              </a:rPr>
              <a:t>           moje_cislo.bity_cisla.b,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32</a:t>
            </a:r>
            <a:r>
              <a:rPr lang="cs-CZ" altLang="cs-CZ" sz="1600">
                <a:solidFill>
                  <a:schemeClr val="accent2"/>
                </a:solidFill>
              </a:rPr>
              <a:t>           moje_cislo.bity_cisla.a);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33</a:t>
            </a:r>
            <a:r>
              <a:rPr lang="cs-CZ" altLang="cs-CZ" sz="1600">
                <a:solidFill>
                  <a:schemeClr val="accent2"/>
                </a:solidFill>
              </a:rPr>
              <a:t>  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bg2"/>
                </a:solidFill>
              </a:rPr>
              <a:t>34</a:t>
            </a:r>
            <a:r>
              <a:rPr lang="cs-CZ" altLang="cs-CZ" sz="1600">
                <a:solidFill>
                  <a:schemeClr val="accent2"/>
                </a:solidFill>
              </a:rPr>
              <a:t>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D3D3-36CD-4B10-BB70-C8A8D6527111}" type="slidenum">
              <a:rPr lang="cs-CZ" altLang="cs-CZ"/>
              <a:pPr/>
              <a:t>168</a:t>
            </a:fld>
            <a:endParaRPr lang="cs-CZ" altLang="cs-CZ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Preprocesor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Zpracovává zdrojový text programu před použitím překladače.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Nekontroluje syntaktickou správnost programu.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Provádí pouze záměnu textů, například identifikátorů konstant za odpovídající číselné hodnoty.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zpracování maker (</a:t>
            </a:r>
            <a:r>
              <a:rPr lang="cs-CZ" altLang="cs-CZ" sz="2400" dirty="0" err="1"/>
              <a:t>macro</a:t>
            </a:r>
            <a:r>
              <a:rPr lang="cs-CZ" altLang="cs-CZ" sz="2400" dirty="0"/>
              <a:t> </a:t>
            </a:r>
            <a:r>
              <a:rPr lang="cs-CZ" altLang="cs-CZ" sz="2400" dirty="0" err="1"/>
              <a:t>processing</a:t>
            </a:r>
            <a:r>
              <a:rPr lang="cs-CZ" altLang="cs-CZ" sz="2400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Vkládá do textu programu hlavičkové soubory.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Vypustí ze zdrojového textu všechny komentáře.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Připravuje podmíněný překlad.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Zjištění výstupu preprocesoru pomocí překladače GCC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 dirty="0" err="1">
                <a:solidFill>
                  <a:schemeClr val="accent2"/>
                </a:solidFill>
              </a:rPr>
              <a:t>gcc</a:t>
            </a:r>
            <a:r>
              <a:rPr lang="cs-CZ" altLang="cs-CZ" sz="2400" dirty="0">
                <a:solidFill>
                  <a:schemeClr val="accent2"/>
                </a:solidFill>
              </a:rPr>
              <a:t> -E </a:t>
            </a:r>
            <a:r>
              <a:rPr lang="cs-CZ" altLang="cs-CZ" sz="2400" dirty="0" err="1">
                <a:solidFill>
                  <a:schemeClr val="accent2"/>
                </a:solidFill>
              </a:rPr>
              <a:t>main.c</a:t>
            </a:r>
            <a:r>
              <a:rPr lang="cs-CZ" altLang="cs-CZ" sz="2400" dirty="0">
                <a:solidFill>
                  <a:schemeClr val="accent2"/>
                </a:solidFill>
              </a:rPr>
              <a:t> &gt; MainPoPreprocesoru.txt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 dirty="0" err="1">
                <a:solidFill>
                  <a:schemeClr val="accent2"/>
                </a:solidFill>
              </a:rPr>
              <a:t>gcc</a:t>
            </a:r>
            <a:r>
              <a:rPr lang="cs-CZ" altLang="cs-CZ" sz="2400" dirty="0">
                <a:solidFill>
                  <a:schemeClr val="accent2"/>
                </a:solidFill>
              </a:rPr>
              <a:t> -E </a:t>
            </a:r>
            <a:r>
              <a:rPr lang="cs-CZ" altLang="cs-CZ" sz="2400" dirty="0" err="1">
                <a:solidFill>
                  <a:schemeClr val="accent2"/>
                </a:solidFill>
              </a:rPr>
              <a:t>main.c</a:t>
            </a:r>
            <a:r>
              <a:rPr lang="cs-CZ" altLang="cs-CZ" sz="2400" dirty="0">
                <a:solidFill>
                  <a:schemeClr val="accent2"/>
                </a:solidFill>
              </a:rPr>
              <a:t> -o MainPoPreprocesoru.txt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hlinkClick r:id="rId2"/>
              </a:rPr>
              <a:t>Přehled přepínačů překladače GCC</a:t>
            </a:r>
            <a:endParaRPr lang="cs-CZ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A779-FD64-46AB-A235-6942706B5E03}" type="slidenum">
              <a:rPr lang="cs-CZ" altLang="cs-CZ"/>
              <a:pPr/>
              <a:t>169</a:t>
            </a:fld>
            <a:endParaRPr lang="cs-CZ" altLang="cs-CZ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Makra bez parametrů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#</a:t>
            </a:r>
            <a:r>
              <a:rPr lang="cs-CZ" altLang="cs-CZ" sz="1800" dirty="0" err="1">
                <a:solidFill>
                  <a:schemeClr val="accent2"/>
                </a:solidFill>
              </a:rPr>
              <a:t>define</a:t>
            </a:r>
            <a:r>
              <a:rPr lang="cs-CZ" altLang="cs-CZ" sz="1800" dirty="0">
                <a:solidFill>
                  <a:schemeClr val="accent2"/>
                </a:solidFill>
              </a:rPr>
              <a:t> MAX 1000 </a:t>
            </a:r>
            <a:r>
              <a:rPr lang="cs-CZ" altLang="cs-CZ" sz="1800" dirty="0"/>
              <a:t>/* maximální rozměr pole */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Jména konstant jsou z konvence psána vždy VELKÝMI PÍSMENY.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Jméno konstanty je od její hodnoty odděleno alespoň jednou mezerou.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Za hodnotu není středník.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Mezi jménem konstanty a hodnotou není „</a:t>
            </a:r>
            <a:r>
              <a:rPr lang="cs-CZ" altLang="cs-CZ" sz="1600" dirty="0">
                <a:solidFill>
                  <a:schemeClr val="accent2"/>
                </a:solidFill>
              </a:rPr>
              <a:t>=</a:t>
            </a:r>
            <a:r>
              <a:rPr lang="cs-CZ" altLang="cs-CZ" sz="1600" dirty="0"/>
              <a:t>“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Za hodnotou by měl být komentář.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Pokud je hodnota konstanty delší než řádka, musí být na konci řádky znak „</a:t>
            </a:r>
            <a:r>
              <a:rPr lang="cs-CZ" altLang="cs-CZ" sz="1800" dirty="0">
                <a:solidFill>
                  <a:schemeClr val="accent2"/>
                </a:solidFill>
              </a:rPr>
              <a:t>\</a:t>
            </a:r>
            <a:r>
              <a:rPr lang="cs-CZ" altLang="cs-CZ" sz="1800" dirty="0"/>
              <a:t>“, který se ale do makra nerozvine.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#</a:t>
            </a:r>
            <a:r>
              <a:rPr lang="cs-CZ" altLang="cs-CZ" sz="1600" dirty="0" err="1">
                <a:solidFill>
                  <a:schemeClr val="accent2"/>
                </a:solidFill>
              </a:rPr>
              <a:t>define</a:t>
            </a:r>
            <a:r>
              <a:rPr lang="cs-CZ" altLang="cs-CZ" sz="1600" dirty="0">
                <a:solidFill>
                  <a:schemeClr val="accent2"/>
                </a:solidFill>
              </a:rPr>
              <a:t> CISLO 12\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34</a:t>
            </a:r>
            <a:r>
              <a:rPr lang="cs-CZ" altLang="cs-CZ" sz="1600" dirty="0"/>
              <a:t> /* Další řádek nesmí být odsazen, viz </a:t>
            </a:r>
            <a:r>
              <a:rPr lang="cs-CZ" altLang="cs-CZ" sz="1600" dirty="0">
                <a:hlinkClick r:id="rId2" action="ppaction://hlinksldjump"/>
              </a:rPr>
              <a:t>dlouhé řetězce</a:t>
            </a:r>
            <a:r>
              <a:rPr lang="cs-CZ" altLang="cs-CZ" sz="1600" dirty="0"/>
              <a:t>. */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Konstanta </a:t>
            </a:r>
            <a:r>
              <a:rPr lang="cs-CZ" altLang="cs-CZ" sz="1400" dirty="0">
                <a:solidFill>
                  <a:schemeClr val="accent2"/>
                </a:solidFill>
              </a:rPr>
              <a:t>CISLO</a:t>
            </a:r>
            <a:r>
              <a:rPr lang="cs-CZ" altLang="cs-CZ" sz="1400" dirty="0"/>
              <a:t> má hodnotu </a:t>
            </a:r>
            <a:r>
              <a:rPr lang="cs-CZ" altLang="cs-CZ" sz="1400" dirty="0">
                <a:solidFill>
                  <a:schemeClr val="accent2"/>
                </a:solidFill>
              </a:rPr>
              <a:t>1234</a:t>
            </a:r>
            <a:r>
              <a:rPr lang="cs-CZ" altLang="cs-CZ" sz="14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Může se to využít pro </a:t>
            </a:r>
            <a:r>
              <a:rPr lang="cs-CZ" altLang="cs-CZ" sz="1600" dirty="0">
                <a:hlinkClick r:id="rId3" action="ppaction://hlinksldjump"/>
              </a:rPr>
              <a:t>příkazy</a:t>
            </a:r>
            <a:r>
              <a:rPr lang="cs-CZ" altLang="cs-CZ" sz="16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Konstanta začíná platit od místa definice a platí až do konce souboru, ve kterém byla definována.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Rozdíl mezi </a:t>
            </a:r>
            <a:r>
              <a:rPr lang="cs-CZ" altLang="cs-CZ" sz="1800" dirty="0">
                <a:solidFill>
                  <a:schemeClr val="accent2"/>
                </a:solidFill>
              </a:rPr>
              <a:t>#</a:t>
            </a:r>
            <a:r>
              <a:rPr lang="cs-CZ" altLang="cs-CZ" sz="1800" dirty="0" err="1">
                <a:solidFill>
                  <a:schemeClr val="accent2"/>
                </a:solidFill>
              </a:rPr>
              <a:t>define</a:t>
            </a:r>
            <a:r>
              <a:rPr lang="cs-CZ" altLang="cs-CZ" sz="1800" dirty="0"/>
              <a:t> a </a:t>
            </a:r>
            <a:r>
              <a:rPr lang="cs-CZ" altLang="cs-CZ" sz="1800" dirty="0" err="1">
                <a:solidFill>
                  <a:schemeClr val="accent2"/>
                </a:solidFill>
              </a:rPr>
              <a:t>const</a:t>
            </a:r>
            <a:endParaRPr lang="cs-CZ" altLang="cs-CZ" sz="1800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Datový typ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 err="1">
                <a:solidFill>
                  <a:schemeClr val="accent2"/>
                </a:solidFill>
              </a:rPr>
              <a:t>const</a:t>
            </a:r>
            <a:r>
              <a:rPr lang="cs-CZ" altLang="cs-CZ" sz="1400" dirty="0"/>
              <a:t> umožňuje definovat a kontrolovat datový typ stejně jako u proměnných.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Datový typ konstant definovaných pomocí </a:t>
            </a:r>
            <a:r>
              <a:rPr lang="cs-CZ" altLang="cs-CZ" sz="1400" dirty="0">
                <a:solidFill>
                  <a:schemeClr val="accent2"/>
                </a:solidFill>
              </a:rPr>
              <a:t>#</a:t>
            </a:r>
            <a:r>
              <a:rPr lang="cs-CZ" altLang="cs-CZ" sz="1400" dirty="0" err="1">
                <a:solidFill>
                  <a:schemeClr val="accent2"/>
                </a:solidFill>
              </a:rPr>
              <a:t>define</a:t>
            </a:r>
            <a:r>
              <a:rPr lang="cs-CZ" altLang="cs-CZ" sz="1400" dirty="0"/>
              <a:t> je určen </a:t>
            </a:r>
            <a:r>
              <a:rPr lang="cs-CZ" altLang="cs-CZ" sz="1400" dirty="0">
                <a:hlinkClick r:id="rId4" action="ppaction://hlinksldjump"/>
              </a:rPr>
              <a:t>implicitně</a:t>
            </a:r>
            <a:r>
              <a:rPr lang="cs-CZ" altLang="cs-CZ" sz="14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>
                <a:hlinkClick r:id="rId5" action="ppaction://hlinksldjump"/>
              </a:rPr>
              <a:t>Velikost pole</a:t>
            </a:r>
            <a:endParaRPr lang="cs-CZ" altLang="cs-CZ" sz="1600" dirty="0"/>
          </a:p>
          <a:p>
            <a:pPr lvl="2">
              <a:lnSpc>
                <a:spcPct val="80000"/>
              </a:lnSpc>
            </a:pPr>
            <a:r>
              <a:rPr lang="cs-CZ" altLang="cs-CZ" sz="1400" dirty="0" err="1">
                <a:solidFill>
                  <a:schemeClr val="accent2"/>
                </a:solidFill>
              </a:rPr>
              <a:t>const</a:t>
            </a:r>
            <a:r>
              <a:rPr lang="cs-CZ" altLang="cs-CZ" sz="1400" dirty="0"/>
              <a:t> použité pro určení velikosti pole funguje v C99 ale ne v C90.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>
                <a:solidFill>
                  <a:schemeClr val="accent2"/>
                </a:solidFill>
              </a:rPr>
              <a:t>#</a:t>
            </a:r>
            <a:r>
              <a:rPr lang="cs-CZ" altLang="cs-CZ" sz="1400" dirty="0" err="1">
                <a:solidFill>
                  <a:schemeClr val="accent2"/>
                </a:solidFill>
              </a:rPr>
              <a:t>define</a:t>
            </a:r>
            <a:r>
              <a:rPr lang="cs-CZ" altLang="cs-CZ" sz="1400" dirty="0"/>
              <a:t> funguje ve všech verzích </a:t>
            </a:r>
            <a:r>
              <a:rPr lang="cs-CZ" altLang="cs-CZ" sz="1400" dirty="0" smtClean="0"/>
              <a:t>C.</a:t>
            </a:r>
            <a:endParaRPr lang="cs-CZ" altLang="cs-CZ" sz="14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Rozsah působnosti konstanty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Má-li konstanta platit pro více funkcí (neboli být globální), použijeme </a:t>
            </a:r>
            <a:r>
              <a:rPr lang="cs-CZ" altLang="cs-CZ" sz="1400" dirty="0">
                <a:solidFill>
                  <a:schemeClr val="accent2"/>
                </a:solidFill>
              </a:rPr>
              <a:t>#</a:t>
            </a:r>
            <a:r>
              <a:rPr lang="cs-CZ" altLang="cs-CZ" sz="1400" dirty="0" err="1">
                <a:solidFill>
                  <a:schemeClr val="accent2"/>
                </a:solidFill>
              </a:rPr>
              <a:t>define</a:t>
            </a:r>
            <a:r>
              <a:rPr lang="cs-CZ" altLang="cs-CZ" sz="1400" dirty="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Globálně deklarovanou proměnnou s </a:t>
            </a:r>
            <a:r>
              <a:rPr lang="cs-CZ" altLang="cs-CZ" sz="1400" dirty="0">
                <a:hlinkClick r:id="rId6" action="ppaction://hlinksldjump"/>
              </a:rPr>
              <a:t>modifikátorem</a:t>
            </a:r>
            <a:r>
              <a:rPr lang="cs-CZ" altLang="cs-CZ" sz="1400" dirty="0"/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const</a:t>
            </a:r>
            <a:r>
              <a:rPr lang="cs-CZ" altLang="cs-CZ" sz="1400" dirty="0"/>
              <a:t> lze </a:t>
            </a:r>
            <a:r>
              <a:rPr lang="cs-CZ" altLang="cs-CZ" sz="1400" dirty="0">
                <a:hlinkClick r:id="rId7" action="ppaction://hlinksldjump"/>
              </a:rPr>
              <a:t>zastínit</a:t>
            </a:r>
            <a:r>
              <a:rPr lang="cs-CZ" altLang="cs-CZ" sz="1400" dirty="0"/>
              <a:t> ve funkcích.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755E-3300-47B0-B937-D3A932F839FF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>
                <a:hlinkClick r:id="rId2"/>
              </a:rPr>
              <a:t>Operátory</a:t>
            </a:r>
            <a:endParaRPr lang="cs-CZ" altLang="cs-CZ" dirty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Jazyk C má velké množství operátorů.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Vyhodnocování operátorů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>
                <a:hlinkClick r:id="rId3"/>
              </a:rPr>
              <a:t>Precedence</a:t>
            </a:r>
            <a:r>
              <a:rPr lang="cs-CZ" altLang="cs-CZ" sz="2400" dirty="0"/>
              <a:t> = pořadí operátorů dané tabulkou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>
                <a:hlinkClick r:id="rId4"/>
              </a:rPr>
              <a:t>Asociativita</a:t>
            </a:r>
            <a:r>
              <a:rPr lang="cs-CZ" altLang="cs-CZ" sz="2400" dirty="0"/>
              <a:t> operátorů (levá nebo pravá)</a:t>
            </a:r>
          </a:p>
          <a:p>
            <a:pPr lvl="2">
              <a:lnSpc>
                <a:spcPct val="90000"/>
              </a:lnSpc>
            </a:pPr>
            <a:r>
              <a:rPr lang="cs-CZ" altLang="cs-CZ" sz="2000" dirty="0"/>
              <a:t>Rozhoduje, když mají operátory stejnou precedenci.</a:t>
            </a:r>
          </a:p>
          <a:p>
            <a:pPr lvl="2">
              <a:lnSpc>
                <a:spcPct val="90000"/>
              </a:lnSpc>
            </a:pPr>
            <a:r>
              <a:rPr lang="cs-CZ" altLang="cs-CZ" sz="2000" dirty="0"/>
              <a:t>Operátor „</a:t>
            </a:r>
            <a:r>
              <a:rPr lang="cs-CZ" altLang="cs-CZ" sz="2000" dirty="0">
                <a:solidFill>
                  <a:schemeClr val="accent2"/>
                </a:solidFill>
              </a:rPr>
              <a:t>=</a:t>
            </a:r>
            <a:r>
              <a:rPr lang="cs-CZ" altLang="cs-CZ" sz="2000" dirty="0"/>
              <a:t>“ má pravou asociativitu, což znamená, že operand se se váže k operátoru „</a:t>
            </a:r>
            <a:r>
              <a:rPr lang="cs-CZ" altLang="cs-CZ" sz="2000" dirty="0">
                <a:solidFill>
                  <a:schemeClr val="accent2"/>
                </a:solidFill>
              </a:rPr>
              <a:t>=</a:t>
            </a:r>
            <a:r>
              <a:rPr lang="cs-CZ" altLang="cs-CZ" sz="2000" dirty="0"/>
              <a:t>“ na jeho pravé straně.</a:t>
            </a:r>
          </a:p>
          <a:p>
            <a:pPr lvl="2">
              <a:lnSpc>
                <a:spcPct val="90000"/>
              </a:lnSpc>
            </a:pPr>
            <a:r>
              <a:rPr lang="cs-CZ" altLang="cs-CZ" sz="2000" dirty="0"/>
              <a:t>Díky pravé asociativitě operátoru „</a:t>
            </a:r>
            <a:r>
              <a:rPr lang="cs-CZ" altLang="cs-CZ" sz="2000" dirty="0">
                <a:solidFill>
                  <a:schemeClr val="accent2"/>
                </a:solidFill>
              </a:rPr>
              <a:t>=</a:t>
            </a:r>
            <a:r>
              <a:rPr lang="cs-CZ" altLang="cs-CZ" sz="2000" dirty="0"/>
              <a:t>“ je možný příkaz </a:t>
            </a:r>
            <a:r>
              <a:rPr lang="cs-CZ" altLang="cs-CZ" sz="2000" dirty="0">
                <a:solidFill>
                  <a:schemeClr val="accent2"/>
                </a:solidFill>
              </a:rPr>
              <a:t>a=b=c=0;</a:t>
            </a:r>
            <a:r>
              <a:rPr lang="cs-CZ" altLang="cs-CZ" sz="2000" dirty="0"/>
              <a:t>. Příkaz se vyhodnocuje od konce.</a:t>
            </a:r>
          </a:p>
          <a:p>
            <a:pPr lvl="2">
              <a:lnSpc>
                <a:spcPct val="90000"/>
              </a:lnSpc>
            </a:pPr>
            <a:r>
              <a:rPr lang="cs-CZ" altLang="cs-CZ" sz="2000" dirty="0"/>
              <a:t>Výraz </a:t>
            </a:r>
            <a:r>
              <a:rPr lang="cs-CZ" altLang="cs-CZ" sz="2000" dirty="0">
                <a:solidFill>
                  <a:schemeClr val="accent2"/>
                </a:solidFill>
              </a:rPr>
              <a:t>4 / 3 * </a:t>
            </a:r>
            <a:r>
              <a:rPr lang="cs-CZ" altLang="cs-CZ" sz="2000" dirty="0" err="1">
                <a:solidFill>
                  <a:schemeClr val="accent2"/>
                </a:solidFill>
              </a:rPr>
              <a:t>pi</a:t>
            </a:r>
            <a:r>
              <a:rPr lang="cs-CZ" altLang="cs-CZ" sz="2000" dirty="0"/>
              <a:t> se vyhodnocuje od začátku, protože operátory „</a:t>
            </a:r>
            <a:r>
              <a:rPr lang="cs-CZ" altLang="cs-CZ" sz="2000" dirty="0">
                <a:solidFill>
                  <a:schemeClr val="accent2"/>
                </a:solidFill>
              </a:rPr>
              <a:t>/</a:t>
            </a:r>
            <a:r>
              <a:rPr lang="cs-CZ" altLang="cs-CZ" sz="2000" dirty="0"/>
              <a:t>“ a „</a:t>
            </a:r>
            <a:r>
              <a:rPr lang="cs-CZ" altLang="cs-CZ" sz="2000" dirty="0">
                <a:solidFill>
                  <a:schemeClr val="accent2"/>
                </a:solidFill>
              </a:rPr>
              <a:t>*</a:t>
            </a:r>
            <a:r>
              <a:rPr lang="cs-CZ" altLang="cs-CZ" sz="2000" dirty="0"/>
              <a:t>“ mají levou asociativitu.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Pořadí vyhodnocování lze ovlivnit závorkami </a:t>
            </a:r>
            <a:r>
              <a:rPr lang="cs-CZ" altLang="cs-CZ" sz="2400" dirty="0">
                <a:solidFill>
                  <a:schemeClr val="accent2"/>
                </a:solidFill>
              </a:rPr>
              <a:t>()</a:t>
            </a:r>
            <a:r>
              <a:rPr lang="cs-CZ" altLang="cs-CZ" sz="2400" dirty="0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Výsledné datové typy závisí na operandech.</a:t>
            </a:r>
          </a:p>
          <a:p>
            <a:pPr lvl="2">
              <a:lnSpc>
                <a:spcPct val="90000"/>
              </a:lnSpc>
            </a:pPr>
            <a:r>
              <a:rPr lang="cs-CZ" altLang="cs-CZ" sz="2000" dirty="0"/>
              <a:t>Výsledek </a:t>
            </a:r>
            <a:r>
              <a:rPr lang="cs-CZ" altLang="cs-CZ" sz="2000" dirty="0">
                <a:solidFill>
                  <a:schemeClr val="accent2"/>
                </a:solidFill>
              </a:rPr>
              <a:t>1 / 3</a:t>
            </a:r>
            <a:r>
              <a:rPr lang="cs-CZ" altLang="cs-CZ" sz="2000" dirty="0"/>
              <a:t> je typu </a:t>
            </a: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/>
              <a:t> a jeho hodnota je 0.</a:t>
            </a:r>
          </a:p>
          <a:p>
            <a:pPr lvl="2">
              <a:lnSpc>
                <a:spcPct val="90000"/>
              </a:lnSpc>
            </a:pPr>
            <a:r>
              <a:rPr lang="cs-CZ" altLang="cs-CZ" sz="2000" dirty="0"/>
              <a:t>Výsledek </a:t>
            </a:r>
            <a:r>
              <a:rPr lang="cs-CZ" altLang="cs-CZ" sz="2000" dirty="0">
                <a:solidFill>
                  <a:schemeClr val="accent2"/>
                </a:solidFill>
              </a:rPr>
              <a:t>1.0 / 3</a:t>
            </a:r>
            <a:r>
              <a:rPr lang="cs-CZ" altLang="cs-CZ" sz="2000" dirty="0"/>
              <a:t> nebo </a:t>
            </a:r>
            <a:r>
              <a:rPr lang="cs-CZ" altLang="cs-CZ" sz="2000" dirty="0">
                <a:solidFill>
                  <a:schemeClr val="accent2"/>
                </a:solidFill>
              </a:rPr>
              <a:t>1 / 3.0</a:t>
            </a:r>
            <a:r>
              <a:rPr lang="cs-CZ" altLang="cs-CZ" sz="2000" dirty="0"/>
              <a:t> je typu </a:t>
            </a:r>
            <a:r>
              <a:rPr lang="cs-CZ" altLang="cs-CZ" sz="2000" dirty="0">
                <a:solidFill>
                  <a:schemeClr val="accent2"/>
                </a:solidFill>
              </a:rPr>
              <a:t>double</a:t>
            </a:r>
            <a:r>
              <a:rPr lang="cs-CZ" altLang="cs-CZ" sz="2000" dirty="0"/>
              <a:t> = 0.3333.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52F32-1392-4194-8596-CBB53260F2EA}" type="slidenum">
              <a:rPr lang="cs-CZ" altLang="cs-CZ"/>
              <a:pPr/>
              <a:t>170</a:t>
            </a:fld>
            <a:endParaRPr lang="cs-CZ" altLang="cs-CZ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Makra bez parametrů s výrazy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/>
              <a:t>Je-li symbolickou konstantou výraz, potom je velmi vhodné uzavřít ho do závorek.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6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#define MAX_TEPLOTA      50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#define MIN_TEPLOTA       -70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#define ROZSAH_TEPLOT (MAX_TEPLOTA - MIN_TEPLOTA)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6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int teplota;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double normalizovana_teplota;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/>
              <a:t>/* Pro </a:t>
            </a:r>
            <a:r>
              <a:rPr lang="cs-CZ" altLang="cs-CZ" sz="1400">
                <a:solidFill>
                  <a:schemeClr val="accent2"/>
                </a:solidFill>
              </a:rPr>
              <a:t>MAX_TEPLOTA</a:t>
            </a:r>
            <a:r>
              <a:rPr lang="cs-CZ" altLang="cs-CZ" sz="1400"/>
              <a:t> vyjde 1 a pro </a:t>
            </a:r>
            <a:r>
              <a:rPr lang="cs-CZ" altLang="cs-CZ" sz="1400">
                <a:solidFill>
                  <a:schemeClr val="accent2"/>
                </a:solidFill>
              </a:rPr>
              <a:t>MIN_TEPLOTA</a:t>
            </a:r>
            <a:r>
              <a:rPr lang="cs-CZ" altLang="cs-CZ" sz="1400"/>
              <a:t> vyjde 0.*/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teplota = 15;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normalizovana_teplota = (double)(teplota - MIN_TEPLOTA) / ROZSAH_TEPLOT;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printf("%f", normalizovana_teplota);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endParaRPr lang="cs-CZ" altLang="cs-CZ" sz="16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1600"/>
              <a:t>Kdyby byla konstanta </a:t>
            </a:r>
            <a:r>
              <a:rPr lang="cs-CZ" altLang="cs-CZ" sz="1600">
                <a:solidFill>
                  <a:schemeClr val="accent2"/>
                </a:solidFill>
              </a:rPr>
              <a:t>ROZSAH_TEPLOT</a:t>
            </a:r>
            <a:r>
              <a:rPr lang="cs-CZ" altLang="cs-CZ" sz="1600"/>
              <a:t> definována takto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#define ROZSAH_TEPLOT MAX_TEPLOTA - MIN_TEPLOTA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rozvinul by se příkaz pro výpočet normalizované teploty takto: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normalizovana_teplota = (double)(teplota - MIN_TEPLOTA) / MAX_TEPLOTA - MIN_TEPLOTA;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a díky </a:t>
            </a:r>
            <a:r>
              <a:rPr lang="cs-CZ" altLang="cs-CZ" sz="1600">
                <a:hlinkClick r:id="rId2" action="ppaction://hlinksldjump"/>
              </a:rPr>
              <a:t>precedenci operátorů</a:t>
            </a:r>
            <a:r>
              <a:rPr lang="cs-CZ" altLang="cs-CZ" sz="1600"/>
              <a:t> by byl výpočet chybný.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942-8B8E-4976-842A-AAED1E4D289B}" type="slidenum">
              <a:rPr lang="cs-CZ" altLang="cs-CZ"/>
              <a:pPr/>
              <a:t>171</a:t>
            </a:fld>
            <a:endParaRPr lang="cs-CZ" altLang="cs-CZ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Makra bez parametrů a řetězce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r>
              <a:rPr lang="cs-CZ" altLang="cs-CZ"/>
              <a:t>Makro se nerozvine, je-li uzavřeno v uvozovkách, např.:</a:t>
            </a:r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#define JMENO Katka</a:t>
            </a:r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printf("Jmenuji se JMENO.");</a:t>
            </a:r>
          </a:p>
          <a:p>
            <a:r>
              <a:rPr lang="cs-CZ" altLang="cs-CZ"/>
              <a:t>vytiskne: </a:t>
            </a:r>
            <a:r>
              <a:rPr lang="cs-CZ" altLang="cs-CZ">
                <a:solidFill>
                  <a:schemeClr val="accent2"/>
                </a:solidFill>
              </a:rPr>
              <a:t>Jmenuji se JMENO.</a:t>
            </a:r>
          </a:p>
          <a:p>
            <a:r>
              <a:rPr lang="cs-CZ" altLang="cs-CZ"/>
              <a:t>a ne:       </a:t>
            </a:r>
            <a:r>
              <a:rPr lang="cs-CZ" altLang="cs-CZ">
                <a:solidFill>
                  <a:schemeClr val="accent2"/>
                </a:solidFill>
              </a:rPr>
              <a:t>Jmenuji se Katka.</a:t>
            </a:r>
          </a:p>
          <a:p>
            <a:endParaRPr lang="cs-CZ" altLang="cs-CZ"/>
          </a:p>
          <a:p>
            <a:r>
              <a:rPr lang="cs-CZ" altLang="cs-CZ"/>
              <a:t>Řešením může být např.:</a:t>
            </a:r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#define JMENO "Katka"</a:t>
            </a:r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printf("Jmenuji se %s.", JMENO);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F213F-92C4-4DFC-A055-680295CBD43E}" type="slidenum">
              <a:rPr lang="cs-CZ" altLang="cs-CZ"/>
              <a:pPr/>
              <a:t>172</a:t>
            </a:fld>
            <a:endParaRPr lang="cs-CZ" altLang="cs-CZ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Změna definice makra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Je možné měnit hodnotu symbolické konstanty v různých částech programu.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Následující řešení ale buďto nefunguje, nebo překladač vydá varování „</a:t>
            </a:r>
            <a:r>
              <a:rPr lang="cs-CZ" altLang="cs-CZ" sz="1800">
                <a:solidFill>
                  <a:schemeClr val="accent2"/>
                </a:solidFill>
              </a:rPr>
              <a:t>"JMENO" redefined</a:t>
            </a:r>
            <a:r>
              <a:rPr lang="cs-CZ" altLang="cs-CZ" sz="1800"/>
              <a:t>“: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#include &lt;stdio.h&gt;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main(void)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#define JMENO "Katka"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printf("Jmenuji se %s.\n", JMENO);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#define JMENO "Dana"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printf("Jmenuji se %s.\n", JMENO);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return 0;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endParaRPr lang="cs-CZ" altLang="cs-CZ" sz="18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1800"/>
              <a:t>V tom případě je nutné napřed starou definici zrušit použitím direktivy </a:t>
            </a:r>
            <a:r>
              <a:rPr lang="cs-CZ" altLang="cs-CZ" sz="1800">
                <a:solidFill>
                  <a:schemeClr val="accent2"/>
                </a:solidFill>
              </a:rPr>
              <a:t>#undef</a:t>
            </a:r>
            <a:r>
              <a:rPr lang="cs-CZ" altLang="cs-CZ" sz="1800"/>
              <a:t>, např.: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#define JMENO "Katka"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printf("Jmenuji se %s.\n", JMENO);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#undef JMENO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#define JMENO "Dana"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printf("Jmenuji se %s.\n", JMENO);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return 0;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8A01-5FC6-4B00-8ABF-70D379E6FE33}" type="slidenum">
              <a:rPr lang="cs-CZ" altLang="cs-CZ"/>
              <a:pPr/>
              <a:t>173</a:t>
            </a:fld>
            <a:endParaRPr lang="cs-CZ" altLang="cs-CZ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Makra bez parametrů a příkazy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/>
              <a:t>Makro může být skrytou částí programu:</a:t>
            </a:r>
          </a:p>
          <a:p>
            <a:pPr lvl="1"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#define ERROR { printf("Chyba v datech\n"); }</a:t>
            </a:r>
          </a:p>
          <a:p>
            <a:pPr lvl="1"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if (x == 0)</a:t>
            </a:r>
          </a:p>
          <a:p>
            <a:pPr lvl="1">
              <a:buFontTx/>
              <a:buNone/>
            </a:pPr>
            <a:r>
              <a:rPr lang="cs-CZ" altLang="cs-CZ"/>
              <a:t>  </a:t>
            </a:r>
            <a:r>
              <a:rPr lang="cs-CZ" altLang="cs-CZ">
                <a:solidFill>
                  <a:schemeClr val="accent2"/>
                </a:solidFill>
              </a:rPr>
              <a:t>ERROR</a:t>
            </a:r>
            <a:r>
              <a:rPr lang="cs-CZ" altLang="cs-CZ"/>
              <a:t> /* </a:t>
            </a:r>
            <a:r>
              <a:rPr lang="cs-CZ" altLang="cs-CZ">
                <a:hlinkClick r:id="rId2" action="ppaction://hlinksldjump"/>
              </a:rPr>
              <a:t>Zde nesmí být středník.</a:t>
            </a:r>
            <a:r>
              <a:rPr lang="cs-CZ" altLang="cs-CZ"/>
              <a:t> */</a:t>
            </a:r>
          </a:p>
          <a:p>
            <a:pPr lvl="1"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else</a:t>
            </a:r>
          </a:p>
          <a:p>
            <a:pPr lvl="1"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  y = y / x;</a:t>
            </a:r>
          </a:p>
          <a:p>
            <a:r>
              <a:rPr lang="cs-CZ" altLang="cs-CZ"/>
              <a:t>Makro může být použito pro převod zdrojového kódu do jiného programovacího jazyka:</a:t>
            </a:r>
          </a:p>
          <a:p>
            <a:pPr lvl="1"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#define MOD %</a:t>
            </a:r>
          </a:p>
          <a:p>
            <a:pPr lvl="1"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#define AND &amp;&amp;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8213-C48D-4DBE-A208-137B0FDF3CC0}" type="slidenum">
              <a:rPr lang="cs-CZ" altLang="cs-CZ"/>
              <a:pPr/>
              <a:t>174</a:t>
            </a:fld>
            <a:endParaRPr lang="cs-CZ" altLang="cs-CZ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Makra s parametry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Každý výpočet, který se v programu opakuje, by měl být umístěn na jednom místě, tedy jako funkce.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Funkce má svoji režii: předání parametrů, úschova návratové adresy, skok do funkce, návrat z funkce do místa volání a výběr použitých parametrů.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Tato režie je u malých funkcí náročnější než samotný algoritmus funkce, což je neefektivní.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Řešením jsou makra s parametry neboli vkládané funkce (in-line functions).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Na rozdíl od skutečných funkcí se makra s parametry nevolají, ale před překladem nahradí preprocesor jméno makra konkrétním textem.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Praktické použití je jen pro velmi krátké funkce.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U maker s parametry na rozdíl od funkcí nelze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použít </a:t>
            </a:r>
            <a:r>
              <a:rPr lang="cs-CZ" altLang="cs-CZ" sz="2000">
                <a:hlinkClick r:id="rId2" action="ppaction://hlinksldjump"/>
              </a:rPr>
              <a:t>rekurze</a:t>
            </a:r>
            <a:r>
              <a:rPr lang="cs-CZ" altLang="cs-CZ" sz="2000"/>
              <a:t>,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je </a:t>
            </a:r>
            <a:r>
              <a:rPr lang="cs-CZ" altLang="cs-CZ" sz="2000">
                <a:hlinkClick r:id="rId3" action="ppaction://hlinksldjump"/>
              </a:rPr>
              <a:t>předat jako parametr funkci</a:t>
            </a:r>
            <a:r>
              <a:rPr lang="cs-CZ" altLang="cs-CZ" sz="20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5E8DC-BC3F-4CB7-9FF0-3A9C838490CF}" type="slidenum">
              <a:rPr lang="cs-CZ" altLang="cs-CZ"/>
              <a:pPr/>
              <a:t>175</a:t>
            </a:fld>
            <a:endParaRPr lang="cs-CZ" altLang="cs-CZ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Syntaxe makra s parametry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#define jméno_makra(arg1, …, argN) hodnota_makra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Syntaktická pravidla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Mezi </a:t>
            </a:r>
            <a:r>
              <a:rPr lang="cs-CZ" altLang="cs-CZ" sz="2400">
                <a:solidFill>
                  <a:schemeClr val="accent2"/>
                </a:solidFill>
              </a:rPr>
              <a:t>jméno_makra</a:t>
            </a:r>
            <a:r>
              <a:rPr lang="cs-CZ" altLang="cs-CZ" sz="2400"/>
              <a:t> a otevírací závorkou „</a:t>
            </a:r>
            <a:r>
              <a:rPr lang="cs-CZ" altLang="cs-CZ" sz="2400">
                <a:solidFill>
                  <a:schemeClr val="accent2"/>
                </a:solidFill>
              </a:rPr>
              <a:t>(</a:t>
            </a:r>
            <a:r>
              <a:rPr lang="cs-CZ" altLang="cs-CZ" sz="2400"/>
              <a:t>“ </a:t>
            </a:r>
            <a:r>
              <a:rPr lang="cs-CZ" altLang="cs-CZ" sz="2400" u="sng"/>
              <a:t>nesmí</a:t>
            </a:r>
            <a:r>
              <a:rPr lang="cs-CZ" altLang="cs-CZ" sz="2400"/>
              <a:t> být mezera! Argumenty by pak byly považovány za hodnotu makra.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Syntaxe volání makra: </a:t>
            </a:r>
            <a:r>
              <a:rPr lang="cs-CZ" altLang="cs-CZ" sz="2400">
                <a:solidFill>
                  <a:schemeClr val="accent2"/>
                </a:solidFill>
              </a:rPr>
              <a:t>jméno_makra(par1, …, parN)</a:t>
            </a:r>
            <a:endParaRPr lang="cs-CZ" altLang="cs-CZ" sz="2400"/>
          </a:p>
          <a:p>
            <a:pPr>
              <a:lnSpc>
                <a:spcPct val="90000"/>
              </a:lnSpc>
            </a:pPr>
            <a:r>
              <a:rPr lang="cs-CZ" altLang="cs-CZ" sz="2800"/>
              <a:t>Štábní kultura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Na rozdíl od maker bez parametrů (symbolických konstant), jejichž jména se píší velkými písmeny, se jména maker s parametry píší malými písmeny, stejně jako jména funkcí.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6661-04E5-4063-8898-B9D4ADB82C0C}" type="slidenum">
              <a:rPr lang="cs-CZ" altLang="cs-CZ"/>
              <a:pPr/>
              <a:t>176</a:t>
            </a:fld>
            <a:endParaRPr lang="cs-CZ" altLang="cs-CZ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Příklad makra s parametry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Konverze znaku na malé písmeno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#define je_velke(c) ((c) &gt;= 'A' &amp;&amp; (c) &lt;= 'Z')</a:t>
            </a:r>
            <a:endParaRPr lang="cs-CZ" altLang="cs-CZ" sz="2400"/>
          </a:p>
          <a:p>
            <a:pPr>
              <a:lnSpc>
                <a:spcPct val="90000"/>
              </a:lnSpc>
            </a:pPr>
            <a:r>
              <a:rPr lang="cs-CZ" altLang="cs-CZ" sz="2800"/>
              <a:t>Toto makro je voláno jako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ch = je_velke(ch) ? ch + ('a' - 'A') : ch;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Po zpracování preprocesorem se rozvine jako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ch = ((ch) &gt;= 'A' &amp;&amp; (ch) &lt;= 'Z') ? ch + ('a' - 'A') : ch;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Což je syntakticky stejný příkaz jako </a:t>
            </a:r>
            <a:r>
              <a:rPr lang="cs-CZ" altLang="cs-CZ" sz="2800">
                <a:hlinkClick r:id="rId2" action="ppaction://hlinksldjump"/>
              </a:rPr>
              <a:t>zde</a:t>
            </a:r>
            <a:r>
              <a:rPr lang="cs-CZ" altLang="cs-CZ" sz="280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Tělo makra představuje logický výraz, jehož hodnotou je 0 nebo 1.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Pak se dá makro snadno použít v místech, kde je očekáván logický výraz, např. v příkazu </a:t>
            </a:r>
            <a:r>
              <a:rPr lang="cs-CZ" altLang="cs-CZ" sz="2800">
                <a:solidFill>
                  <a:schemeClr val="accent2"/>
                </a:solidFill>
              </a:rPr>
              <a:t>if</a:t>
            </a:r>
            <a:r>
              <a:rPr lang="cs-CZ" altLang="cs-CZ" sz="2800"/>
              <a:t> nebo v podmínce ternárního operátoru.</a:t>
            </a:r>
          </a:p>
          <a:p>
            <a:pPr>
              <a:lnSpc>
                <a:spcPct val="90000"/>
              </a:lnSpc>
            </a:pPr>
            <a:r>
              <a:rPr lang="cs-CZ" altLang="cs-CZ" sz="2800">
                <a:hlinkClick r:id="rId3" action="ppaction://hlinksldjump"/>
              </a:rPr>
              <a:t>příklad makra se dvěma parametry</a:t>
            </a:r>
            <a:endParaRPr lang="cs-CZ" altLang="cs-CZ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082CE-2990-4A0A-BC80-15AD7DF87CD2}" type="slidenum">
              <a:rPr lang="cs-CZ" altLang="cs-CZ"/>
              <a:pPr/>
              <a:t>177</a:t>
            </a:fld>
            <a:endParaRPr lang="cs-CZ" altLang="cs-CZ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sz="4000"/>
              <a:t>Makra s parametry a závorkování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#define sqr(x) x * x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se po volání</a:t>
            </a:r>
            <a:r>
              <a:rPr lang="cs-CZ" altLang="cs-CZ" sz="2800">
                <a:solidFill>
                  <a:schemeClr val="accent2"/>
                </a:solidFill>
              </a:rPr>
              <a:t> sqr(f + g)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rozvine do</a:t>
            </a:r>
            <a:r>
              <a:rPr lang="cs-CZ" altLang="cs-CZ" sz="2800">
                <a:solidFill>
                  <a:schemeClr val="accent2"/>
                </a:solidFill>
              </a:rPr>
              <a:t> f + g * f + g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Správně má být definice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#define sqr(x) ((x) * (x))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která se rozvine do</a:t>
            </a:r>
            <a:r>
              <a:rPr lang="cs-CZ" altLang="cs-CZ" sz="2800">
                <a:solidFill>
                  <a:schemeClr val="accent2"/>
                </a:solidFill>
              </a:rPr>
              <a:t> ((f + g) * (f + g))</a:t>
            </a:r>
          </a:p>
          <a:p>
            <a:pPr>
              <a:lnSpc>
                <a:spcPct val="80000"/>
              </a:lnSpc>
            </a:pPr>
            <a:endParaRPr lang="cs-CZ" altLang="cs-CZ" sz="28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#define cti(c) c = getchar()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se po volání</a:t>
            </a:r>
            <a:r>
              <a:rPr lang="cs-CZ" altLang="cs-CZ" sz="2800">
                <a:solidFill>
                  <a:schemeClr val="accent2"/>
                </a:solidFill>
              </a:rPr>
              <a:t> if (cti(c) == 'a')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rozvine do </a:t>
            </a:r>
            <a:r>
              <a:rPr lang="cs-CZ" altLang="cs-CZ" sz="2800">
                <a:hlinkClick r:id="rId2" action="ppaction://hlinksldjump"/>
              </a:rPr>
              <a:t>známé chyby</a:t>
            </a:r>
            <a:r>
              <a:rPr lang="cs-CZ" altLang="cs-CZ" sz="2800"/>
              <a:t>: </a:t>
            </a:r>
            <a:r>
              <a:rPr lang="cs-CZ" altLang="cs-CZ" sz="2800">
                <a:solidFill>
                  <a:schemeClr val="accent2"/>
                </a:solidFill>
              </a:rPr>
              <a:t>if (c = getchar() == 'a')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Správně má být definice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#define cti(c) (c = getchar())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která se rozvine do</a:t>
            </a:r>
            <a:r>
              <a:rPr lang="cs-CZ" altLang="cs-CZ" sz="2800">
                <a:solidFill>
                  <a:schemeClr val="accent2"/>
                </a:solidFill>
              </a:rPr>
              <a:t> if ((c = getchar()) == 'a')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2CA8-570C-4E55-98A7-8405A05C5F4D}" type="slidenum">
              <a:rPr lang="cs-CZ" altLang="cs-CZ"/>
              <a:pPr/>
              <a:t>178</a:t>
            </a:fld>
            <a:endParaRPr lang="cs-CZ" altLang="cs-CZ"/>
          </a:p>
        </p:txBody>
      </p:sp>
      <p:sp>
        <p:nvSpPr>
          <p:cNvPr id="2170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Makra s parametry a vedlejší účinky</a:t>
            </a:r>
          </a:p>
        </p:txBody>
      </p:sp>
      <p:sp>
        <p:nvSpPr>
          <p:cNvPr id="2170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Objeví-li se argument v hodnotě makra vícekrát, pak by makro nemělo být voláno s aktuálním parametrem, který může mít vedlejší účinek, například: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#define cislice(x) ((x) &gt;= '0' &amp;&amp; (x) &lt;= '9')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po volání </a:t>
            </a:r>
            <a:r>
              <a:rPr lang="cs-CZ" altLang="cs-CZ" sz="2000">
                <a:solidFill>
                  <a:schemeClr val="accent2"/>
                </a:solidFill>
              </a:rPr>
              <a:t>if (cislice(c++))</a:t>
            </a:r>
            <a:r>
              <a:rPr lang="cs-CZ" altLang="cs-CZ" sz="2000"/>
              <a:t> způsobí, že proměnná </a:t>
            </a:r>
            <a:r>
              <a:rPr lang="cs-CZ" altLang="cs-CZ" sz="2000">
                <a:solidFill>
                  <a:schemeClr val="accent2"/>
                </a:solidFill>
              </a:rPr>
              <a:t>c</a:t>
            </a:r>
            <a:r>
              <a:rPr lang="cs-CZ" altLang="cs-CZ" sz="2000"/>
              <a:t> bude inkrementována dvakrát, což zřejmě není správné.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if (cislice(c++))</a:t>
            </a:r>
            <a:r>
              <a:rPr lang="cs-CZ" altLang="cs-CZ" sz="2000"/>
              <a:t> se rozvine na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if (((c++) &gt;= '0' &amp;&amp; (c++) &lt;= '9'))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Kvůli vedlejším účinkům a možnosti, že argument v makru je funkce, je lepší podobné testy realizovat standardními makry z knihovny </a:t>
            </a:r>
            <a:r>
              <a:rPr lang="cs-CZ" altLang="cs-CZ" sz="2000">
                <a:solidFill>
                  <a:schemeClr val="accent2"/>
                </a:solidFill>
                <a:hlinkClick r:id="rId2" action="ppaction://hlinksldjump"/>
              </a:rPr>
              <a:t>ctype.h</a:t>
            </a:r>
            <a:r>
              <a:rPr lang="cs-CZ" altLang="cs-CZ" sz="2000"/>
              <a:t>, která to řeší tabulkou.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Pole znaků s indexy rovnými </a:t>
            </a:r>
            <a:r>
              <a:rPr lang="cs-CZ" altLang="cs-CZ" sz="1800">
                <a:hlinkClick r:id="rId3"/>
              </a:rPr>
              <a:t>ASCII</a:t>
            </a:r>
            <a:r>
              <a:rPr lang="cs-CZ" altLang="cs-CZ" sz="1800"/>
              <a:t> kódům znaků,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jehož položkou je celé číslo znamenající </a:t>
            </a:r>
            <a:r>
              <a:rPr lang="cs-CZ" altLang="cs-CZ" sz="1800">
                <a:hlinkClick r:id="rId4" action="ppaction://hlinksldjump"/>
              </a:rPr>
              <a:t>stavové slovo</a:t>
            </a:r>
            <a:r>
              <a:rPr lang="cs-CZ" altLang="cs-CZ" sz="1800"/>
              <a:t>,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jehož bity jsou příznaky (flags) určitých vlastností znaku.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Hodnoty bitů stavového slova se testují pomocí </a:t>
            </a:r>
            <a:r>
              <a:rPr lang="cs-CZ" altLang="cs-CZ" sz="1800">
                <a:hlinkClick r:id="rId5" action="ppaction://hlinksldjump"/>
              </a:rPr>
              <a:t>bitového součinu</a:t>
            </a:r>
            <a:r>
              <a:rPr lang="cs-CZ" altLang="cs-CZ" sz="1800"/>
              <a:t> s definovanými konstantami pro jednotlivé příznaky.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#define PUNCT 0x0010</a:t>
            </a:r>
            <a:r>
              <a:rPr lang="cs-CZ" altLang="cs-CZ" sz="1600"/>
              <a:t> /* číslo 16 hexadecimálně */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#define ispunct(x) (POLE_ZNAKU[x] &amp; PUNCT)</a:t>
            </a:r>
          </a:p>
          <a:p>
            <a:pPr lvl="3">
              <a:lnSpc>
                <a:spcPct val="80000"/>
              </a:lnSpc>
            </a:pPr>
            <a:r>
              <a:rPr lang="cs-CZ" altLang="cs-CZ" sz="1400"/>
              <a:t>Kdyby to, že znak s indexem </a:t>
            </a:r>
            <a:r>
              <a:rPr lang="cs-CZ" altLang="cs-CZ" sz="1400">
                <a:solidFill>
                  <a:schemeClr val="accent2"/>
                </a:solidFill>
              </a:rPr>
              <a:t>x</a:t>
            </a:r>
            <a:r>
              <a:rPr lang="cs-CZ" altLang="cs-CZ" sz="1400"/>
              <a:t> je interpunkce, bylo vyjádřeno hodnotou 5. nejnižšího bitu rovnou 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03C1-B77B-474D-BEF7-80E5AAE605ED}" type="slidenum">
              <a:rPr lang="cs-CZ" altLang="cs-CZ"/>
              <a:pPr/>
              <a:t>179</a:t>
            </a:fld>
            <a:endParaRPr lang="cs-CZ" altLang="cs-CZ"/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sz="4000"/>
              <a:t>Vkládání souborů – příkaz </a:t>
            </a:r>
            <a:r>
              <a:rPr lang="cs-CZ" altLang="cs-CZ" sz="4000">
                <a:solidFill>
                  <a:schemeClr val="accent2"/>
                </a:solidFill>
              </a:rPr>
              <a:t>#include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Vkládaný soubor je nakopírován (vtažen, inkludován) do volajícího souboru do místa, kde se v něm nachází příkaz </a:t>
            </a:r>
            <a:r>
              <a:rPr lang="cs-CZ" altLang="cs-CZ" sz="2800">
                <a:solidFill>
                  <a:schemeClr val="accent2"/>
                </a:solidFill>
              </a:rPr>
              <a:t>#include</a:t>
            </a:r>
            <a:r>
              <a:rPr lang="cs-CZ" altLang="cs-CZ" sz="280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Příkaz </a:t>
            </a:r>
            <a:r>
              <a:rPr lang="cs-CZ" altLang="cs-CZ" sz="2800">
                <a:solidFill>
                  <a:schemeClr val="accent2"/>
                </a:solidFill>
              </a:rPr>
              <a:t>#include "konstanty.h"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hledá soubor </a:t>
            </a:r>
            <a:r>
              <a:rPr lang="cs-CZ" altLang="cs-CZ" sz="2400">
                <a:solidFill>
                  <a:schemeClr val="accent2"/>
                </a:solidFill>
              </a:rPr>
              <a:t>konstanty.h</a:t>
            </a:r>
            <a:r>
              <a:rPr lang="cs-CZ" altLang="cs-CZ" sz="2400"/>
              <a:t> ve stejném adresáři, ve kterém leží volající soubor. Nenajde-li ho tam, je možné, že ho bude hledat dále v dalších adresářích, což už závisí na nastavení překladače.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Tato syntaxe se používá pro práci se soubory, které jsme vytvořili my sami.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Příkaz </a:t>
            </a:r>
            <a:r>
              <a:rPr lang="cs-CZ" altLang="cs-CZ" sz="2800">
                <a:solidFill>
                  <a:schemeClr val="accent2"/>
                </a:solidFill>
              </a:rPr>
              <a:t>#include &lt;ctype.h&gt;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hledá soubor </a:t>
            </a:r>
            <a:r>
              <a:rPr lang="cs-CZ" altLang="cs-CZ" sz="2400">
                <a:solidFill>
                  <a:schemeClr val="accent2"/>
                </a:solidFill>
              </a:rPr>
              <a:t>ctype.h</a:t>
            </a:r>
            <a:r>
              <a:rPr lang="cs-CZ" altLang="cs-CZ" sz="2400"/>
              <a:t> v systémovém adresáři.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Tato syntaxe se používá pro práci s již hotovými speciálními soubory, kterým se říká </a:t>
            </a:r>
            <a:r>
              <a:rPr lang="cs-CZ" altLang="cs-CZ" sz="2400">
                <a:hlinkClick r:id="rId2" action="ppaction://hlinksldjump"/>
              </a:rPr>
              <a:t>standardní hlavičkové soubory</a:t>
            </a:r>
            <a:r>
              <a:rPr lang="cs-CZ" altLang="cs-CZ" sz="24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FBEA0-21BD-4310-A633-AB26D7610E9B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Operátory – precedence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76400"/>
          </a:xfrm>
        </p:spPr>
        <p:txBody>
          <a:bodyPr/>
          <a:lstStyle/>
          <a:p>
            <a:r>
              <a:rPr lang="cs-CZ" altLang="cs-CZ"/>
              <a:t>Když je </a:t>
            </a:r>
            <a:r>
              <a:rPr lang="cs-CZ" altLang="cs-CZ">
                <a:solidFill>
                  <a:schemeClr val="accent2"/>
                </a:solidFill>
              </a:rPr>
              <a:t>x</a:t>
            </a:r>
            <a:r>
              <a:rPr lang="cs-CZ" altLang="cs-CZ"/>
              <a:t> záporné nebo je </a:t>
            </a:r>
            <a:r>
              <a:rPr lang="cs-CZ" altLang="cs-CZ">
                <a:solidFill>
                  <a:schemeClr val="accent2"/>
                </a:solidFill>
              </a:rPr>
              <a:t>x</a:t>
            </a:r>
            <a:r>
              <a:rPr lang="cs-CZ" altLang="cs-CZ"/>
              <a:t> dělitelné </a:t>
            </a:r>
            <a:r>
              <a:rPr lang="cs-CZ" altLang="cs-CZ">
                <a:solidFill>
                  <a:schemeClr val="accent2"/>
                </a:solidFill>
              </a:rPr>
              <a:t>3</a:t>
            </a:r>
            <a:r>
              <a:rPr lang="cs-CZ" altLang="cs-CZ"/>
              <a:t> a zároveň větší než </a:t>
            </a:r>
            <a:r>
              <a:rPr lang="cs-CZ" altLang="cs-CZ">
                <a:solidFill>
                  <a:schemeClr val="accent2"/>
                </a:solidFill>
              </a:rPr>
              <a:t>50</a:t>
            </a:r>
            <a:r>
              <a:rPr lang="cs-CZ" altLang="cs-CZ"/>
              <a:t> tak vytiskni „x je záporné nebo dělitelné 3 a větší než 50.“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381000" y="3154363"/>
            <a:ext cx="8372475" cy="311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cs-CZ" altLang="cs-CZ">
                <a:solidFill>
                  <a:schemeClr val="accent2"/>
                </a:solidFill>
              </a:rPr>
              <a:t>#include &lt;stdio.h&gt;</a:t>
            </a:r>
          </a:p>
          <a:p>
            <a:r>
              <a:rPr lang="cs-CZ" altLang="cs-CZ">
                <a:solidFill>
                  <a:schemeClr val="accent2"/>
                </a:solidFill>
              </a:rPr>
              <a:t>main(void)</a:t>
            </a:r>
          </a:p>
          <a:p>
            <a:r>
              <a:rPr lang="cs-CZ" altLang="cs-CZ">
                <a:solidFill>
                  <a:schemeClr val="accent2"/>
                </a:solidFill>
              </a:rPr>
              <a:t>{</a:t>
            </a:r>
          </a:p>
          <a:p>
            <a:r>
              <a:rPr lang="cs-CZ" altLang="cs-CZ">
                <a:solidFill>
                  <a:schemeClr val="accent2"/>
                </a:solidFill>
              </a:rPr>
              <a:t>  int x;</a:t>
            </a:r>
          </a:p>
          <a:p>
            <a:r>
              <a:rPr lang="cs-CZ" altLang="cs-CZ">
                <a:solidFill>
                  <a:schemeClr val="accent2"/>
                </a:solidFill>
              </a:rPr>
              <a:t>  scanf("%d", &amp;x); </a:t>
            </a:r>
          </a:p>
          <a:p>
            <a:r>
              <a:rPr lang="cs-CZ" altLang="cs-CZ">
                <a:solidFill>
                  <a:schemeClr val="accent2"/>
                </a:solidFill>
              </a:rPr>
              <a:t>  if (x </a:t>
            </a:r>
            <a:r>
              <a:rPr lang="en-US" altLang="cs-CZ">
                <a:solidFill>
                  <a:schemeClr val="accent2"/>
                </a:solidFill>
              </a:rPr>
              <a:t>&lt;</a:t>
            </a:r>
            <a:r>
              <a:rPr lang="cs-CZ" altLang="cs-CZ">
                <a:solidFill>
                  <a:schemeClr val="accent2"/>
                </a:solidFill>
              </a:rPr>
              <a:t> 0 || x % 3 == 0 &amp;&amp; x </a:t>
            </a:r>
            <a:r>
              <a:rPr lang="en-US" altLang="cs-CZ">
                <a:solidFill>
                  <a:schemeClr val="accent2"/>
                </a:solidFill>
              </a:rPr>
              <a:t>&gt;</a:t>
            </a:r>
            <a:r>
              <a:rPr lang="cs-CZ" altLang="cs-CZ">
                <a:solidFill>
                  <a:schemeClr val="accent2"/>
                </a:solidFill>
              </a:rPr>
              <a:t> 50)</a:t>
            </a:r>
          </a:p>
          <a:p>
            <a:r>
              <a:rPr lang="cs-CZ" altLang="cs-CZ">
                <a:solidFill>
                  <a:schemeClr val="accent2"/>
                </a:solidFill>
              </a:rPr>
              <a:t>    printf("x je záporné nebo dělitelné 3 a větší než 50.\n");</a:t>
            </a:r>
          </a:p>
          <a:p>
            <a:r>
              <a:rPr lang="cs-CZ" altLang="cs-CZ">
                <a:solidFill>
                  <a:schemeClr val="accent2"/>
                </a:solidFill>
              </a:rPr>
              <a:t>  else</a:t>
            </a:r>
          </a:p>
          <a:p>
            <a:r>
              <a:rPr lang="cs-CZ" altLang="cs-CZ">
                <a:solidFill>
                  <a:schemeClr val="accent2"/>
                </a:solidFill>
              </a:rPr>
              <a:t>    printf("x je kladné a zároveň není dělitelné 3 nebo je menší nebo rovno 50.\n");</a:t>
            </a:r>
          </a:p>
          <a:p>
            <a:r>
              <a:rPr lang="cs-CZ" altLang="cs-CZ">
                <a:solidFill>
                  <a:schemeClr val="accent2"/>
                </a:solidFill>
              </a:rPr>
              <a:t>  return 0;</a:t>
            </a:r>
          </a:p>
          <a:p>
            <a:r>
              <a:rPr lang="cs-CZ" altLang="cs-CZ">
                <a:solidFill>
                  <a:schemeClr val="accent2"/>
                </a:solidFill>
              </a:rPr>
              <a:t>} </a:t>
            </a: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1562100" y="4533900"/>
            <a:ext cx="647700" cy="3810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844550" y="4532313"/>
            <a:ext cx="527050" cy="3810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632" name="Oval 8"/>
          <p:cNvSpPr>
            <a:spLocks noChangeArrowheads="1"/>
          </p:cNvSpPr>
          <p:nvPr/>
        </p:nvSpPr>
        <p:spPr bwMode="auto">
          <a:xfrm>
            <a:off x="3081338" y="4533900"/>
            <a:ext cx="685800" cy="3810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633" name="Oval 9"/>
          <p:cNvSpPr>
            <a:spLocks noChangeArrowheads="1"/>
          </p:cNvSpPr>
          <p:nvPr/>
        </p:nvSpPr>
        <p:spPr bwMode="auto">
          <a:xfrm>
            <a:off x="1566863" y="4533900"/>
            <a:ext cx="1176337" cy="3810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634" name="Oval 10"/>
          <p:cNvSpPr>
            <a:spLocks noChangeArrowheads="1"/>
          </p:cNvSpPr>
          <p:nvPr/>
        </p:nvSpPr>
        <p:spPr bwMode="auto">
          <a:xfrm>
            <a:off x="1524000" y="4535488"/>
            <a:ext cx="2362200" cy="3810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635" name="Oval 11"/>
          <p:cNvSpPr>
            <a:spLocks noChangeArrowheads="1"/>
          </p:cNvSpPr>
          <p:nvPr/>
        </p:nvSpPr>
        <p:spPr bwMode="auto">
          <a:xfrm>
            <a:off x="762000" y="4530725"/>
            <a:ext cx="3124200" cy="3810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/>
      <p:bldP spid="26630" grpId="0" animBg="1"/>
      <p:bldP spid="26632" grpId="0" animBg="1"/>
      <p:bldP spid="26633" grpId="0" animBg="1"/>
      <p:bldP spid="26634" grpId="0" animBg="1"/>
      <p:bldP spid="26635" grpId="0" animBg="1"/>
    </p:bld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A840-7C21-4CE2-84C1-0BB16CF48C7E}" type="slidenum">
              <a:rPr lang="cs-CZ" altLang="cs-CZ"/>
              <a:pPr/>
              <a:t>180</a:t>
            </a:fld>
            <a:endParaRPr lang="cs-CZ" altLang="cs-CZ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Standardní hlavičkové soubory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dirty="0"/>
              <a:t>Popisují funkce, konstanty a datové typy ze standardní knihovny.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Standardní knihovna je definována ANSI normou, takže program, který ji využívá, je portabilní.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Seznam standardních hlavičkových souborů s odkazy na jejich obsah je například na </a:t>
            </a:r>
            <a:r>
              <a:rPr lang="cs-CZ" altLang="cs-CZ" sz="2400" dirty="0" smtClean="0">
                <a:hlinkClick r:id="rId2"/>
              </a:rPr>
              <a:t>Wikipedii</a:t>
            </a:r>
            <a:r>
              <a:rPr lang="cs-CZ" altLang="cs-CZ" sz="2400" dirty="0" smtClean="0"/>
              <a:t>.</a:t>
            </a:r>
            <a:endParaRPr lang="cs-CZ" altLang="cs-CZ" sz="2400" dirty="0"/>
          </a:p>
          <a:p>
            <a:pPr>
              <a:lnSpc>
                <a:spcPct val="80000"/>
              </a:lnSpc>
            </a:pPr>
            <a:r>
              <a:rPr lang="cs-CZ" altLang="cs-CZ" sz="2400" dirty="0"/>
              <a:t>Popis toho nejdůležitějšího ze standardních knihoven začíná v této prezentaci </a:t>
            </a:r>
            <a:r>
              <a:rPr lang="cs-CZ" altLang="cs-CZ" sz="2400" dirty="0">
                <a:hlinkClick r:id="rId3" action="ppaction://hlinksldjump"/>
              </a:rPr>
              <a:t>zde</a:t>
            </a:r>
            <a:r>
              <a:rPr lang="cs-CZ" altLang="cs-CZ" sz="24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Nejsou v nich uvedeny celé zdrojové texty příslušných funkcí ale pouze jejich hlavičky, takzvané </a:t>
            </a:r>
            <a:r>
              <a:rPr lang="cs-CZ" altLang="cs-CZ" sz="2400" dirty="0">
                <a:hlinkClick r:id="rId4" action="ppaction://hlinksldjump"/>
              </a:rPr>
              <a:t>funkční prototypy</a:t>
            </a:r>
            <a:r>
              <a:rPr lang="cs-CZ" altLang="cs-CZ" sz="24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Jsou to textové soubory uložené nejčastěji v adresáři </a:t>
            </a:r>
            <a:r>
              <a:rPr lang="cs-CZ" altLang="cs-CZ" sz="2400" dirty="0">
                <a:solidFill>
                  <a:schemeClr val="accent2"/>
                </a:solidFill>
              </a:rPr>
              <a:t>/</a:t>
            </a:r>
            <a:r>
              <a:rPr lang="cs-CZ" altLang="cs-CZ" sz="2400" dirty="0" err="1">
                <a:solidFill>
                  <a:schemeClr val="accent2"/>
                </a:solidFill>
              </a:rPr>
              <a:t>include</a:t>
            </a:r>
            <a:r>
              <a:rPr lang="cs-CZ" altLang="cs-CZ" sz="24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Je možné je prohlížet v textových editorech.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Celý kód standardních funkcí je v předkompilovaných knihovnách.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Jsou to soubory s příponou </a:t>
            </a:r>
            <a:r>
              <a:rPr lang="cs-CZ" altLang="cs-CZ" sz="2000" dirty="0">
                <a:solidFill>
                  <a:schemeClr val="accent2"/>
                </a:solidFill>
              </a:rPr>
              <a:t>.a</a:t>
            </a:r>
            <a:r>
              <a:rPr lang="cs-CZ" altLang="cs-CZ" sz="2000" dirty="0"/>
              <a:t> uložené nejčastěji v adresáři </a:t>
            </a:r>
            <a:r>
              <a:rPr lang="cs-CZ" altLang="cs-CZ" sz="2000" dirty="0">
                <a:solidFill>
                  <a:schemeClr val="accent2"/>
                </a:solidFill>
              </a:rPr>
              <a:t>/lib</a:t>
            </a:r>
            <a:r>
              <a:rPr lang="cs-CZ" altLang="cs-CZ" sz="20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Tento kód připojuje k programu linker.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0106-D3D9-43AD-B0ED-2433A06B9777}" type="slidenum">
              <a:rPr lang="cs-CZ" altLang="cs-CZ"/>
              <a:pPr/>
              <a:t>181</a:t>
            </a:fld>
            <a:endParaRPr lang="cs-CZ" altLang="cs-CZ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Oddělený překlad programu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Když se program skládá z více zdrojových souborů, může se každý z nich přeložit zvlášť, čímž vznikne několik </a:t>
            </a:r>
            <a:r>
              <a:rPr lang="cs-CZ" altLang="cs-CZ" sz="2400">
                <a:solidFill>
                  <a:schemeClr val="accent2"/>
                </a:solidFill>
              </a:rPr>
              <a:t>.obj</a:t>
            </a:r>
            <a:r>
              <a:rPr lang="cs-CZ" altLang="cs-CZ" sz="2400"/>
              <a:t> nebo </a:t>
            </a:r>
            <a:r>
              <a:rPr lang="cs-CZ" altLang="cs-CZ" sz="2400">
                <a:solidFill>
                  <a:schemeClr val="accent2"/>
                </a:solidFill>
              </a:rPr>
              <a:t>.o</a:t>
            </a:r>
            <a:r>
              <a:rPr lang="cs-CZ" altLang="cs-CZ" sz="2400"/>
              <a:t> souborů a ty se spojí do jednoho programu až pomocí sestavovacího programu zvaného linker.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Při změně jednoho souboru stačí přeložit jenom tento soubor.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Je možné si vyměňovat  </a:t>
            </a:r>
            <a:r>
              <a:rPr lang="cs-CZ" altLang="cs-CZ" sz="2400">
                <a:solidFill>
                  <a:schemeClr val="accent2"/>
                </a:solidFill>
              </a:rPr>
              <a:t>.obj</a:t>
            </a:r>
            <a:r>
              <a:rPr lang="cs-CZ" altLang="cs-CZ" sz="2400"/>
              <a:t> soubory, čímž se zabrání nechtěné modifikaci jejich kódu.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Překladače pro prostředí MS Windows pracují s více zdrojovými soubory prostřednictvím projektů.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Do projektu se dají pouze soubory s příponou </a:t>
            </a:r>
            <a:r>
              <a:rPr lang="cs-CZ" altLang="cs-CZ" sz="2000">
                <a:solidFill>
                  <a:schemeClr val="accent2"/>
                </a:solidFill>
              </a:rPr>
              <a:t>.c</a:t>
            </a:r>
            <a:r>
              <a:rPr lang="cs-CZ" altLang="cs-CZ" sz="2000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V souborech </a:t>
            </a:r>
            <a:r>
              <a:rPr lang="cs-CZ" altLang="cs-CZ" sz="2000">
                <a:solidFill>
                  <a:schemeClr val="accent2"/>
                </a:solidFill>
              </a:rPr>
              <a:t>.c</a:t>
            </a:r>
            <a:r>
              <a:rPr lang="cs-CZ" altLang="cs-CZ" sz="2000"/>
              <a:t> jsou příkazy </a:t>
            </a:r>
            <a:r>
              <a:rPr lang="cs-CZ" altLang="cs-CZ" sz="2000">
                <a:solidFill>
                  <a:schemeClr val="accent2"/>
                </a:solidFill>
              </a:rPr>
              <a:t>#include</a:t>
            </a:r>
            <a:r>
              <a:rPr lang="cs-CZ" altLang="cs-CZ" sz="2000"/>
              <a:t> připojující pouze hlavičkové soubory </a:t>
            </a:r>
            <a:r>
              <a:rPr lang="cs-CZ" altLang="cs-CZ" sz="2000">
                <a:solidFill>
                  <a:schemeClr val="accent2"/>
                </a:solidFill>
              </a:rPr>
              <a:t>.h</a:t>
            </a:r>
            <a:r>
              <a:rPr lang="cs-CZ" altLang="cs-CZ" sz="2000"/>
              <a:t> ale ne zdrojové soubory </a:t>
            </a:r>
            <a:r>
              <a:rPr lang="cs-CZ" altLang="cs-CZ" sz="2000">
                <a:solidFill>
                  <a:schemeClr val="accent2"/>
                </a:solidFill>
              </a:rPr>
              <a:t>.c</a:t>
            </a:r>
            <a:r>
              <a:rPr lang="cs-CZ" altLang="cs-CZ" sz="2000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Projekt sám řídí oddělený překlad.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Při překladu se přeloží jen změněné zdrojové soubory.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5299-12DA-4262-AF37-6806C64A59E1}" type="slidenum">
              <a:rPr lang="cs-CZ" altLang="cs-CZ"/>
              <a:pPr/>
              <a:t>182</a:t>
            </a:fld>
            <a:endParaRPr lang="cs-CZ" altLang="cs-CZ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Oddělený překlad a proměnné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Když se program skládá z více zdrojových souborů neboli modulů, v jednom modulu je obvykle program </a:t>
            </a:r>
            <a:r>
              <a:rPr lang="cs-CZ" altLang="cs-CZ" sz="2400">
                <a:solidFill>
                  <a:schemeClr val="accent2"/>
                </a:solidFill>
              </a:rPr>
              <a:t>main</a:t>
            </a:r>
            <a:r>
              <a:rPr lang="cs-CZ" altLang="cs-CZ" sz="2400"/>
              <a:t> a v ostatních je jedna nebo více funkcí volaných navzájem nebo z programu </a:t>
            </a:r>
            <a:r>
              <a:rPr lang="cs-CZ" altLang="cs-CZ" sz="2400">
                <a:solidFill>
                  <a:schemeClr val="accent2"/>
                </a:solidFill>
              </a:rPr>
              <a:t>main</a:t>
            </a:r>
            <a:r>
              <a:rPr lang="cs-CZ" altLang="cs-CZ" sz="240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Nastávají 2 problémy s proměnnými a funkcemi: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Některé proměnné a funkce mají být společné.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Když v jednom modulu dostane proměnná určitou hodnotu, tak má s touto hodnotou vstoupit jako parametr do funkce v jiném modulu.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Tyto proměnné a funkce se deklarují s klíčovým slovem </a:t>
            </a:r>
            <a:r>
              <a:rPr lang="cs-CZ" altLang="cs-CZ" sz="1800">
                <a:solidFill>
                  <a:schemeClr val="accent2"/>
                </a:solidFill>
              </a:rPr>
              <a:t>extern</a:t>
            </a:r>
            <a:r>
              <a:rPr lang="cs-CZ" altLang="cs-CZ" sz="1800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Některé proměnné a funkce se v různých modulech jmenují stejně, ale mají být na sobě nezávislé.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Moduly vytvářejí různí autoři a bylo by složité hlídat, které názvy proměnných kdo používá.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Tyto proměnné a funkce se deklarují s klíčovým slovem </a:t>
            </a:r>
            <a:r>
              <a:rPr lang="cs-CZ" altLang="cs-CZ" sz="1800">
                <a:solidFill>
                  <a:schemeClr val="accent2"/>
                </a:solidFill>
              </a:rPr>
              <a:t>static</a:t>
            </a:r>
            <a:r>
              <a:rPr lang="cs-CZ" altLang="cs-CZ" sz="180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Klíčová slova </a:t>
            </a:r>
            <a:r>
              <a:rPr lang="cs-CZ" altLang="cs-CZ" sz="2400">
                <a:solidFill>
                  <a:schemeClr val="accent2"/>
                </a:solidFill>
              </a:rPr>
              <a:t>extern</a:t>
            </a:r>
            <a:r>
              <a:rPr lang="cs-CZ" altLang="cs-CZ" sz="2400"/>
              <a:t> a </a:t>
            </a:r>
            <a:r>
              <a:rPr lang="cs-CZ" altLang="cs-CZ" sz="2400">
                <a:solidFill>
                  <a:schemeClr val="accent2"/>
                </a:solidFill>
              </a:rPr>
              <a:t>static</a:t>
            </a:r>
            <a:r>
              <a:rPr lang="cs-CZ" altLang="cs-CZ" sz="2400"/>
              <a:t> se používají především v hlavičkových souborech, viz kniha Pavla Herouta Učebnice jazyka C, 1. díl, páté vydání, KOPP České Budějovice 2008 na straně 130 až 133.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B109-ACC2-4684-91F7-A6F2824EA24E}" type="slidenum">
              <a:rPr lang="cs-CZ" altLang="cs-CZ"/>
              <a:pPr/>
              <a:t>183</a:t>
            </a:fld>
            <a:endParaRPr lang="cs-CZ" altLang="cs-CZ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Paměťové třídy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/>
              <a:t>Paměťové třídy určují, ve které části paměti bude proměnná kompilátorem umístěna, a také, kde všude bude proměnná viditelná.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Jazyk C rozeznává tyto paměťové třídy:</a:t>
            </a:r>
          </a:p>
          <a:p>
            <a:pPr lvl="1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auto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implicitní paměťová třída pro </a:t>
            </a:r>
            <a:r>
              <a:rPr lang="cs-CZ" altLang="cs-CZ" sz="1200">
                <a:hlinkClick r:id="rId2" action="ppaction://hlinksldjump"/>
              </a:rPr>
              <a:t>lokální neboli automatické proměnné</a:t>
            </a:r>
            <a:endParaRPr lang="cs-CZ" altLang="cs-CZ" sz="1200"/>
          </a:p>
          <a:p>
            <a:pPr lvl="1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extern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Mají ji implicitně </a:t>
            </a:r>
            <a:r>
              <a:rPr lang="cs-CZ" altLang="cs-CZ" sz="1200">
                <a:hlinkClick r:id="rId2" action="ppaction://hlinksldjump"/>
              </a:rPr>
              <a:t>globální proměnné</a:t>
            </a:r>
            <a:r>
              <a:rPr lang="cs-CZ" altLang="cs-CZ" sz="1200"/>
              <a:t>. </a:t>
            </a:r>
            <a:r>
              <a:rPr lang="cs-CZ" altLang="cs-CZ" sz="1200">
                <a:hlinkClick r:id="rId3" action="ppaction://hlinksldjump"/>
              </a:rPr>
              <a:t>Identifikátory musí být rozlišitelné podle prvních 6 znaků.</a:t>
            </a:r>
            <a:endParaRPr lang="cs-CZ" altLang="cs-CZ" sz="1200"/>
          </a:p>
          <a:p>
            <a:pPr lvl="2">
              <a:lnSpc>
                <a:spcPct val="80000"/>
              </a:lnSpc>
            </a:pPr>
            <a:r>
              <a:rPr lang="cs-CZ" altLang="cs-CZ" sz="1200"/>
              <a:t>S tímto klíčovým slovem mohou být deklarovány proměnné uvnitř funkcí, aby se chovaly jako globální.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Vytvořte projekt z programů (modulů) </a:t>
            </a:r>
            <a:r>
              <a:rPr lang="cs-CZ" altLang="cs-CZ" sz="1200">
                <a:solidFill>
                  <a:schemeClr val="accent2"/>
                </a:solidFill>
              </a:rPr>
              <a:t>hlavni.c</a:t>
            </a:r>
            <a:r>
              <a:rPr lang="cs-CZ" altLang="cs-CZ" sz="1200"/>
              <a:t> a </a:t>
            </a:r>
            <a:r>
              <a:rPr lang="cs-CZ" altLang="cs-CZ" sz="1200">
                <a:solidFill>
                  <a:schemeClr val="accent2"/>
                </a:solidFill>
              </a:rPr>
              <a:t>pomocny.c</a:t>
            </a:r>
            <a:r>
              <a:rPr lang="cs-CZ" altLang="cs-CZ" sz="1200"/>
              <a:t> z </a:t>
            </a:r>
            <a:r>
              <a:rPr lang="cs-CZ" altLang="cs-CZ" sz="1200">
                <a:hlinkClick r:id="rId4"/>
              </a:rPr>
              <a:t>Učebnice jazyka C Pavla Herouta</a:t>
            </a:r>
            <a:r>
              <a:rPr lang="cs-CZ" altLang="cs-CZ" sz="1200"/>
              <a:t> a zkoušejte různé kombinace deklarací proměnných s klíčovým slovem </a:t>
            </a:r>
            <a:r>
              <a:rPr lang="cs-CZ" altLang="cs-CZ" sz="1200">
                <a:solidFill>
                  <a:schemeClr val="accent2"/>
                </a:solidFill>
              </a:rPr>
              <a:t>extern</a:t>
            </a:r>
            <a:r>
              <a:rPr lang="cs-CZ" altLang="cs-CZ" sz="1200"/>
              <a:t> a bez něj a zároveň umisťujte proměnné dovnitř funkcí nebo globálně.</a:t>
            </a:r>
          </a:p>
          <a:p>
            <a:pPr lvl="1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static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Globální proměnné deklarované s klíčovým slovem </a:t>
            </a:r>
            <a:r>
              <a:rPr lang="cs-CZ" altLang="cs-CZ" sz="1200">
                <a:solidFill>
                  <a:schemeClr val="accent2"/>
                </a:solidFill>
              </a:rPr>
              <a:t>static</a:t>
            </a:r>
            <a:r>
              <a:rPr lang="cs-CZ" altLang="cs-CZ" sz="1200"/>
              <a:t> jsou viditelné jen v rámci svého modulu.</a:t>
            </a:r>
          </a:p>
          <a:p>
            <a:pPr lvl="3">
              <a:lnSpc>
                <a:spcPct val="80000"/>
              </a:lnSpc>
            </a:pPr>
            <a:r>
              <a:rPr lang="cs-CZ" altLang="cs-CZ" sz="1000"/>
              <a:t>Vytvořte projekt z programů (modulů) </a:t>
            </a:r>
            <a:r>
              <a:rPr lang="cs-CZ" altLang="cs-CZ" sz="1000">
                <a:solidFill>
                  <a:schemeClr val="accent2"/>
                </a:solidFill>
              </a:rPr>
              <a:t>hlavni2.c</a:t>
            </a:r>
            <a:r>
              <a:rPr lang="cs-CZ" altLang="cs-CZ" sz="1000"/>
              <a:t> a </a:t>
            </a:r>
            <a:r>
              <a:rPr lang="cs-CZ" altLang="cs-CZ" sz="1000">
                <a:solidFill>
                  <a:schemeClr val="accent2"/>
                </a:solidFill>
              </a:rPr>
              <a:t>pomocny2.c</a:t>
            </a:r>
            <a:r>
              <a:rPr lang="cs-CZ" altLang="cs-CZ" sz="1000"/>
              <a:t> z Učebnice jazyka C Pavla Herouta.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Lokální proměnné deklarované s klíčovým slovem </a:t>
            </a:r>
            <a:r>
              <a:rPr lang="cs-CZ" altLang="cs-CZ" sz="1200">
                <a:solidFill>
                  <a:schemeClr val="accent2"/>
                </a:solidFill>
              </a:rPr>
              <a:t>static</a:t>
            </a:r>
            <a:r>
              <a:rPr lang="cs-CZ" altLang="cs-CZ" sz="1200"/>
              <a:t> uvnitř funkce si zachovávají aktuální hodnotu i mezi jednotlivými voláními této funkce.</a:t>
            </a:r>
          </a:p>
          <a:p>
            <a:pPr lvl="3">
              <a:lnSpc>
                <a:spcPct val="80000"/>
              </a:lnSpc>
            </a:pPr>
            <a:r>
              <a:rPr lang="cs-CZ" altLang="cs-CZ" sz="1000"/>
              <a:t>program </a:t>
            </a:r>
            <a:r>
              <a:rPr lang="cs-CZ" altLang="cs-CZ" sz="1000">
                <a:solidFill>
                  <a:schemeClr val="accent2"/>
                </a:solidFill>
              </a:rPr>
              <a:t>s122.c</a:t>
            </a:r>
            <a:r>
              <a:rPr lang="cs-CZ" altLang="cs-CZ" sz="1000"/>
              <a:t> z Učebnice jazyka C Pavla Herouta</a:t>
            </a:r>
          </a:p>
          <a:p>
            <a:pPr lvl="1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register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Používá se pouze pro lokální proměnné, ke kterým má být co nejrychlejší přístup.</a:t>
            </a:r>
          </a:p>
          <a:p>
            <a:pPr lvl="3">
              <a:lnSpc>
                <a:spcPct val="80000"/>
              </a:lnSpc>
            </a:pPr>
            <a:r>
              <a:rPr lang="cs-CZ" altLang="cs-CZ" sz="1000"/>
              <a:t>např. </a:t>
            </a:r>
            <a:r>
              <a:rPr lang="cs-CZ" altLang="cs-CZ" sz="1000">
                <a:hlinkClick r:id="rId5" action="ppaction://hlinksldjump"/>
              </a:rPr>
              <a:t>řídící proměnné cyklu</a:t>
            </a:r>
            <a:r>
              <a:rPr lang="cs-CZ" altLang="cs-CZ" sz="1000"/>
              <a:t> a </a:t>
            </a:r>
            <a:r>
              <a:rPr lang="cs-CZ" altLang="cs-CZ" sz="1000">
                <a:hlinkClick r:id="rId6" action="ppaction://hlinksldjump"/>
              </a:rPr>
              <a:t>formální parametry funkce</a:t>
            </a:r>
            <a:r>
              <a:rPr lang="cs-CZ" altLang="cs-CZ" sz="1000"/>
              <a:t> viz program </a:t>
            </a:r>
            <a:r>
              <a:rPr lang="cs-CZ" altLang="cs-CZ" sz="1000">
                <a:solidFill>
                  <a:schemeClr val="accent2"/>
                </a:solidFill>
              </a:rPr>
              <a:t>s124.c</a:t>
            </a:r>
            <a:r>
              <a:rPr lang="cs-CZ" altLang="cs-CZ" sz="1000"/>
              <a:t> z Učebnice jazyka C Pavla Herouta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Tyto proměnné jsou umístěny v </a:t>
            </a:r>
            <a:r>
              <a:rPr lang="cs-CZ" altLang="cs-CZ" sz="1200">
                <a:hlinkClick r:id="rId7"/>
              </a:rPr>
              <a:t>registrech procesoru</a:t>
            </a:r>
            <a:r>
              <a:rPr lang="cs-CZ" altLang="cs-CZ" sz="1200"/>
              <a:t>, ale pouze, pokud se tam dle rozhodnutí překladače vejdou, jinak jsou umístěny jako automatické proměnné třídy </a:t>
            </a:r>
            <a:r>
              <a:rPr lang="cs-CZ" altLang="cs-CZ" sz="1200">
                <a:solidFill>
                  <a:schemeClr val="accent2"/>
                </a:solidFill>
              </a:rPr>
              <a:t>auto</a:t>
            </a:r>
            <a:r>
              <a:rPr lang="cs-CZ" altLang="cs-CZ" sz="1200"/>
              <a:t>.</a:t>
            </a:r>
          </a:p>
          <a:p>
            <a:pPr lvl="3">
              <a:lnSpc>
                <a:spcPct val="80000"/>
              </a:lnSpc>
            </a:pPr>
            <a:r>
              <a:rPr lang="cs-CZ" altLang="cs-CZ" sz="1000"/>
              <a:t>Překladač při optimalizaci někdy sám nejlépe určí, co do registrů dát a co ne, tudíž je nutné výsledek otestovat.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Nelze získat </a:t>
            </a:r>
            <a:r>
              <a:rPr lang="cs-CZ" altLang="cs-CZ" sz="1200">
                <a:hlinkClick r:id="rId8" action="ppaction://hlinksldjump"/>
              </a:rPr>
              <a:t>adresu</a:t>
            </a:r>
            <a:r>
              <a:rPr lang="cs-CZ" altLang="cs-CZ" sz="1200"/>
              <a:t> proměnné deklarované s klíčovým slovem </a:t>
            </a:r>
            <a:r>
              <a:rPr lang="cs-CZ" altLang="cs-CZ" sz="1200">
                <a:solidFill>
                  <a:schemeClr val="accent2"/>
                </a:solidFill>
              </a:rPr>
              <a:t>register</a:t>
            </a:r>
            <a:r>
              <a:rPr lang="cs-CZ" altLang="cs-CZ" sz="1200"/>
              <a:t>.</a:t>
            </a:r>
          </a:p>
          <a:p>
            <a:pPr lvl="3">
              <a:lnSpc>
                <a:spcPct val="80000"/>
              </a:lnSpc>
            </a:pPr>
            <a:r>
              <a:rPr lang="cs-CZ" altLang="cs-CZ" sz="1000"/>
              <a:t>Proměnná se takto může chránit před přístupem k její adrese a tedy </a:t>
            </a:r>
            <a:r>
              <a:rPr lang="cs-CZ" altLang="cs-CZ" sz="1000">
                <a:hlinkClick r:id="rId8" action="ppaction://hlinksldjump"/>
              </a:rPr>
              <a:t>možností ji takto změnit</a:t>
            </a:r>
            <a:r>
              <a:rPr lang="cs-CZ" altLang="cs-CZ" sz="10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Deklarace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Pro všechny paměťové třídy platí, že se musí pro každou proměnnou deklarovat zvlášť.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Některé překladače například definici </a:t>
            </a:r>
            <a:r>
              <a:rPr lang="cs-CZ" altLang="cs-CZ" sz="1200">
                <a:solidFill>
                  <a:schemeClr val="accent2"/>
                </a:solidFill>
              </a:rPr>
              <a:t>static int i, j;</a:t>
            </a:r>
            <a:r>
              <a:rPr lang="cs-CZ" altLang="cs-CZ" sz="1200"/>
              <a:t> zpracují tak, že statická proměnná bude pouze </a:t>
            </a:r>
            <a:r>
              <a:rPr lang="cs-CZ" altLang="cs-CZ" sz="1200">
                <a:solidFill>
                  <a:schemeClr val="accent2"/>
                </a:solidFill>
              </a:rPr>
              <a:t>i</a:t>
            </a:r>
            <a:r>
              <a:rPr lang="cs-CZ" altLang="cs-CZ" sz="1200"/>
              <a:t> a proměnná </a:t>
            </a:r>
            <a:r>
              <a:rPr lang="cs-CZ" altLang="cs-CZ" sz="1200">
                <a:solidFill>
                  <a:schemeClr val="accent2"/>
                </a:solidFill>
              </a:rPr>
              <a:t>j</a:t>
            </a:r>
            <a:r>
              <a:rPr lang="cs-CZ" altLang="cs-CZ" sz="1200"/>
              <a:t> bude mít implicitní paměťovou třídu, tedy </a:t>
            </a:r>
            <a:r>
              <a:rPr lang="cs-CZ" altLang="cs-CZ" sz="1200">
                <a:solidFill>
                  <a:schemeClr val="accent2"/>
                </a:solidFill>
              </a:rPr>
              <a:t>auto</a:t>
            </a:r>
            <a:r>
              <a:rPr lang="cs-CZ" altLang="cs-CZ" sz="12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Správná deklarace více proměnných</a:t>
            </a:r>
          </a:p>
          <a:p>
            <a:pPr lvl="2">
              <a:lnSpc>
                <a:spcPct val="80000"/>
              </a:lnSpc>
            </a:pPr>
            <a:r>
              <a:rPr lang="cs-CZ" altLang="cs-CZ" sz="1200">
                <a:solidFill>
                  <a:schemeClr val="accent2"/>
                </a:solidFill>
              </a:rPr>
              <a:t>static int i;</a:t>
            </a:r>
          </a:p>
          <a:p>
            <a:pPr lvl="2">
              <a:lnSpc>
                <a:spcPct val="80000"/>
              </a:lnSpc>
            </a:pPr>
            <a:r>
              <a:rPr lang="cs-CZ" altLang="cs-CZ" sz="1200">
                <a:solidFill>
                  <a:schemeClr val="accent2"/>
                </a:solidFill>
              </a:rPr>
              <a:t>static int j;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BE4F-AA7C-4C7E-95B9-16F6F010F135}" type="slidenum">
              <a:rPr lang="cs-CZ" altLang="cs-CZ"/>
              <a:pPr/>
              <a:t>184</a:t>
            </a:fld>
            <a:endParaRPr lang="cs-CZ" altLang="cs-CZ"/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Typové modifikátory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Libovolná proměnná určitého </a:t>
            </a:r>
            <a:r>
              <a:rPr lang="cs-CZ" altLang="cs-CZ" sz="2000" dirty="0">
                <a:hlinkClick r:id="rId2" action="ppaction://hlinksldjump"/>
              </a:rPr>
              <a:t>datového typu</a:t>
            </a:r>
            <a:r>
              <a:rPr lang="cs-CZ" altLang="cs-CZ" sz="2000" dirty="0"/>
              <a:t>, která je zařazena do určité </a:t>
            </a:r>
            <a:r>
              <a:rPr lang="cs-CZ" altLang="cs-CZ" sz="2000" dirty="0">
                <a:hlinkClick r:id="rId3" action="ppaction://hlinksldjump"/>
              </a:rPr>
              <a:t>paměťové třídy</a:t>
            </a:r>
            <a:r>
              <a:rPr lang="cs-CZ" altLang="cs-CZ" sz="2000" dirty="0"/>
              <a:t>, může být navíc ještě modifikována typovým modifikátorem </a:t>
            </a:r>
            <a:r>
              <a:rPr lang="cs-CZ" altLang="cs-CZ" sz="2000" dirty="0" err="1">
                <a:solidFill>
                  <a:schemeClr val="accent2"/>
                </a:solidFill>
              </a:rPr>
              <a:t>const</a:t>
            </a:r>
            <a:r>
              <a:rPr lang="cs-CZ" altLang="cs-CZ" sz="2000" dirty="0"/>
              <a:t>, </a:t>
            </a:r>
            <a:r>
              <a:rPr lang="cs-CZ" altLang="cs-CZ" sz="2000" dirty="0" err="1">
                <a:solidFill>
                  <a:schemeClr val="accent2"/>
                </a:solidFill>
              </a:rPr>
              <a:t>volatile</a:t>
            </a:r>
            <a:r>
              <a:rPr lang="cs-CZ" altLang="cs-CZ" sz="2000" dirty="0"/>
              <a:t> nebo </a:t>
            </a:r>
            <a:r>
              <a:rPr lang="cs-CZ" altLang="cs-CZ" sz="2000" dirty="0" err="1">
                <a:solidFill>
                  <a:schemeClr val="accent2"/>
                </a:solidFill>
              </a:rPr>
              <a:t>restrict</a:t>
            </a:r>
            <a:r>
              <a:rPr lang="cs-CZ" altLang="cs-CZ" sz="20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 dirty="0" err="1">
                <a:solidFill>
                  <a:schemeClr val="accent2"/>
                </a:solidFill>
              </a:rPr>
              <a:t>const</a:t>
            </a:r>
            <a:endParaRPr lang="cs-CZ" altLang="cs-CZ" sz="2000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altLang="cs-CZ" sz="1800" dirty="0">
                <a:hlinkClick r:id="rId4" action="ppaction://hlinksldjump"/>
              </a:rPr>
              <a:t>konstanta</a:t>
            </a:r>
            <a:r>
              <a:rPr lang="cs-CZ" altLang="cs-CZ" sz="1800" dirty="0"/>
              <a:t> s explicitně určeným typem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definice formálních parametrů funkce, které budou pouze čteny ale ne měněny</a:t>
            </a:r>
          </a:p>
          <a:p>
            <a:pPr>
              <a:lnSpc>
                <a:spcPct val="80000"/>
              </a:lnSpc>
            </a:pPr>
            <a:r>
              <a:rPr lang="cs-CZ" altLang="cs-CZ" sz="2000" dirty="0" err="1">
                <a:solidFill>
                  <a:schemeClr val="accent2"/>
                </a:solidFill>
              </a:rPr>
              <a:t>volatile</a:t>
            </a:r>
            <a:endParaRPr lang="cs-CZ" altLang="cs-CZ" sz="2000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Proměnná může změnit svou hodnotu působením jiných procesů než svým programem.</a:t>
            </a:r>
          </a:p>
          <a:p>
            <a:pPr lvl="2">
              <a:lnSpc>
                <a:spcPct val="80000"/>
              </a:lnSpc>
            </a:pPr>
            <a:r>
              <a:rPr lang="cs-CZ" altLang="cs-CZ" sz="1600" dirty="0"/>
              <a:t>jiný simultánně běžící program nebo adresa, na které je systémový čas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Není-li proměnná deklarována jako </a:t>
            </a:r>
            <a:r>
              <a:rPr lang="cs-CZ" altLang="cs-CZ" sz="1800" dirty="0" err="1">
                <a:solidFill>
                  <a:schemeClr val="accent2"/>
                </a:solidFill>
              </a:rPr>
              <a:t>volatile</a:t>
            </a:r>
            <a:r>
              <a:rPr lang="cs-CZ" altLang="cs-CZ" sz="1800" dirty="0"/>
              <a:t>, překladač předpokládá, že ji nic jiného než program nemění, a na základě této informace může </a:t>
            </a:r>
            <a:r>
              <a:rPr lang="cs-CZ" altLang="cs-CZ" sz="1800" dirty="0">
                <a:hlinkClick r:id="rId5"/>
              </a:rPr>
              <a:t>optimalizovat</a:t>
            </a:r>
            <a:r>
              <a:rPr lang="cs-CZ" altLang="cs-CZ" sz="1800" dirty="0"/>
              <a:t> překládaný program.</a:t>
            </a:r>
          </a:p>
          <a:p>
            <a:pPr>
              <a:lnSpc>
                <a:spcPct val="80000"/>
              </a:lnSpc>
            </a:pPr>
            <a:r>
              <a:rPr lang="cs-CZ" altLang="cs-CZ" sz="2000" dirty="0" err="1">
                <a:solidFill>
                  <a:schemeClr val="accent2"/>
                </a:solidFill>
              </a:rPr>
              <a:t>restrict</a:t>
            </a:r>
            <a:endParaRPr lang="cs-CZ" altLang="cs-CZ" sz="2000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Aplikuje se pouze na pointery.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Je-li pointer deklarován jako </a:t>
            </a:r>
            <a:r>
              <a:rPr lang="cs-CZ" altLang="cs-CZ" sz="1800" dirty="0" err="1">
                <a:solidFill>
                  <a:schemeClr val="accent2"/>
                </a:solidFill>
              </a:rPr>
              <a:t>restrict</a:t>
            </a:r>
            <a:r>
              <a:rPr lang="cs-CZ" altLang="cs-CZ" sz="1800" dirty="0"/>
              <a:t>, překladač předpokládá, že hodnoty v paměťových místech, na které pointer ukazuje, nejsou ničím dalším měněny, protože se k nim přistupuje pouze tímto pointerem, a na základě této informace může </a:t>
            </a:r>
            <a:r>
              <a:rPr lang="cs-CZ" altLang="cs-CZ" sz="1800" dirty="0">
                <a:hlinkClick r:id="rId6"/>
              </a:rPr>
              <a:t>optimalizovat</a:t>
            </a:r>
            <a:r>
              <a:rPr lang="cs-CZ" altLang="cs-CZ" sz="1800" dirty="0"/>
              <a:t> překládaný program.</a:t>
            </a:r>
          </a:p>
          <a:p>
            <a:pPr lvl="2">
              <a:lnSpc>
                <a:spcPct val="80000"/>
              </a:lnSpc>
            </a:pPr>
            <a:r>
              <a:rPr lang="cs-CZ" altLang="cs-CZ" sz="1600" dirty="0"/>
              <a:t>Chybné použití klíčového slova </a:t>
            </a:r>
            <a:r>
              <a:rPr lang="cs-CZ" altLang="cs-CZ" sz="1600" dirty="0" err="1">
                <a:solidFill>
                  <a:schemeClr val="accent2"/>
                </a:solidFill>
              </a:rPr>
              <a:t>restrict</a:t>
            </a:r>
            <a:r>
              <a:rPr lang="cs-CZ" altLang="cs-CZ" sz="1600" dirty="0"/>
              <a:t> může způsobit chybnou funkci programu</a:t>
            </a:r>
            <a:r>
              <a:rPr lang="cs-CZ" altLang="cs-CZ" sz="1600" dirty="0" smtClean="0"/>
              <a:t>!</a:t>
            </a:r>
            <a:endParaRPr lang="cs-CZ" alt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189AE-9C49-4804-A243-29549A3D49AF}" type="slidenum">
              <a:rPr lang="cs-CZ" altLang="cs-CZ"/>
              <a:pPr/>
              <a:t>185</a:t>
            </a:fld>
            <a:endParaRPr lang="cs-CZ" altLang="cs-CZ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Podmíněný překlad programu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Program by měl obsahovat ladící části.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pomocné výpisy, funkce hlídající meze polí…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Po odladění programu je nutné tyto ladící části z programu odstranit.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Ruční procházení zdrojového kódu za účelem odstranění ladících částí je náchylné k chybám a při dalším vývoji programu je nutné ty samé ladící části zase přidat.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Řešením jsou direktivy pro preprocesor, které zařídí, že při ladění se ladící části dostanou do přeloženého programu a po odladění se ladící části z přeloženého programu vypustí.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Ladící části jsou tak trvalou součástí zdrojového kódu ale volitelnou součástí přeloženého programu.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Další motivací pro podmíněný překlad je možná závislost programu na platformě 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Pro různé operační systémy má některé svoje části různé.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44520-06C3-4991-AB6A-FD14A0002B3C}" type="slidenum">
              <a:rPr lang="cs-CZ" altLang="cs-CZ"/>
              <a:pPr/>
              <a:t>186</a:t>
            </a:fld>
            <a:endParaRPr lang="cs-CZ" altLang="cs-CZ"/>
          </a:p>
        </p:txBody>
      </p:sp>
      <p:sp>
        <p:nvSpPr>
          <p:cNvPr id="2222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Řízení překladu hodnotou konstantního výrazu</a:t>
            </a:r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#if konstantní_výraz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část_1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#else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část_2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#endif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Je-li </a:t>
            </a:r>
            <a:r>
              <a:rPr lang="cs-CZ" altLang="cs-CZ" sz="2800">
                <a:solidFill>
                  <a:schemeClr val="accent2"/>
                </a:solidFill>
              </a:rPr>
              <a:t>konstantní_výraz</a:t>
            </a:r>
            <a:r>
              <a:rPr lang="cs-CZ" altLang="cs-CZ" sz="2800"/>
              <a:t> roven </a:t>
            </a:r>
            <a:r>
              <a:rPr lang="cs-CZ" altLang="cs-CZ" sz="2800">
                <a:solidFill>
                  <a:schemeClr val="accent2"/>
                </a:solidFill>
              </a:rPr>
              <a:t>0</a:t>
            </a:r>
            <a:r>
              <a:rPr lang="cs-CZ" altLang="cs-CZ" sz="2800"/>
              <a:t> (</a:t>
            </a:r>
            <a:r>
              <a:rPr lang="cs-CZ" altLang="cs-CZ" sz="2800">
                <a:solidFill>
                  <a:schemeClr val="accent2"/>
                </a:solidFill>
              </a:rPr>
              <a:t>FALSE</a:t>
            </a:r>
            <a:r>
              <a:rPr lang="cs-CZ" altLang="cs-CZ" sz="2800"/>
              <a:t>), překládá se pouze </a:t>
            </a:r>
            <a:r>
              <a:rPr lang="cs-CZ" altLang="cs-CZ" sz="2800">
                <a:solidFill>
                  <a:schemeClr val="accent2"/>
                </a:solidFill>
              </a:rPr>
              <a:t>část_2</a:t>
            </a:r>
            <a:r>
              <a:rPr lang="cs-CZ" altLang="cs-CZ" sz="2800"/>
              <a:t>, a v opačném případě (nenulová hodnota – </a:t>
            </a:r>
            <a:r>
              <a:rPr lang="cs-CZ" altLang="cs-CZ" sz="2800">
                <a:solidFill>
                  <a:schemeClr val="accent2"/>
                </a:solidFill>
              </a:rPr>
              <a:t>TRUE</a:t>
            </a:r>
            <a:r>
              <a:rPr lang="cs-CZ" altLang="cs-CZ" sz="2800"/>
              <a:t>) se překládá pouze </a:t>
            </a:r>
            <a:r>
              <a:rPr lang="cs-CZ" altLang="cs-CZ" sz="2800">
                <a:solidFill>
                  <a:schemeClr val="accent2"/>
                </a:solidFill>
              </a:rPr>
              <a:t>část_1</a:t>
            </a:r>
            <a:r>
              <a:rPr lang="cs-CZ" altLang="cs-CZ" sz="280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Štábní kultura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Kód mezi direktivami </a:t>
            </a:r>
            <a:r>
              <a:rPr lang="cs-CZ" altLang="cs-CZ" sz="2400">
                <a:solidFill>
                  <a:schemeClr val="accent2"/>
                </a:solidFill>
              </a:rPr>
              <a:t>#if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#else</a:t>
            </a:r>
            <a:r>
              <a:rPr lang="cs-CZ" altLang="cs-CZ" sz="2400"/>
              <a:t> a </a:t>
            </a:r>
            <a:r>
              <a:rPr lang="cs-CZ" altLang="cs-CZ" sz="2400">
                <a:solidFill>
                  <a:schemeClr val="accent2"/>
                </a:solidFill>
              </a:rPr>
              <a:t>#endif </a:t>
            </a:r>
            <a:r>
              <a:rPr lang="cs-CZ" altLang="cs-CZ" sz="2400"/>
              <a:t>je odsazen stejně jako mezi příkazy </a:t>
            </a:r>
            <a:r>
              <a:rPr lang="cs-CZ" altLang="cs-CZ" sz="2400">
                <a:solidFill>
                  <a:schemeClr val="accent2"/>
                </a:solidFill>
              </a:rPr>
              <a:t>if</a:t>
            </a:r>
            <a:r>
              <a:rPr lang="cs-CZ" altLang="cs-CZ" sz="2400"/>
              <a:t>…</a:t>
            </a:r>
            <a:r>
              <a:rPr lang="cs-CZ" altLang="cs-CZ" sz="2400">
                <a:solidFill>
                  <a:schemeClr val="accent2"/>
                </a:solidFill>
              </a:rPr>
              <a:t>else</a:t>
            </a:r>
            <a:r>
              <a:rPr lang="cs-CZ" altLang="cs-CZ" sz="24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4A9CF-9FFF-4F1B-B383-452002206E1E}" type="slidenum">
              <a:rPr lang="cs-CZ" altLang="cs-CZ"/>
              <a:pPr/>
              <a:t>187</a:t>
            </a:fld>
            <a:endParaRPr lang="cs-CZ" altLang="cs-CZ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Dočasné vypnutí části kódu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Části </a:t>
            </a:r>
            <a:r>
              <a:rPr lang="cs-CZ" altLang="cs-CZ">
                <a:solidFill>
                  <a:schemeClr val="accent2"/>
                </a:solidFill>
              </a:rPr>
              <a:t>#else</a:t>
            </a:r>
            <a:r>
              <a:rPr lang="cs-CZ" altLang="cs-CZ"/>
              <a:t> a </a:t>
            </a:r>
            <a:r>
              <a:rPr lang="cs-CZ" altLang="cs-CZ">
                <a:solidFill>
                  <a:schemeClr val="accent2"/>
                </a:solidFill>
              </a:rPr>
              <a:t>část_2</a:t>
            </a:r>
            <a:r>
              <a:rPr lang="cs-CZ" altLang="cs-CZ"/>
              <a:t> mohou být vynechány.</a:t>
            </a:r>
          </a:p>
          <a:p>
            <a:endParaRPr lang="cs-CZ" altLang="cs-CZ"/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#if 0</a:t>
            </a:r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  část programu, která nemá být překládána</a:t>
            </a:r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#endif</a:t>
            </a: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06BA-2F8A-4AA5-8BA4-7964A98F7C38}" type="slidenum">
              <a:rPr lang="cs-CZ" altLang="cs-CZ"/>
              <a:pPr/>
              <a:t>188</a:t>
            </a:fld>
            <a:endParaRPr lang="cs-CZ" altLang="cs-CZ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Platformově závislé programy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#define WINDOWS 1</a:t>
            </a:r>
          </a:p>
          <a:p>
            <a:pPr>
              <a:buFontTx/>
              <a:buNone/>
            </a:pPr>
            <a:r>
              <a:rPr lang="cs-CZ" altLang="cs-CZ"/>
              <a:t>/* </a:t>
            </a:r>
            <a:r>
              <a:rPr lang="cs-CZ" altLang="cs-CZ">
                <a:solidFill>
                  <a:schemeClr val="accent2"/>
                </a:solidFill>
              </a:rPr>
              <a:t>#define WINDOWS 0</a:t>
            </a:r>
            <a:r>
              <a:rPr lang="cs-CZ" altLang="cs-CZ"/>
              <a:t> pro newindowsovský systém */</a:t>
            </a:r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#if WINDOWS</a:t>
            </a:r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  #define JMENO "D:\\data\\senzor.txt"</a:t>
            </a:r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  </a:t>
            </a:r>
            <a:r>
              <a:rPr lang="cs-CZ" altLang="cs-CZ"/>
              <a:t>/* Lomítka viz </a:t>
            </a:r>
            <a:r>
              <a:rPr lang="cs-CZ" altLang="cs-CZ">
                <a:hlinkClick r:id="rId2" action="ppaction://hlinksldjump"/>
              </a:rPr>
              <a:t>příklad</a:t>
            </a:r>
            <a:r>
              <a:rPr lang="cs-CZ" altLang="cs-CZ"/>
              <a:t>. */</a:t>
            </a:r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#else</a:t>
            </a:r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  #define JMENO "/data/senzor.txt"</a:t>
            </a:r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#endif</a:t>
            </a: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2AADE-4F55-4E0B-A214-7ADBBC730E3C}" type="slidenum">
              <a:rPr lang="cs-CZ" altLang="cs-CZ"/>
              <a:pPr/>
              <a:t>189</a:t>
            </a:fld>
            <a:endParaRPr lang="cs-CZ" altLang="cs-CZ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Řízení překladu definicí makra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Mnohem častěji než </a:t>
            </a:r>
            <a:r>
              <a:rPr lang="cs-CZ" altLang="cs-CZ" sz="2400">
                <a:hlinkClick r:id="rId2" action="ppaction://hlinksldjump"/>
              </a:rPr>
              <a:t>předchozí řešení</a:t>
            </a:r>
            <a:r>
              <a:rPr lang="cs-CZ" altLang="cs-CZ" sz="2400"/>
              <a:t> se překlad podmiňuje tím, zda byla určitá symbolická konstanta definována či ne.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Společná deklarace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#define WINDOWS</a:t>
            </a:r>
            <a:r>
              <a:rPr lang="cs-CZ" altLang="cs-CZ" sz="2000"/>
              <a:t> /* Hodnota nemusí být určena.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/>
              <a:t>/* </a:t>
            </a:r>
            <a:r>
              <a:rPr lang="cs-CZ" altLang="cs-CZ" sz="2000">
                <a:solidFill>
                  <a:schemeClr val="accent2"/>
                </a:solidFill>
              </a:rPr>
              <a:t>#undef WINDOWS </a:t>
            </a:r>
            <a:r>
              <a:rPr lang="cs-CZ" altLang="cs-CZ" sz="2000"/>
              <a:t>pro newindowsovský systém */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1. varianta následného kódu: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#ifdef WINDOWS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#define JMENO "D:\\data\\senzor.txt"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#else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#define JMENO "/data/senzor.txt"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#endif</a:t>
            </a: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400"/>
              <a:t>2. varianta následného kódu: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#ifndef WINDOWS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#define JMENO "/data/senzor.txt"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#else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#define JMENO "D:\\data\\senzor.txt"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#endif</a:t>
            </a:r>
            <a:endParaRPr lang="cs-CZ" altLang="cs-CZ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12433-457D-48C1-A75D-F5ABD5C54F13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Operátory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Operátory je možné kombinovat s operandy velkým množstvím způsobů.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Chybné užití operátorů je proto často syntakticky správné, tudíž programátor musí sám hledat svoji chybu.</a:t>
            </a:r>
          </a:p>
          <a:p>
            <a:pPr>
              <a:lnSpc>
                <a:spcPct val="80000"/>
              </a:lnSpc>
            </a:pPr>
            <a:r>
              <a:rPr lang="cs-CZ" altLang="cs-CZ" sz="2800" dirty="0">
                <a:hlinkClick r:id="rId2"/>
              </a:rPr>
              <a:t>Příklad</a:t>
            </a:r>
            <a:r>
              <a:rPr lang="cs-CZ" altLang="cs-CZ" sz="2800" dirty="0"/>
              <a:t>: </a:t>
            </a:r>
            <a:r>
              <a:rPr lang="cs-CZ" altLang="cs-CZ" sz="2800" dirty="0" err="1">
                <a:solidFill>
                  <a:schemeClr val="accent2"/>
                </a:solidFill>
              </a:rPr>
              <a:t>if</a:t>
            </a:r>
            <a:r>
              <a:rPr lang="cs-CZ" altLang="cs-CZ" sz="2800" dirty="0">
                <a:solidFill>
                  <a:schemeClr val="accent2"/>
                </a:solidFill>
              </a:rPr>
              <a:t> (x = 3)</a:t>
            </a:r>
            <a:r>
              <a:rPr lang="cs-CZ" altLang="cs-CZ" sz="2800" dirty="0"/>
              <a:t> … Správně mělo být </a:t>
            </a:r>
            <a:r>
              <a:rPr lang="cs-CZ" altLang="cs-CZ" sz="2800" dirty="0" err="1">
                <a:solidFill>
                  <a:schemeClr val="accent2"/>
                </a:solidFill>
              </a:rPr>
              <a:t>if</a:t>
            </a:r>
            <a:r>
              <a:rPr lang="cs-CZ" altLang="cs-CZ" sz="2800" dirty="0">
                <a:solidFill>
                  <a:schemeClr val="accent2"/>
                </a:solidFill>
              </a:rPr>
              <a:t> (x == 3)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Záměrem bylo otestovat, jestli </a:t>
            </a:r>
            <a:r>
              <a:rPr lang="cs-CZ" altLang="cs-CZ" sz="2400" dirty="0">
                <a:solidFill>
                  <a:schemeClr val="accent2"/>
                </a:solidFill>
              </a:rPr>
              <a:t>x</a:t>
            </a:r>
            <a:r>
              <a:rPr lang="cs-CZ" altLang="cs-CZ" sz="2400" dirty="0"/>
              <a:t> se rovná </a:t>
            </a:r>
            <a:r>
              <a:rPr lang="cs-CZ" altLang="cs-CZ" sz="2400" dirty="0">
                <a:solidFill>
                  <a:schemeClr val="accent2"/>
                </a:solidFill>
              </a:rPr>
              <a:t>3</a:t>
            </a:r>
            <a:r>
              <a:rPr lang="cs-CZ" altLang="cs-CZ" sz="24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Ve skutečnosti se do </a:t>
            </a:r>
            <a:r>
              <a:rPr lang="cs-CZ" altLang="cs-CZ" sz="2400" dirty="0">
                <a:solidFill>
                  <a:schemeClr val="accent2"/>
                </a:solidFill>
              </a:rPr>
              <a:t>x</a:t>
            </a:r>
            <a:r>
              <a:rPr lang="cs-CZ" altLang="cs-CZ" sz="2400" dirty="0"/>
              <a:t> přiřadí hodnota </a:t>
            </a:r>
            <a:r>
              <a:rPr lang="cs-CZ" altLang="cs-CZ" sz="2400" dirty="0">
                <a:solidFill>
                  <a:schemeClr val="accent2"/>
                </a:solidFill>
              </a:rPr>
              <a:t>3</a:t>
            </a:r>
            <a:r>
              <a:rPr lang="cs-CZ" altLang="cs-CZ" sz="24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Výsledkem závorky </a:t>
            </a:r>
            <a:r>
              <a:rPr lang="cs-CZ" altLang="cs-CZ" sz="2400" dirty="0">
                <a:solidFill>
                  <a:schemeClr val="accent2"/>
                </a:solidFill>
              </a:rPr>
              <a:t>()</a:t>
            </a:r>
            <a:r>
              <a:rPr lang="cs-CZ" altLang="cs-CZ" sz="2400" dirty="0"/>
              <a:t> je </a:t>
            </a:r>
            <a:r>
              <a:rPr lang="cs-CZ" altLang="cs-CZ" sz="2400" dirty="0">
                <a:solidFill>
                  <a:schemeClr val="accent2"/>
                </a:solidFill>
              </a:rPr>
              <a:t>3</a:t>
            </a:r>
            <a:r>
              <a:rPr lang="cs-CZ" altLang="cs-CZ" sz="2400" dirty="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2000" dirty="0"/>
              <a:t>Přiřazení je výraz s výslednou hodnotou z pravé strany.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Výsledkem ale mělo být </a:t>
            </a:r>
            <a:r>
              <a:rPr lang="cs-CZ" altLang="cs-CZ" sz="2400" dirty="0">
                <a:solidFill>
                  <a:schemeClr val="accent2"/>
                </a:solidFill>
              </a:rPr>
              <a:t>TRUE</a:t>
            </a:r>
            <a:r>
              <a:rPr lang="cs-CZ" altLang="cs-CZ" sz="2400" dirty="0"/>
              <a:t> nebo </a:t>
            </a:r>
            <a:r>
              <a:rPr lang="cs-CZ" altLang="cs-CZ" sz="2400" dirty="0">
                <a:solidFill>
                  <a:schemeClr val="accent2"/>
                </a:solidFill>
              </a:rPr>
              <a:t>FALSE</a:t>
            </a:r>
            <a:r>
              <a:rPr lang="cs-CZ" altLang="cs-CZ" sz="2400" dirty="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2000" dirty="0"/>
              <a:t>Za klíčovým slovem </a:t>
            </a:r>
            <a:r>
              <a:rPr lang="cs-CZ" altLang="cs-CZ" sz="2000" dirty="0" err="1">
                <a:solidFill>
                  <a:schemeClr val="accent2"/>
                </a:solidFill>
              </a:rPr>
              <a:t>if</a:t>
            </a:r>
            <a:r>
              <a:rPr lang="cs-CZ" altLang="cs-CZ" sz="2000" dirty="0"/>
              <a:t> musí být hodnota typu </a:t>
            </a:r>
            <a:r>
              <a:rPr lang="cs-CZ" altLang="cs-CZ" sz="2000" dirty="0" err="1">
                <a:hlinkClick r:id="rId3"/>
              </a:rPr>
              <a:t>boolean</a:t>
            </a:r>
            <a:r>
              <a:rPr lang="cs-CZ" altLang="cs-CZ" sz="2000" dirty="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2000" dirty="0"/>
              <a:t>V C platí, že hodnota rovná nule je </a:t>
            </a:r>
            <a:r>
              <a:rPr lang="cs-CZ" altLang="cs-CZ" sz="2000" dirty="0">
                <a:solidFill>
                  <a:schemeClr val="accent2"/>
                </a:solidFill>
              </a:rPr>
              <a:t>FALSE</a:t>
            </a:r>
            <a:r>
              <a:rPr lang="cs-CZ" altLang="cs-CZ" sz="2000" dirty="0"/>
              <a:t> a jinak je </a:t>
            </a:r>
            <a:r>
              <a:rPr lang="cs-CZ" altLang="cs-CZ" sz="2000" dirty="0">
                <a:solidFill>
                  <a:schemeClr val="accent2"/>
                </a:solidFill>
              </a:rPr>
              <a:t>TRUE</a:t>
            </a:r>
            <a:r>
              <a:rPr lang="cs-CZ" altLang="cs-CZ" sz="20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solidFill>
                  <a:schemeClr val="accent2"/>
                </a:solidFill>
              </a:rPr>
              <a:t>3</a:t>
            </a:r>
            <a:r>
              <a:rPr lang="cs-CZ" altLang="cs-CZ" sz="2400" dirty="0"/>
              <a:t> není rovno </a:t>
            </a:r>
            <a:r>
              <a:rPr lang="cs-CZ" altLang="cs-CZ" sz="2400" dirty="0">
                <a:solidFill>
                  <a:schemeClr val="accent2"/>
                </a:solidFill>
              </a:rPr>
              <a:t>0</a:t>
            </a:r>
            <a:r>
              <a:rPr lang="cs-CZ" altLang="cs-CZ" sz="2400" dirty="0"/>
              <a:t>, takže je test roven vždy </a:t>
            </a:r>
            <a:r>
              <a:rPr lang="cs-CZ" altLang="cs-CZ" sz="2400" dirty="0">
                <a:solidFill>
                  <a:schemeClr val="accent2"/>
                </a:solidFill>
              </a:rPr>
              <a:t>TRUE</a:t>
            </a:r>
            <a:r>
              <a:rPr lang="cs-CZ" altLang="cs-CZ" sz="24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Prevence této chyby: </a:t>
            </a:r>
            <a:r>
              <a:rPr lang="cs-CZ" altLang="cs-CZ" sz="2400" dirty="0" err="1">
                <a:solidFill>
                  <a:schemeClr val="accent2"/>
                </a:solidFill>
              </a:rPr>
              <a:t>if</a:t>
            </a:r>
            <a:r>
              <a:rPr lang="cs-CZ" altLang="cs-CZ" sz="2400" dirty="0">
                <a:solidFill>
                  <a:schemeClr val="accent2"/>
                </a:solidFill>
              </a:rPr>
              <a:t> (3 == x)</a:t>
            </a:r>
            <a:r>
              <a:rPr lang="cs-CZ" altLang="cs-CZ" sz="2400" dirty="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2000" dirty="0" err="1">
                <a:solidFill>
                  <a:schemeClr val="accent2"/>
                </a:solidFill>
              </a:rPr>
              <a:t>if</a:t>
            </a:r>
            <a:r>
              <a:rPr lang="cs-CZ" altLang="cs-CZ" sz="2000" dirty="0">
                <a:solidFill>
                  <a:schemeClr val="accent2"/>
                </a:solidFill>
              </a:rPr>
              <a:t> (3 = x)</a:t>
            </a:r>
            <a:r>
              <a:rPr lang="cs-CZ" altLang="cs-CZ" sz="2000" dirty="0"/>
              <a:t> je syntaktická chyba.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2E549-149C-46C2-AA2D-6C498431C9D9}" type="slidenum">
              <a:rPr lang="cs-CZ" altLang="cs-CZ"/>
              <a:pPr/>
              <a:t>190</a:t>
            </a:fld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Operátor </a:t>
            </a:r>
            <a:r>
              <a:rPr lang="cs-CZ" altLang="cs-CZ">
                <a:solidFill>
                  <a:schemeClr val="accent2"/>
                </a:solidFill>
              </a:rPr>
              <a:t>defined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667000"/>
            <a:ext cx="4038600" cy="3459163"/>
          </a:xfrm>
        </p:spPr>
        <p:txBody>
          <a:bodyPr/>
          <a:lstStyle/>
          <a:p>
            <a:r>
              <a:rPr lang="cs-CZ" altLang="cs-CZ"/>
              <a:t>pro direktivu </a:t>
            </a:r>
            <a:r>
              <a:rPr lang="cs-CZ" altLang="cs-CZ">
                <a:solidFill>
                  <a:schemeClr val="accent2"/>
                </a:solidFill>
              </a:rPr>
              <a:t>#ifdef</a:t>
            </a:r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#ifdef TEST</a:t>
            </a:r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#if defined TEST</a:t>
            </a:r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#if defined(TEST)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667000"/>
            <a:ext cx="4038600" cy="3459163"/>
          </a:xfrm>
          <a:noFill/>
        </p:spPr>
        <p:txBody>
          <a:bodyPr/>
          <a:lstStyle/>
          <a:p>
            <a:r>
              <a:rPr lang="cs-CZ" altLang="cs-CZ"/>
              <a:t>pro direktivu </a:t>
            </a:r>
            <a:r>
              <a:rPr lang="cs-CZ" altLang="cs-CZ">
                <a:solidFill>
                  <a:schemeClr val="accent2"/>
                </a:solidFill>
              </a:rPr>
              <a:t>#ifndef</a:t>
            </a:r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#ifndef TEST</a:t>
            </a:r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#if !defined TEST</a:t>
            </a:r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#if !defined(TEST)</a:t>
            </a:r>
          </a:p>
          <a:p>
            <a:endParaRPr lang="cs-CZ" altLang="cs-CZ"/>
          </a:p>
        </p:txBody>
      </p:sp>
      <p:sp>
        <p:nvSpPr>
          <p:cNvPr id="226310" name="Rectangle 6"/>
          <p:cNvSpPr>
            <a:spLocks noChangeArrowheads="1"/>
          </p:cNvSpPr>
          <p:nvPr/>
        </p:nvSpPr>
        <p:spPr bwMode="auto">
          <a:xfrm>
            <a:off x="457200" y="16002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altLang="cs-CZ"/>
              <a:t>Ekvivalentní příkazy: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F00E-CABD-49BC-A253-C2AC8F9943C7}" type="slidenum">
              <a:rPr lang="cs-CZ" altLang="cs-CZ"/>
              <a:pPr/>
              <a:t>191</a:t>
            </a:fld>
            <a:endParaRPr lang="cs-CZ" altLang="cs-CZ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Direktivy </a:t>
            </a:r>
            <a:r>
              <a:rPr lang="cs-CZ" altLang="cs-CZ">
                <a:solidFill>
                  <a:schemeClr val="accent2"/>
                </a:solidFill>
              </a:rPr>
              <a:t>#elif</a:t>
            </a:r>
            <a:r>
              <a:rPr lang="cs-CZ" altLang="cs-CZ"/>
              <a:t> a </a:t>
            </a:r>
            <a:r>
              <a:rPr lang="cs-CZ" altLang="cs-CZ">
                <a:solidFill>
                  <a:schemeClr val="accent2"/>
                </a:solidFill>
              </a:rPr>
              <a:t>#error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/>
              <a:t>Direktiva </a:t>
            </a:r>
            <a:r>
              <a:rPr lang="cs-CZ" altLang="cs-CZ">
                <a:solidFill>
                  <a:schemeClr val="accent2"/>
                </a:solidFill>
              </a:rPr>
              <a:t>#elif</a:t>
            </a:r>
            <a:r>
              <a:rPr lang="cs-CZ" altLang="cs-CZ"/>
              <a:t>  má stejný význam jako příkaz </a:t>
            </a:r>
            <a:r>
              <a:rPr lang="cs-CZ" altLang="cs-CZ">
                <a:solidFill>
                  <a:schemeClr val="accent2"/>
                </a:solidFill>
              </a:rPr>
              <a:t>else</a:t>
            </a:r>
            <a:r>
              <a:rPr lang="cs-CZ" altLang="cs-CZ"/>
              <a:t>-</a:t>
            </a:r>
            <a:r>
              <a:rPr lang="cs-CZ" altLang="cs-CZ">
                <a:solidFill>
                  <a:schemeClr val="accent2"/>
                </a:solidFill>
              </a:rPr>
              <a:t>if</a:t>
            </a:r>
            <a:r>
              <a:rPr lang="cs-CZ" altLang="cs-CZ"/>
              <a:t> v podmíněném příkazu.</a:t>
            </a:r>
          </a:p>
          <a:p>
            <a:r>
              <a:rPr lang="cs-CZ" altLang="cs-CZ"/>
              <a:t>Direktiva </a:t>
            </a:r>
            <a:r>
              <a:rPr lang="cs-CZ" altLang="cs-CZ">
                <a:solidFill>
                  <a:schemeClr val="accent2"/>
                </a:solidFill>
              </a:rPr>
              <a:t>#error</a:t>
            </a:r>
            <a:r>
              <a:rPr lang="cs-CZ" altLang="cs-CZ"/>
              <a:t> umožňuje výpis chybových zpráv již během preprocessingu.</a:t>
            </a:r>
          </a:p>
          <a:p>
            <a:pPr lvl="1"/>
            <a:r>
              <a:rPr lang="cs-CZ" altLang="cs-CZ"/>
              <a:t>Libovolný text, který následuje za příkazem </a:t>
            </a:r>
            <a:r>
              <a:rPr lang="cs-CZ" altLang="cs-CZ">
                <a:solidFill>
                  <a:schemeClr val="accent2"/>
                </a:solidFill>
              </a:rPr>
              <a:t>#error</a:t>
            </a:r>
            <a:r>
              <a:rPr lang="cs-CZ" altLang="cs-CZ"/>
              <a:t>, je vypsán na standardní chybové zařízení (nejčastěji do konzolového okénka) a kompilace je ukončena chybou.</a:t>
            </a:r>
          </a:p>
          <a:p>
            <a:pPr lvl="1"/>
            <a:r>
              <a:rPr lang="cs-CZ" altLang="cs-CZ"/>
              <a:t>Tato direktiva se typicky používá pro kontrolu hodnot symbolických konstant ovlivňujících podmíněnou kompilaci.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1DB5-78DB-453F-80B5-DB213F9064E2}" type="slidenum">
              <a:rPr lang="cs-CZ" altLang="cs-CZ"/>
              <a:pPr/>
              <a:t>192</a:t>
            </a:fld>
            <a:endParaRPr lang="cs-CZ" altLang="cs-CZ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Použití </a:t>
            </a:r>
            <a:r>
              <a:rPr lang="cs-CZ" altLang="cs-CZ">
                <a:solidFill>
                  <a:schemeClr val="accent2"/>
                </a:solidFill>
              </a:rPr>
              <a:t>defined</a:t>
            </a:r>
            <a:r>
              <a:rPr lang="cs-CZ" altLang="cs-CZ"/>
              <a:t>, </a:t>
            </a:r>
            <a:r>
              <a:rPr lang="cs-CZ" altLang="cs-CZ">
                <a:solidFill>
                  <a:schemeClr val="accent2"/>
                </a:solidFill>
              </a:rPr>
              <a:t>#elif</a:t>
            </a:r>
            <a:r>
              <a:rPr lang="cs-CZ" altLang="cs-CZ"/>
              <a:t> a </a:t>
            </a:r>
            <a:r>
              <a:rPr lang="cs-CZ" altLang="cs-CZ">
                <a:solidFill>
                  <a:schemeClr val="accent2"/>
                </a:solidFill>
              </a:rPr>
              <a:t>#error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400"/>
              <a:t>Následující program vyzkoušejte s různými kombinacemi vypnutých a zapnutých konstant </a:t>
            </a:r>
            <a:r>
              <a:rPr lang="cs-CZ" altLang="cs-CZ" sz="1400">
                <a:solidFill>
                  <a:schemeClr val="accent2"/>
                </a:solidFill>
              </a:rPr>
              <a:t>ZAKLADNI</a:t>
            </a:r>
            <a:r>
              <a:rPr lang="cs-CZ" altLang="cs-CZ" sz="1400"/>
              <a:t>, </a:t>
            </a:r>
            <a:r>
              <a:rPr lang="cs-CZ" altLang="cs-CZ" sz="1400">
                <a:solidFill>
                  <a:schemeClr val="accent2"/>
                </a:solidFill>
              </a:rPr>
              <a:t>STREDNI</a:t>
            </a:r>
            <a:r>
              <a:rPr lang="cs-CZ" altLang="cs-CZ" sz="1400"/>
              <a:t> a </a:t>
            </a:r>
            <a:r>
              <a:rPr lang="cs-CZ" altLang="cs-CZ" sz="1400">
                <a:solidFill>
                  <a:schemeClr val="accent2"/>
                </a:solidFill>
              </a:rPr>
              <a:t>DEBUG</a:t>
            </a:r>
            <a:r>
              <a:rPr lang="cs-CZ" altLang="cs-CZ" sz="1400"/>
              <a:t> v překladači, ve </a:t>
            </a:r>
            <a:r>
              <a:rPr lang="cs-CZ" altLang="cs-CZ" sz="1400">
                <a:hlinkClick r:id="rId2" action="ppaction://hlinksldjump"/>
              </a:rPr>
              <a:t>výstupu preprocesoru</a:t>
            </a:r>
            <a:r>
              <a:rPr lang="cs-CZ" altLang="cs-CZ" sz="1400"/>
              <a:t> a ve výstupu preprocesoru přesměrovaného do </a:t>
            </a:r>
            <a:r>
              <a:rPr lang="cs-CZ" altLang="cs-CZ" sz="1400">
                <a:hlinkClick r:id="rId3" action="ppaction://hlinksldjump"/>
              </a:rPr>
              <a:t>standardního chybového hlášení</a:t>
            </a:r>
            <a:r>
              <a:rPr lang="cs-CZ" altLang="cs-CZ" sz="14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#if 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#define ZAKLADNI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#define STREDNI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#define DEBUG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#endif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#if defined(ZAKLADNI) &amp;&amp; defined(DEBUG)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#define VERZE_LADENI 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printf("%d\n", VERZE_LADENI);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#elif defined(STREDNI) &amp;&amp; defined(DEBUG)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#define VERZE_LADENI 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printf("%d\n", VERZE_LADENI);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#elif !defined(DEBUG)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#error Pozor, ladící verzi není možné připravit!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#else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#define VERZE_LADENI 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printf("%d\n", VERZE_LADENI);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#endif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A154-DF97-4063-AF58-E570D762BF15}" type="slidenum">
              <a:rPr lang="cs-CZ" altLang="cs-CZ"/>
              <a:pPr/>
              <a:t>193</a:t>
            </a:fld>
            <a:endParaRPr lang="cs-CZ" altLang="cs-CZ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Standardní hlavičkové soubory bez funkčních prototypů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altLang="cs-CZ"/>
              <a:t>ANSI C definuje 4 standardní hlavičkové soubory, které pouze popisují symbolické konstanty a datové typy nutné pro spolupráci operačního systému s kompilátorem C nebo využívané funkcemi z ostatních hlavičkových souborů.</a:t>
            </a:r>
          </a:p>
          <a:p>
            <a:r>
              <a:rPr lang="cs-CZ" altLang="cs-CZ"/>
              <a:t>Tyto soubory pracují jen s příkazy </a:t>
            </a:r>
            <a:r>
              <a:rPr lang="cs-CZ" altLang="cs-CZ">
                <a:solidFill>
                  <a:schemeClr val="accent2"/>
                </a:solidFill>
              </a:rPr>
              <a:t>#define</a:t>
            </a:r>
            <a:r>
              <a:rPr lang="cs-CZ" altLang="cs-CZ"/>
              <a:t> a </a:t>
            </a:r>
            <a:r>
              <a:rPr lang="cs-CZ" altLang="cs-CZ">
                <a:solidFill>
                  <a:schemeClr val="accent2"/>
                </a:solidFill>
              </a:rPr>
              <a:t>typedef</a:t>
            </a:r>
            <a:r>
              <a:rPr lang="cs-CZ" altLang="cs-CZ"/>
              <a:t> a zajišťují přenositelnost na jiné platformy.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D2D0-D2D4-4B83-8A56-124738E6F427}" type="slidenum">
              <a:rPr lang="cs-CZ" altLang="cs-CZ"/>
              <a:pPr/>
              <a:t>194</a:t>
            </a:fld>
            <a:endParaRPr lang="cs-CZ" altLang="cs-CZ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accent2"/>
                </a:solidFill>
              </a:rPr>
              <a:t>&lt;</a:t>
            </a:r>
            <a:r>
              <a:rPr lang="cs-CZ" altLang="cs-CZ">
                <a:solidFill>
                  <a:schemeClr val="accent2"/>
                </a:solidFill>
                <a:hlinkClick r:id="rId2"/>
              </a:rPr>
              <a:t>errno.h</a:t>
            </a:r>
            <a:r>
              <a:rPr lang="cs-CZ" altLang="cs-CZ">
                <a:solidFill>
                  <a:schemeClr val="accent2"/>
                </a:solidFill>
              </a:rPr>
              <a:t>&gt;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Deklaruje </a:t>
            </a:r>
            <a:r>
              <a:rPr lang="cs-CZ" altLang="cs-CZ" sz="2000">
                <a:hlinkClick r:id="rId3" action="ppaction://hlinksldjump"/>
              </a:rPr>
              <a:t>externí</a:t>
            </a:r>
            <a:r>
              <a:rPr lang="cs-CZ" altLang="cs-CZ" sz="2000"/>
              <a:t> proměnnou </a:t>
            </a:r>
            <a:r>
              <a:rPr lang="cs-CZ" altLang="cs-CZ" sz="2000">
                <a:solidFill>
                  <a:schemeClr val="accent2"/>
                </a:solidFill>
              </a:rPr>
              <a:t>errno</a:t>
            </a:r>
            <a:r>
              <a:rPr lang="cs-CZ" altLang="cs-CZ" sz="2000"/>
              <a:t> používanou jinými standardními funkcemi, např. z knihovny </a:t>
            </a:r>
            <a:r>
              <a:rPr lang="cs-CZ" altLang="cs-CZ" sz="2000">
                <a:solidFill>
                  <a:schemeClr val="accent2"/>
                </a:solidFill>
                <a:hlinkClick r:id="rId4" action="ppaction://hlinksldjump"/>
              </a:rPr>
              <a:t>math.h</a:t>
            </a:r>
            <a:r>
              <a:rPr lang="cs-CZ" altLang="cs-CZ" sz="2000"/>
              <a:t>, pro předání informace o chybě.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Do proměnné </a:t>
            </a:r>
            <a:r>
              <a:rPr lang="cs-CZ" altLang="cs-CZ" sz="2000">
                <a:solidFill>
                  <a:schemeClr val="accent2"/>
                </a:solidFill>
              </a:rPr>
              <a:t>errno</a:t>
            </a:r>
            <a:r>
              <a:rPr lang="cs-CZ" altLang="cs-CZ" sz="2000"/>
              <a:t> je při každém chybovém stavu uložen kód chyby.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Definuje symbolické konstanty, jejichž hodnot může </a:t>
            </a:r>
            <a:r>
              <a:rPr lang="cs-CZ" altLang="cs-CZ" sz="2000">
                <a:solidFill>
                  <a:schemeClr val="accent2"/>
                </a:solidFill>
              </a:rPr>
              <a:t>errno</a:t>
            </a:r>
            <a:r>
              <a:rPr lang="cs-CZ" altLang="cs-CZ" sz="2000"/>
              <a:t> nabývat.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Má-li </a:t>
            </a:r>
            <a:r>
              <a:rPr lang="cs-CZ" altLang="cs-CZ" sz="2000">
                <a:solidFill>
                  <a:schemeClr val="accent2"/>
                </a:solidFill>
              </a:rPr>
              <a:t>errno</a:t>
            </a:r>
            <a:r>
              <a:rPr lang="cs-CZ" altLang="cs-CZ" sz="2000"/>
              <a:t> hodnotu </a:t>
            </a:r>
            <a:r>
              <a:rPr lang="cs-CZ" altLang="cs-CZ" sz="2000">
                <a:solidFill>
                  <a:schemeClr val="accent2"/>
                </a:solidFill>
              </a:rPr>
              <a:t>0</a:t>
            </a:r>
            <a:r>
              <a:rPr lang="cs-CZ" altLang="cs-CZ" sz="2000"/>
              <a:t>, znamená to „bez chyb“, hodnoty </a:t>
            </a:r>
            <a:r>
              <a:rPr lang="cs-CZ" altLang="cs-CZ" sz="2000">
                <a:solidFill>
                  <a:schemeClr val="accent2"/>
                </a:solidFill>
              </a:rPr>
              <a:t>1</a:t>
            </a:r>
            <a:r>
              <a:rPr lang="cs-CZ" altLang="cs-CZ" sz="2000"/>
              <a:t> až </a:t>
            </a:r>
            <a:r>
              <a:rPr lang="cs-CZ" altLang="cs-CZ" sz="2000">
                <a:solidFill>
                  <a:schemeClr val="accent2"/>
                </a:solidFill>
              </a:rPr>
              <a:t>sys_nerr</a:t>
            </a:r>
            <a:r>
              <a:rPr lang="cs-CZ" altLang="cs-CZ" sz="2000"/>
              <a:t> ze </a:t>
            </a:r>
            <a:r>
              <a:rPr lang="cs-CZ" altLang="cs-CZ" sz="2000">
                <a:solidFill>
                  <a:schemeClr val="accent2"/>
                </a:solidFill>
              </a:rPr>
              <a:t>stdlib.h</a:t>
            </a:r>
            <a:r>
              <a:rPr lang="cs-CZ" altLang="cs-CZ" sz="2000"/>
              <a:t> znamenají chybu.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Kód chyby je indexem do pole chybových hlášení </a:t>
            </a:r>
            <a:r>
              <a:rPr lang="cs-CZ" altLang="cs-CZ" sz="2000">
                <a:solidFill>
                  <a:schemeClr val="accent2"/>
                </a:solidFill>
              </a:rPr>
              <a:t>sys_errlist</a:t>
            </a:r>
            <a:r>
              <a:rPr lang="cs-CZ" altLang="cs-CZ" sz="2000"/>
              <a:t> z knihovny </a:t>
            </a:r>
            <a:r>
              <a:rPr lang="cs-CZ" altLang="cs-CZ" sz="2000">
                <a:solidFill>
                  <a:schemeClr val="accent2"/>
                </a:solidFill>
              </a:rPr>
              <a:t>stdlib.h</a:t>
            </a:r>
            <a:r>
              <a:rPr lang="cs-CZ" altLang="cs-CZ" sz="200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int i;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for (i = 0; i &lt;= sys_nerr; i++)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printf("%d\t%s\t%s\n", i, sys_errlist[i], strerror(i));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Vypíše možné chyby.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Proměnná </a:t>
            </a:r>
            <a:r>
              <a:rPr lang="cs-CZ" altLang="cs-CZ" sz="2000">
                <a:solidFill>
                  <a:schemeClr val="accent2"/>
                </a:solidFill>
              </a:rPr>
              <a:t>sys_nerr</a:t>
            </a:r>
            <a:r>
              <a:rPr lang="cs-CZ" altLang="cs-CZ" sz="2000"/>
              <a:t> ze </a:t>
            </a:r>
            <a:r>
              <a:rPr lang="cs-CZ" altLang="cs-CZ" sz="2000">
                <a:solidFill>
                  <a:schemeClr val="accent2"/>
                </a:solidFill>
              </a:rPr>
              <a:t>stdlib.h</a:t>
            </a:r>
            <a:r>
              <a:rPr lang="cs-CZ" altLang="cs-CZ" sz="2000"/>
              <a:t> udává velikost pole </a:t>
            </a:r>
            <a:r>
              <a:rPr lang="cs-CZ" altLang="cs-CZ" sz="2000">
                <a:solidFill>
                  <a:schemeClr val="accent2"/>
                </a:solidFill>
              </a:rPr>
              <a:t>sys_errlist</a:t>
            </a:r>
            <a:r>
              <a:rPr lang="cs-CZ" altLang="cs-CZ" sz="20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Příslušné chybové hlášení se dá vypsat pomocí funkce </a:t>
            </a:r>
            <a:r>
              <a:rPr lang="cs-CZ" altLang="cs-CZ" sz="2000">
                <a:solidFill>
                  <a:schemeClr val="accent2"/>
                </a:solidFill>
              </a:rPr>
              <a:t>perror()</a:t>
            </a:r>
            <a:r>
              <a:rPr lang="cs-CZ" altLang="cs-CZ" sz="2000"/>
              <a:t> z knihovny </a:t>
            </a:r>
            <a:r>
              <a:rPr lang="cs-CZ" altLang="cs-CZ" sz="2000">
                <a:solidFill>
                  <a:schemeClr val="accent2"/>
                </a:solidFill>
              </a:rPr>
              <a:t>stdio.h</a:t>
            </a:r>
            <a:r>
              <a:rPr lang="cs-CZ" altLang="cs-CZ" sz="2000"/>
              <a:t> na </a:t>
            </a:r>
            <a:r>
              <a:rPr lang="cs-CZ" altLang="cs-CZ" sz="2000">
                <a:hlinkClick r:id="rId5" action="ppaction://hlinksldjump"/>
              </a:rPr>
              <a:t>standardní chybový proud</a:t>
            </a:r>
            <a:r>
              <a:rPr lang="cs-CZ" altLang="cs-CZ" sz="20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Výstup chybového proudu do souboru je možný též </a:t>
            </a:r>
            <a:r>
              <a:rPr lang="cs-CZ" altLang="cs-CZ" sz="1800">
                <a:hlinkClick r:id="rId6" action="ppaction://hlinksldjump"/>
              </a:rPr>
              <a:t>redirekcí</a:t>
            </a:r>
            <a:r>
              <a:rPr lang="cs-CZ" altLang="cs-CZ" sz="18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Text chybového hlášení lze získat pomocí funkce </a:t>
            </a:r>
            <a:r>
              <a:rPr lang="cs-CZ" altLang="cs-CZ" sz="2000">
                <a:solidFill>
                  <a:schemeClr val="accent2"/>
                </a:solidFill>
              </a:rPr>
              <a:t>strerror()</a:t>
            </a:r>
            <a:r>
              <a:rPr lang="cs-CZ" altLang="cs-CZ" sz="2000"/>
              <a:t> z knihovny </a:t>
            </a:r>
            <a:r>
              <a:rPr lang="cs-CZ" altLang="cs-CZ" sz="2000">
                <a:solidFill>
                  <a:schemeClr val="accent2"/>
                </a:solidFill>
              </a:rPr>
              <a:t>string.h</a:t>
            </a:r>
            <a:r>
              <a:rPr lang="cs-CZ" altLang="cs-CZ" sz="2000"/>
              <a:t> a pak jej libovolně zpracovávat jako řetězec.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Do </a:t>
            </a:r>
            <a:r>
              <a:rPr lang="cs-CZ" altLang="cs-CZ" sz="2000">
                <a:solidFill>
                  <a:schemeClr val="accent2"/>
                </a:solidFill>
              </a:rPr>
              <a:t>sys_errlist</a:t>
            </a:r>
            <a:r>
              <a:rPr lang="cs-CZ" altLang="cs-CZ" sz="2000"/>
              <a:t> lze přistoupit i přímo, například pomocí funkce </a:t>
            </a:r>
            <a:r>
              <a:rPr lang="cs-CZ" altLang="cs-CZ" sz="2000">
                <a:solidFill>
                  <a:schemeClr val="accent2"/>
                </a:solidFill>
                <a:hlinkClick r:id="rId7" action="ppaction://hlinksldjump"/>
              </a:rPr>
              <a:t>strcpy()</a:t>
            </a:r>
            <a:r>
              <a:rPr lang="cs-CZ" altLang="cs-CZ" sz="2000"/>
              <a:t> z knihovny </a:t>
            </a:r>
            <a:r>
              <a:rPr lang="cs-CZ" altLang="cs-CZ" sz="2000">
                <a:solidFill>
                  <a:schemeClr val="accent2"/>
                </a:solidFill>
              </a:rPr>
              <a:t>string.h</a:t>
            </a:r>
            <a:r>
              <a:rPr lang="cs-CZ" altLang="cs-CZ" sz="20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B6C7A-D84A-4342-91F6-4A57E2382FE9}" type="slidenum">
              <a:rPr lang="cs-CZ" altLang="cs-CZ"/>
              <a:pPr/>
              <a:t>195</a:t>
            </a:fld>
            <a:endParaRPr lang="cs-CZ" altLang="cs-CZ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accent2"/>
                </a:solidFill>
              </a:rPr>
              <a:t>&lt;</a:t>
            </a:r>
            <a:r>
              <a:rPr lang="cs-CZ" altLang="cs-CZ">
                <a:solidFill>
                  <a:schemeClr val="accent2"/>
                </a:solidFill>
                <a:hlinkClick r:id="rId2"/>
              </a:rPr>
              <a:t>limits.h</a:t>
            </a:r>
            <a:r>
              <a:rPr lang="cs-CZ" altLang="cs-CZ">
                <a:solidFill>
                  <a:schemeClr val="accent2"/>
                </a:solidFill>
              </a:rPr>
              <a:t>&gt;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 sz="2800"/>
              <a:t>Obsahuje symbolické konstanty popisující charakteristiky celých čísel.</a:t>
            </a:r>
          </a:p>
          <a:p>
            <a:r>
              <a:rPr lang="cs-CZ" altLang="cs-CZ" sz="2800"/>
              <a:t>Tyto proměnné se dají vhodně využívat pro nejrůznější testování mezí, zjišťování rozsahů jednotlivých typů na konkrétním počítači, atd.</a:t>
            </a:r>
          </a:p>
          <a:p>
            <a:pPr lvl="1"/>
            <a:r>
              <a:rPr lang="cs-CZ" altLang="cs-CZ" sz="2400"/>
              <a:t>Když například hledáme nejmenší z množiny čísel typu </a:t>
            </a:r>
            <a:r>
              <a:rPr lang="cs-CZ" altLang="cs-CZ" sz="2400">
                <a:solidFill>
                  <a:schemeClr val="accent2"/>
                </a:solidFill>
              </a:rPr>
              <a:t>int</a:t>
            </a:r>
            <a:r>
              <a:rPr lang="cs-CZ" altLang="cs-CZ" sz="2400"/>
              <a:t>, tak proměnnou, do které se nakonec uloží minimum, inicializujeme konstantou </a:t>
            </a:r>
            <a:r>
              <a:rPr lang="cs-CZ" altLang="cs-CZ" sz="2400">
                <a:solidFill>
                  <a:schemeClr val="accent2"/>
                </a:solidFill>
              </a:rPr>
              <a:t>INT_MAX</a:t>
            </a:r>
            <a:r>
              <a:rPr lang="cs-CZ" altLang="cs-CZ" sz="2400"/>
              <a:t>.</a:t>
            </a:r>
          </a:p>
          <a:p>
            <a:r>
              <a:rPr lang="cs-CZ" altLang="cs-CZ" sz="2800"/>
              <a:t>Hodnoty jsou závislé na implementaci.</a:t>
            </a:r>
          </a:p>
          <a:p>
            <a:pPr lvl="1"/>
            <a:r>
              <a:rPr lang="cs-CZ" altLang="cs-CZ" sz="2400"/>
              <a:t>Každá platforma má svoje vlastní instalace vývojových prostředí jazyka C s odpovídajícími soubory </a:t>
            </a:r>
            <a:r>
              <a:rPr lang="cs-CZ" altLang="cs-CZ" sz="2400">
                <a:solidFill>
                  <a:schemeClr val="accent2"/>
                </a:solidFill>
              </a:rPr>
              <a:t>limits.h</a:t>
            </a:r>
            <a:r>
              <a:rPr lang="cs-CZ" altLang="cs-CZ" sz="24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1190-7558-4380-A171-E59EFB7F5271}" type="slidenum">
              <a:rPr lang="cs-CZ" altLang="cs-CZ"/>
              <a:pPr/>
              <a:t>196</a:t>
            </a:fld>
            <a:endParaRPr lang="cs-CZ" altLang="cs-CZ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accent2"/>
                </a:solidFill>
              </a:rPr>
              <a:t>&lt;</a:t>
            </a:r>
            <a:r>
              <a:rPr lang="cs-CZ" altLang="cs-CZ">
                <a:solidFill>
                  <a:schemeClr val="accent2"/>
                </a:solidFill>
                <a:hlinkClick r:id="rId2"/>
              </a:rPr>
              <a:t>float.h</a:t>
            </a:r>
            <a:r>
              <a:rPr lang="cs-CZ" altLang="cs-CZ">
                <a:solidFill>
                  <a:schemeClr val="accent2"/>
                </a:solidFill>
              </a:rPr>
              <a:t>&gt;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/>
              <a:t>Obsahuje symbolické konstanty popisující charakteristiky reálných čísel.</a:t>
            </a:r>
          </a:p>
          <a:p>
            <a:r>
              <a:rPr lang="cs-CZ" altLang="cs-CZ"/>
              <a:t>Hodnoty jsou závislé na implementaci.</a:t>
            </a:r>
          </a:p>
          <a:p>
            <a:pPr lvl="1"/>
            <a:r>
              <a:rPr lang="cs-CZ" altLang="cs-CZ"/>
              <a:t>Některé soubory </a:t>
            </a:r>
            <a:r>
              <a:rPr lang="cs-CZ" altLang="cs-CZ">
                <a:solidFill>
                  <a:schemeClr val="accent2"/>
                </a:solidFill>
              </a:rPr>
              <a:t>float.h</a:t>
            </a:r>
            <a:r>
              <a:rPr lang="cs-CZ" altLang="cs-CZ"/>
              <a:t> neobsahují konkrétní hodnoty. Překladač určuje hodnoty automaticky dle systému.</a:t>
            </a:r>
          </a:p>
          <a:p>
            <a:pPr lvl="2"/>
            <a:r>
              <a:rPr lang="cs-CZ" altLang="cs-CZ"/>
              <a:t>Například v hlavičkových souborech překladače MinGW jsou v souboru </a:t>
            </a:r>
            <a:r>
              <a:rPr lang="cs-CZ" altLang="cs-CZ">
                <a:solidFill>
                  <a:schemeClr val="accent2"/>
                </a:solidFill>
              </a:rPr>
              <a:t>float.h</a:t>
            </a:r>
            <a:r>
              <a:rPr lang="cs-CZ" altLang="cs-CZ"/>
              <a:t> definice typu</a:t>
            </a:r>
          </a:p>
          <a:p>
            <a:pPr lvl="3"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#define FLT_DIG		__FLT_DIG__</a:t>
            </a:r>
          </a:p>
          <a:p>
            <a:pPr lvl="2"/>
            <a:r>
              <a:rPr lang="cs-CZ" altLang="cs-CZ"/>
              <a:t>Tato makra mají charakter </a:t>
            </a:r>
            <a:r>
              <a:rPr lang="cs-CZ" altLang="cs-CZ">
                <a:hlinkClick r:id="rId3" action="ppaction://hlinksldjump"/>
              </a:rPr>
              <a:t>předdefinovaných maker preprocesoru</a:t>
            </a:r>
            <a:r>
              <a:rPr lang="cs-CZ" altLang="cs-CZ"/>
              <a:t>.</a:t>
            </a:r>
            <a:endParaRPr lang="cs-CZ" altLang="cs-CZ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50EC-05F9-414D-A2DC-E6F68CB89944}" type="slidenum">
              <a:rPr lang="cs-CZ" altLang="cs-CZ"/>
              <a:pPr/>
              <a:t>197</a:t>
            </a:fld>
            <a:endParaRPr lang="cs-CZ" altLang="cs-CZ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accent2"/>
                </a:solidFill>
              </a:rPr>
              <a:t>&lt;</a:t>
            </a:r>
            <a:r>
              <a:rPr lang="cs-CZ" altLang="cs-CZ">
                <a:solidFill>
                  <a:schemeClr val="accent2"/>
                </a:solidFill>
                <a:hlinkClick r:id="rId2"/>
              </a:rPr>
              <a:t>stddef.h</a:t>
            </a:r>
            <a:r>
              <a:rPr lang="cs-CZ" altLang="cs-CZ">
                <a:solidFill>
                  <a:schemeClr val="accent2"/>
                </a:solidFill>
              </a:rPr>
              <a:t>&gt;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dirty="0" err="1">
                <a:solidFill>
                  <a:schemeClr val="accent2"/>
                </a:solidFill>
              </a:rPr>
              <a:t>size_t</a:t>
            </a:r>
            <a:endParaRPr lang="cs-CZ" altLang="cs-CZ" sz="2400" dirty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datový typ bezznaménkového celého čísla pro návratovou hodnotu funkce </a:t>
            </a:r>
            <a:r>
              <a:rPr lang="cs-CZ" altLang="cs-CZ" sz="2000" dirty="0" err="1">
                <a:solidFill>
                  <a:schemeClr val="accent2"/>
                </a:solidFill>
              </a:rPr>
              <a:t>sizeof</a:t>
            </a:r>
            <a:endParaRPr lang="cs-CZ" altLang="cs-CZ" sz="2000" dirty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altLang="cs-CZ" sz="2000" dirty="0">
                <a:hlinkClick r:id="rId3" action="ppaction://hlinksldjump"/>
              </a:rPr>
              <a:t>Může se použít pro proměnné a parametry funkcí s počtem prvků pole a velikostí prvku pole.</a:t>
            </a:r>
            <a:endParaRPr lang="cs-CZ" altLang="cs-CZ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dirty="0" err="1">
                <a:solidFill>
                  <a:schemeClr val="accent2"/>
                </a:solidFill>
              </a:rPr>
              <a:t>ptrdiff_t</a:t>
            </a:r>
            <a:endParaRPr lang="cs-CZ" altLang="cs-CZ" sz="2400" dirty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datový typ celého čísla pro rozdíl dvou pointerů v rámci pole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>
                <a:hlinkClick r:id="rId4"/>
              </a:rPr>
              <a:t>Doporučuje se používat v 64-bitových systémech.</a:t>
            </a:r>
            <a:endParaRPr lang="cs-CZ" altLang="cs-CZ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dirty="0" err="1">
                <a:solidFill>
                  <a:schemeClr val="accent2"/>
                </a:solidFill>
              </a:rPr>
              <a:t>offsetof</a:t>
            </a:r>
            <a:r>
              <a:rPr lang="cs-CZ" altLang="cs-CZ" sz="2400" dirty="0">
                <a:solidFill>
                  <a:schemeClr val="accent2"/>
                </a:solidFill>
              </a:rPr>
              <a:t>(type, </a:t>
            </a:r>
            <a:r>
              <a:rPr lang="cs-CZ" altLang="cs-CZ" sz="2400" dirty="0" err="1">
                <a:solidFill>
                  <a:schemeClr val="accent2"/>
                </a:solidFill>
              </a:rPr>
              <a:t>member</a:t>
            </a:r>
            <a:r>
              <a:rPr lang="cs-CZ" altLang="cs-CZ" sz="2400" dirty="0">
                <a:solidFill>
                  <a:schemeClr val="accent2"/>
                </a:solidFill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makro určující počet bytů pro člena struktury nebo unionu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Členem struktury nesmí být </a:t>
            </a:r>
            <a:r>
              <a:rPr lang="cs-CZ" altLang="cs-CZ" sz="2000" dirty="0">
                <a:hlinkClick r:id="rId5" action="ppaction://hlinksldjump"/>
              </a:rPr>
              <a:t>bitové pole</a:t>
            </a:r>
            <a:r>
              <a:rPr lang="cs-CZ" altLang="cs-CZ" sz="2000" dirty="0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Použití: </a:t>
            </a:r>
            <a:r>
              <a:rPr lang="cs-CZ" altLang="cs-CZ" sz="2000" dirty="0">
                <a:hlinkClick r:id="rId6"/>
              </a:rPr>
              <a:t>vestavěné systémy</a:t>
            </a:r>
            <a:r>
              <a:rPr lang="cs-CZ" altLang="cs-CZ" sz="2000" dirty="0"/>
              <a:t>, </a:t>
            </a:r>
            <a:r>
              <a:rPr lang="cs-CZ" altLang="cs-CZ" sz="2000" dirty="0">
                <a:hlinkClick r:id="rId7"/>
              </a:rPr>
              <a:t>popis datové struktury</a:t>
            </a:r>
            <a:r>
              <a:rPr lang="cs-CZ" altLang="cs-CZ" sz="2000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dirty="0" err="1">
                <a:solidFill>
                  <a:schemeClr val="accent2"/>
                </a:solidFill>
              </a:rPr>
              <a:t>wchar_t</a:t>
            </a:r>
            <a:endParaRPr lang="cs-CZ" altLang="cs-CZ" sz="2400" dirty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datový typ celého čísla pro </a:t>
            </a:r>
            <a:r>
              <a:rPr lang="cs-CZ" altLang="cs-CZ" sz="2000" dirty="0">
                <a:hlinkClick r:id="rId8"/>
              </a:rPr>
              <a:t>široké znaky</a:t>
            </a:r>
            <a:r>
              <a:rPr lang="cs-CZ" altLang="cs-CZ" sz="2000" dirty="0"/>
              <a:t> (širší než 8 bitů)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NULL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definice hodnoty nulového pointeru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3CE5-2932-4C5D-A200-6017723DF9D0}" type="slidenum">
              <a:rPr lang="cs-CZ" altLang="cs-CZ"/>
              <a:pPr/>
              <a:t>198</a:t>
            </a:fld>
            <a:endParaRPr lang="cs-CZ" altLang="cs-CZ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>
                <a:hlinkClick r:id="rId2"/>
              </a:rPr>
              <a:t>Předdefinovaná makra preprocesoru</a:t>
            </a:r>
            <a:endParaRPr lang="cs-CZ" altLang="cs-CZ" sz="4000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neboli předdefinované globální identifikátory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__STDC__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Má-li toto makro hodnotu </a:t>
            </a:r>
            <a:r>
              <a:rPr lang="cs-CZ" altLang="cs-CZ" sz="2000">
                <a:solidFill>
                  <a:schemeClr val="accent2"/>
                </a:solidFill>
              </a:rPr>
              <a:t>1</a:t>
            </a:r>
            <a:r>
              <a:rPr lang="cs-CZ" altLang="cs-CZ" sz="2000"/>
              <a:t>, pak překladač vyhovuje normě ANSI C. Při jiné hodnotě – nejčastěji </a:t>
            </a:r>
            <a:r>
              <a:rPr lang="cs-CZ" altLang="cs-CZ" sz="2000">
                <a:solidFill>
                  <a:schemeClr val="accent2"/>
                </a:solidFill>
              </a:rPr>
              <a:t>0</a:t>
            </a:r>
            <a:r>
              <a:rPr lang="cs-CZ" altLang="cs-CZ" sz="2000"/>
              <a:t> – nebo spíše při neexistenci tohoto makra (chybu oznámí překladač) je nutno být při programování obezřetnější.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U některých překladačů je norma ANSI C otázkou jen určité volby přepínačů. Například překladač </a:t>
            </a:r>
            <a:r>
              <a:rPr lang="cs-CZ" altLang="cs-CZ" sz="2000">
                <a:solidFill>
                  <a:schemeClr val="accent2"/>
                </a:solidFill>
              </a:rPr>
              <a:t>gcc</a:t>
            </a:r>
            <a:r>
              <a:rPr lang="cs-CZ" altLang="cs-CZ" sz="2000"/>
              <a:t> má přepínač </a:t>
            </a:r>
            <a:r>
              <a:rPr lang="cs-CZ" altLang="cs-CZ" sz="2000">
                <a:solidFill>
                  <a:schemeClr val="accent2"/>
                </a:solidFill>
              </a:rPr>
              <a:t>-ansi</a:t>
            </a:r>
            <a:r>
              <a:rPr lang="cs-CZ" altLang="cs-CZ" sz="200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__FILE__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__LINE__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hlinkClick r:id="rId3"/>
              </a:rPr>
              <a:t>zprávy o chybách</a:t>
            </a:r>
            <a:endParaRPr lang="cs-CZ" altLang="cs-CZ" sz="2000"/>
          </a:p>
          <a:p>
            <a:pPr lvl="1">
              <a:lnSpc>
                <a:spcPct val="90000"/>
              </a:lnSpc>
            </a:pPr>
            <a:r>
              <a:rPr lang="cs-CZ" altLang="cs-CZ" sz="2000"/>
              <a:t>makro </a:t>
            </a:r>
            <a:r>
              <a:rPr lang="cs-CZ" altLang="cs-CZ" sz="2000">
                <a:solidFill>
                  <a:schemeClr val="accent2"/>
                </a:solidFill>
              </a:rPr>
              <a:t>assert()</a:t>
            </a:r>
            <a:r>
              <a:rPr lang="cs-CZ" altLang="cs-CZ" sz="2000"/>
              <a:t> z knihovny </a:t>
            </a:r>
            <a:r>
              <a:rPr lang="cs-CZ" altLang="cs-CZ" sz="2000">
                <a:solidFill>
                  <a:schemeClr val="accent2"/>
                </a:solidFill>
                <a:hlinkClick r:id="rId4" action="ppaction://hlinksldjump"/>
              </a:rPr>
              <a:t>assert.h</a:t>
            </a:r>
            <a:endParaRPr lang="cs-CZ" altLang="cs-CZ" sz="200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__DATE__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__TIME__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Makro vrací čas překladu ve formě řetězce.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Program tak můžeme opatřit časovou známkou jeho vzniku.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40D8E-3C5C-4E59-9976-CF80C4819DB5}" type="slidenum">
              <a:rPr lang="cs-CZ" altLang="cs-CZ"/>
              <a:pPr/>
              <a:t>199</a:t>
            </a:fld>
            <a:endParaRPr lang="cs-CZ" altLang="cs-CZ"/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Předdefinovaná makra preprocesoru - příklad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/>
              <a:t>V souboru </a:t>
            </a:r>
            <a:r>
              <a:rPr lang="cs-CZ" altLang="cs-CZ" sz="1600">
                <a:solidFill>
                  <a:schemeClr val="accent2"/>
                </a:solidFill>
              </a:rPr>
              <a:t>main.c</a:t>
            </a:r>
            <a:r>
              <a:rPr lang="cs-CZ" altLang="cs-CZ" sz="1600"/>
              <a:t> je: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#include &lt;stdio.h&gt;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#include "myheader.h"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int main(void)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if (__STDC__)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printf("Prekladac vyhovuje norme ANSI C.\n");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else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printf("Prekladac nevyhovuje norme ANSI C.\n");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printf("V souboru %s je prikaz __LINE__ na radku %d.\n", myheader_name, myheader_line);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printf("Hlavni prekladany soubor je %s.\n", __FILE__);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printf("Prikaz, ktery tento radek vytiskl, je na radku %d.\n", __LINE__);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printf("Program zacal byt prekladan dne %s v case %s.\n", __DATE__, __TIME__);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return 0;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endParaRPr lang="cs-CZ" altLang="cs-CZ" sz="16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1600"/>
              <a:t>V souboru </a:t>
            </a:r>
            <a:r>
              <a:rPr lang="cs-CZ" altLang="cs-CZ" sz="1600">
                <a:solidFill>
                  <a:schemeClr val="accent2"/>
                </a:solidFill>
              </a:rPr>
              <a:t>myheader.h</a:t>
            </a:r>
            <a:r>
              <a:rPr lang="cs-CZ" altLang="cs-CZ" sz="1600"/>
              <a:t> patřícího do stejného projektu je: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static char myheader_name[] = __FILE__; </a:t>
            </a:r>
            <a:r>
              <a:rPr lang="cs-CZ" altLang="cs-CZ" sz="1400"/>
              <a:t>/* Viz příklad </a:t>
            </a:r>
            <a:r>
              <a:rPr lang="cs-CZ" altLang="cs-CZ" sz="1400">
                <a:hlinkClick r:id="rId2"/>
              </a:rPr>
              <a:t>zde</a:t>
            </a:r>
            <a:r>
              <a:rPr lang="cs-CZ" altLang="cs-CZ" sz="1400"/>
              <a:t>.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/>
              <a:t>/* Lze i </a:t>
            </a:r>
            <a:r>
              <a:rPr lang="cs-CZ" altLang="cs-CZ" sz="1400">
                <a:solidFill>
                  <a:schemeClr val="accent2"/>
                </a:solidFill>
              </a:rPr>
              <a:t>static char *myheader_name = __FILE__;</a:t>
            </a:r>
            <a:r>
              <a:rPr lang="cs-CZ" altLang="cs-CZ" sz="1400"/>
              <a:t>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static int myheader_line = __LINE__;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4869-83F1-4129-9363-F4DBE303C24A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Použitá a doporučená literatura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Pavel Herout: Učebnice jazyka C, 1. díl, nakladatelství Kopp, České Budějovice, 2008, ISBN 978-80-7232-351-7.</a:t>
            </a:r>
          </a:p>
          <a:p>
            <a:pPr>
              <a:lnSpc>
                <a:spcPct val="90000"/>
              </a:lnSpc>
            </a:pPr>
            <a:r>
              <a:rPr lang="cs-CZ" altLang="cs-CZ"/>
              <a:t>Pavel Herout: Učebnice jazyka C, 2. díl, nakladatelství Kopp, České Budějovice, 2007, ISBN 978-80-7232-329-6.</a:t>
            </a:r>
          </a:p>
          <a:p>
            <a:pPr>
              <a:lnSpc>
                <a:spcPct val="90000"/>
              </a:lnSpc>
            </a:pPr>
            <a:r>
              <a:rPr lang="cs-CZ" altLang="cs-CZ"/>
              <a:t>Sylabus s další literaturou na STAGu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Programování I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Programování II</a:t>
            </a:r>
          </a:p>
          <a:p>
            <a:pPr>
              <a:lnSpc>
                <a:spcPct val="90000"/>
              </a:lnSpc>
            </a:pPr>
            <a:r>
              <a:rPr lang="cs-CZ" altLang="cs-CZ"/>
              <a:t>Internet dle odkazů na snímcích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BE24-FCEC-4070-A613-9C3031F4A56A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Operátory přiřazení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>
                <a:solidFill>
                  <a:schemeClr val="accent2"/>
                </a:solidFill>
              </a:rPr>
              <a:t>x </a:t>
            </a:r>
            <a:r>
              <a:rPr lang="cs-CZ" altLang="cs-CZ" dirty="0">
                <a:solidFill>
                  <a:srgbClr val="FF0000"/>
                </a:solidFill>
              </a:rPr>
              <a:t>+</a:t>
            </a:r>
            <a:r>
              <a:rPr lang="cs-CZ" altLang="cs-CZ" dirty="0">
                <a:solidFill>
                  <a:schemeClr val="accent2"/>
                </a:solidFill>
              </a:rPr>
              <a:t>= y</a:t>
            </a:r>
            <a:r>
              <a:rPr lang="cs-CZ" altLang="cs-CZ" dirty="0"/>
              <a:t> znamená </a:t>
            </a:r>
            <a:r>
              <a:rPr lang="cs-CZ" altLang="cs-CZ" dirty="0">
                <a:solidFill>
                  <a:schemeClr val="accent2"/>
                </a:solidFill>
              </a:rPr>
              <a:t>x = x </a:t>
            </a:r>
            <a:r>
              <a:rPr lang="cs-CZ" altLang="cs-CZ" dirty="0">
                <a:solidFill>
                  <a:srgbClr val="FF0000"/>
                </a:solidFill>
              </a:rPr>
              <a:t>+</a:t>
            </a:r>
            <a:r>
              <a:rPr lang="cs-CZ" altLang="cs-CZ" dirty="0">
                <a:solidFill>
                  <a:schemeClr val="accent2"/>
                </a:solidFill>
              </a:rPr>
              <a:t> y</a:t>
            </a:r>
            <a:r>
              <a:rPr lang="cs-CZ" altLang="cs-CZ" dirty="0"/>
              <a:t> (také </a:t>
            </a:r>
            <a:r>
              <a:rPr lang="cs-CZ" altLang="cs-CZ" dirty="0">
                <a:solidFill>
                  <a:srgbClr val="FF0000"/>
                </a:solidFill>
              </a:rPr>
              <a:t>-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FF0000"/>
                </a:solidFill>
              </a:rPr>
              <a:t>*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FF0000"/>
                </a:solidFill>
              </a:rPr>
              <a:t>/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FF0000"/>
                </a:solidFill>
              </a:rPr>
              <a:t>%</a:t>
            </a:r>
            <a:r>
              <a:rPr lang="cs-CZ" altLang="cs-CZ" dirty="0"/>
              <a:t>)</a:t>
            </a:r>
          </a:p>
          <a:p>
            <a:pPr>
              <a:lnSpc>
                <a:spcPct val="90000"/>
              </a:lnSpc>
            </a:pPr>
            <a:r>
              <a:rPr lang="cs-CZ" altLang="cs-CZ" dirty="0">
                <a:hlinkClick r:id="rId2"/>
              </a:rPr>
              <a:t>Inkrement a dekrement</a:t>
            </a:r>
            <a:endParaRPr lang="cs-CZ" altLang="cs-CZ" dirty="0"/>
          </a:p>
          <a:p>
            <a:pPr lvl="1">
              <a:lnSpc>
                <a:spcPct val="90000"/>
              </a:lnSpc>
            </a:pPr>
            <a:r>
              <a:rPr lang="cs-CZ" altLang="cs-CZ" dirty="0"/>
              <a:t> </a:t>
            </a:r>
            <a:r>
              <a:rPr lang="cs-CZ" altLang="cs-CZ" dirty="0">
                <a:solidFill>
                  <a:srgbClr val="FF0000"/>
                </a:solidFill>
              </a:rPr>
              <a:t>++</a:t>
            </a:r>
            <a:r>
              <a:rPr lang="cs-CZ" altLang="cs-CZ" dirty="0">
                <a:solidFill>
                  <a:schemeClr val="accent2"/>
                </a:solidFill>
              </a:rPr>
              <a:t>x</a:t>
            </a:r>
            <a:r>
              <a:rPr lang="cs-CZ" altLang="cs-CZ" dirty="0"/>
              <a:t> znamená </a:t>
            </a:r>
            <a:r>
              <a:rPr lang="cs-CZ" altLang="cs-CZ" dirty="0">
                <a:solidFill>
                  <a:schemeClr val="accent2"/>
                </a:solidFill>
              </a:rPr>
              <a:t>x = x</a:t>
            </a:r>
            <a:r>
              <a:rPr lang="cs-CZ" altLang="cs-CZ" dirty="0">
                <a:solidFill>
                  <a:srgbClr val="FF0000"/>
                </a:solidFill>
              </a:rPr>
              <a:t>+</a:t>
            </a:r>
            <a:r>
              <a:rPr lang="cs-CZ" altLang="cs-CZ" dirty="0">
                <a:solidFill>
                  <a:schemeClr val="accent2"/>
                </a:solidFill>
              </a:rPr>
              <a:t>1</a:t>
            </a:r>
            <a:r>
              <a:rPr lang="cs-CZ" altLang="cs-CZ" dirty="0"/>
              <a:t> (také </a:t>
            </a:r>
            <a:r>
              <a:rPr lang="cs-CZ" altLang="cs-CZ" dirty="0">
                <a:solidFill>
                  <a:srgbClr val="FF0000"/>
                </a:solidFill>
              </a:rPr>
              <a:t>-</a:t>
            </a:r>
            <a:r>
              <a:rPr lang="cs-CZ" altLang="cs-CZ" dirty="0"/>
              <a:t> pro dekrement)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Přeložený kód pro </a:t>
            </a:r>
            <a:r>
              <a:rPr lang="cs-CZ" altLang="cs-CZ" dirty="0">
                <a:solidFill>
                  <a:schemeClr val="accent2"/>
                </a:solidFill>
              </a:rPr>
              <a:t>++x</a:t>
            </a:r>
            <a:r>
              <a:rPr lang="cs-CZ" altLang="cs-CZ" dirty="0"/>
              <a:t> je většinou efektivnější než pro </a:t>
            </a:r>
            <a:r>
              <a:rPr lang="cs-CZ" altLang="cs-CZ" dirty="0">
                <a:solidFill>
                  <a:schemeClr val="accent2"/>
                </a:solidFill>
              </a:rPr>
              <a:t>x = x + 1</a:t>
            </a:r>
            <a:r>
              <a:rPr lang="cs-CZ" altLang="cs-CZ" dirty="0"/>
              <a:t>. Totéž platí pro varianty </a:t>
            </a:r>
            <a:r>
              <a:rPr lang="cs-CZ" altLang="cs-CZ" dirty="0">
                <a:solidFill>
                  <a:schemeClr val="accent2"/>
                </a:solidFill>
              </a:rPr>
              <a:t>+=</a:t>
            </a:r>
            <a:r>
              <a:rPr lang="cs-CZ" altLang="cs-CZ" dirty="0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Prefix </a:t>
            </a:r>
            <a:r>
              <a:rPr lang="cs-CZ" altLang="cs-CZ" dirty="0">
                <a:solidFill>
                  <a:schemeClr val="accent2"/>
                </a:solidFill>
              </a:rPr>
              <a:t>++x</a:t>
            </a:r>
            <a:r>
              <a:rPr lang="cs-CZ" altLang="cs-CZ" dirty="0"/>
              <a:t> a postfix </a:t>
            </a:r>
            <a:r>
              <a:rPr lang="cs-CZ" altLang="cs-CZ" dirty="0">
                <a:solidFill>
                  <a:schemeClr val="accent2"/>
                </a:solidFill>
              </a:rPr>
              <a:t>x++</a:t>
            </a:r>
            <a:r>
              <a:rPr lang="cs-CZ" altLang="cs-CZ" dirty="0"/>
              <a:t> verze:</a:t>
            </a:r>
          </a:p>
          <a:p>
            <a:pPr lvl="2">
              <a:lnSpc>
                <a:spcPct val="90000"/>
              </a:lnSpc>
            </a:pPr>
            <a:r>
              <a:rPr lang="cs-CZ" altLang="cs-CZ" dirty="0" err="1">
                <a:solidFill>
                  <a:schemeClr val="accent2"/>
                </a:solidFill>
              </a:rPr>
              <a:t>int</a:t>
            </a:r>
            <a:r>
              <a:rPr lang="cs-CZ" altLang="cs-CZ" dirty="0">
                <a:solidFill>
                  <a:schemeClr val="accent2"/>
                </a:solidFill>
              </a:rPr>
              <a:t> x, y; x = 0; y = ++x;</a:t>
            </a:r>
            <a:r>
              <a:rPr lang="cs-CZ" altLang="cs-CZ" dirty="0"/>
              <a:t> potom </a:t>
            </a:r>
            <a:r>
              <a:rPr lang="cs-CZ" altLang="cs-CZ" dirty="0">
                <a:solidFill>
                  <a:schemeClr val="accent2"/>
                </a:solidFill>
              </a:rPr>
              <a:t>x</a:t>
            </a:r>
            <a:r>
              <a:rPr lang="cs-CZ" altLang="cs-CZ" dirty="0"/>
              <a:t> = 1, </a:t>
            </a:r>
            <a:r>
              <a:rPr lang="cs-CZ" altLang="cs-CZ" dirty="0">
                <a:solidFill>
                  <a:schemeClr val="accent2"/>
                </a:solidFill>
              </a:rPr>
              <a:t>y</a:t>
            </a:r>
            <a:r>
              <a:rPr lang="cs-CZ" altLang="cs-CZ" dirty="0"/>
              <a:t> = 1.</a:t>
            </a:r>
          </a:p>
          <a:p>
            <a:pPr lvl="2">
              <a:lnSpc>
                <a:spcPct val="90000"/>
              </a:lnSpc>
            </a:pPr>
            <a:r>
              <a:rPr lang="cs-CZ" altLang="cs-CZ" dirty="0" err="1">
                <a:solidFill>
                  <a:schemeClr val="accent2"/>
                </a:solidFill>
              </a:rPr>
              <a:t>int</a:t>
            </a:r>
            <a:r>
              <a:rPr lang="cs-CZ" altLang="cs-CZ" dirty="0">
                <a:solidFill>
                  <a:schemeClr val="accent2"/>
                </a:solidFill>
              </a:rPr>
              <a:t> x, y; x = 0; y = x++;</a:t>
            </a:r>
            <a:r>
              <a:rPr lang="cs-CZ" altLang="cs-CZ" dirty="0"/>
              <a:t> potom </a:t>
            </a:r>
            <a:r>
              <a:rPr lang="cs-CZ" altLang="cs-CZ" dirty="0">
                <a:solidFill>
                  <a:schemeClr val="accent2"/>
                </a:solidFill>
              </a:rPr>
              <a:t>x</a:t>
            </a:r>
            <a:r>
              <a:rPr lang="cs-CZ" altLang="cs-CZ" dirty="0"/>
              <a:t> = 1, </a:t>
            </a:r>
            <a:r>
              <a:rPr lang="cs-CZ" altLang="cs-CZ" dirty="0">
                <a:solidFill>
                  <a:schemeClr val="accent2"/>
                </a:solidFill>
              </a:rPr>
              <a:t>y</a:t>
            </a:r>
            <a:r>
              <a:rPr lang="cs-CZ" altLang="cs-CZ" dirty="0"/>
              <a:t> = 0.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Použití více než jednoho výskytu proměnné s in/dekrementem v příkazu nemá definované chování, to znamená takto </a:t>
            </a:r>
            <a:r>
              <a:rPr lang="cs-CZ" altLang="cs-CZ" u="sng" dirty="0"/>
              <a:t>nepoužívat</a:t>
            </a:r>
            <a:r>
              <a:rPr lang="cs-CZ" altLang="cs-CZ" dirty="0"/>
              <a:t>!</a:t>
            </a:r>
          </a:p>
          <a:p>
            <a:pPr lvl="2">
              <a:lnSpc>
                <a:spcPct val="90000"/>
              </a:lnSpc>
            </a:pPr>
            <a:r>
              <a:rPr lang="cs-CZ" altLang="cs-CZ" dirty="0" err="1">
                <a:solidFill>
                  <a:schemeClr val="accent2"/>
                </a:solidFill>
              </a:rPr>
              <a:t>int</a:t>
            </a:r>
            <a:r>
              <a:rPr lang="cs-CZ" altLang="cs-CZ" dirty="0">
                <a:solidFill>
                  <a:schemeClr val="accent2"/>
                </a:solidFill>
              </a:rPr>
              <a:t> x = 0; x = x++;</a:t>
            </a:r>
            <a:r>
              <a:rPr lang="cs-CZ" altLang="cs-CZ" dirty="0"/>
              <a:t> potom </a:t>
            </a:r>
            <a:r>
              <a:rPr lang="cs-CZ" altLang="cs-CZ" dirty="0">
                <a:solidFill>
                  <a:schemeClr val="accent2"/>
                </a:solidFill>
              </a:rPr>
              <a:t>x</a:t>
            </a:r>
            <a:r>
              <a:rPr lang="cs-CZ" altLang="cs-CZ" dirty="0"/>
              <a:t> = 0 nebo 1.</a:t>
            </a:r>
          </a:p>
          <a:p>
            <a:pPr lvl="2">
              <a:lnSpc>
                <a:spcPct val="90000"/>
              </a:lnSpc>
            </a:pPr>
            <a:r>
              <a:rPr lang="cs-CZ" altLang="cs-CZ" dirty="0" err="1">
                <a:solidFill>
                  <a:schemeClr val="accent2"/>
                </a:solidFill>
              </a:rPr>
              <a:t>int</a:t>
            </a:r>
            <a:r>
              <a:rPr lang="cs-CZ" altLang="cs-CZ" dirty="0">
                <a:solidFill>
                  <a:schemeClr val="accent2"/>
                </a:solidFill>
              </a:rPr>
              <a:t> x = 0; </a:t>
            </a:r>
            <a:r>
              <a:rPr lang="cs-CZ" altLang="cs-CZ" dirty="0" err="1">
                <a:solidFill>
                  <a:schemeClr val="accent2"/>
                </a:solidFill>
              </a:rPr>
              <a:t>int</a:t>
            </a:r>
            <a:r>
              <a:rPr lang="cs-CZ" altLang="cs-CZ" dirty="0">
                <a:solidFill>
                  <a:schemeClr val="accent2"/>
                </a:solidFill>
              </a:rPr>
              <a:t> y = x++ + x++;</a:t>
            </a:r>
            <a:r>
              <a:rPr lang="cs-CZ" altLang="cs-CZ" dirty="0"/>
              <a:t> potom </a:t>
            </a:r>
            <a:r>
              <a:rPr lang="cs-CZ" altLang="cs-CZ" dirty="0">
                <a:solidFill>
                  <a:schemeClr val="accent2"/>
                </a:solidFill>
              </a:rPr>
              <a:t>y</a:t>
            </a:r>
            <a:r>
              <a:rPr lang="cs-CZ" altLang="cs-CZ" dirty="0"/>
              <a:t> = 0, 1 nebo 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1C7B7-37CD-4F60-8536-F06B1F936DAE}" type="slidenum">
              <a:rPr lang="cs-CZ" altLang="cs-CZ"/>
              <a:pPr/>
              <a:t>200</a:t>
            </a:fld>
            <a:endParaRPr lang="cs-CZ" altLang="cs-CZ"/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Standardní hlavičkové soubory s funkcemi a makry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dirty="0"/>
              <a:t>Každá implementace překladače ANSI C musí obsahovat minimálně dále popsané standardní hlavičkové soubory.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Kromě výše a níže probraných knihoven mezi ně patří také knihovny novějších standardů jazyka C: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>
                <a:solidFill>
                  <a:schemeClr val="accent2"/>
                </a:solidFill>
              </a:rPr>
              <a:t>&lt;</a:t>
            </a:r>
            <a:r>
              <a:rPr lang="cs-CZ" altLang="cs-CZ" sz="2000" dirty="0" err="1">
                <a:solidFill>
                  <a:schemeClr val="accent2"/>
                </a:solidFill>
                <a:hlinkClick r:id="rId2"/>
              </a:rPr>
              <a:t>complex.h</a:t>
            </a:r>
            <a:r>
              <a:rPr lang="cs-CZ" altLang="cs-CZ" sz="2000" dirty="0">
                <a:solidFill>
                  <a:schemeClr val="accent2"/>
                </a:solidFill>
              </a:rPr>
              <a:t>&gt;</a:t>
            </a:r>
            <a:r>
              <a:rPr lang="cs-CZ" altLang="cs-CZ" sz="2000" dirty="0"/>
              <a:t>, </a:t>
            </a:r>
            <a:r>
              <a:rPr lang="cs-CZ" altLang="cs-CZ" sz="2000" dirty="0">
                <a:solidFill>
                  <a:schemeClr val="accent2"/>
                </a:solidFill>
              </a:rPr>
              <a:t>&lt;</a:t>
            </a:r>
            <a:r>
              <a:rPr lang="cs-CZ" altLang="cs-CZ" sz="2000" dirty="0" err="1">
                <a:solidFill>
                  <a:schemeClr val="accent2"/>
                </a:solidFill>
                <a:hlinkClick r:id="rId3"/>
              </a:rPr>
              <a:t>fenv.h</a:t>
            </a:r>
            <a:r>
              <a:rPr lang="cs-CZ" altLang="cs-CZ" sz="2000" dirty="0">
                <a:solidFill>
                  <a:schemeClr val="accent2"/>
                </a:solidFill>
              </a:rPr>
              <a:t>&gt;</a:t>
            </a:r>
            <a:r>
              <a:rPr lang="cs-CZ" altLang="cs-CZ" sz="2000" dirty="0"/>
              <a:t>, </a:t>
            </a:r>
            <a:r>
              <a:rPr lang="cs-CZ" altLang="cs-CZ" sz="2000" dirty="0">
                <a:solidFill>
                  <a:schemeClr val="accent2"/>
                </a:solidFill>
              </a:rPr>
              <a:t>&lt;</a:t>
            </a:r>
            <a:r>
              <a:rPr lang="cs-CZ" altLang="cs-CZ" sz="2000" dirty="0" err="1">
                <a:solidFill>
                  <a:schemeClr val="accent2"/>
                </a:solidFill>
                <a:hlinkClick r:id="rId4"/>
              </a:rPr>
              <a:t>inttypes.h</a:t>
            </a:r>
            <a:r>
              <a:rPr lang="cs-CZ" altLang="cs-CZ" sz="2000" dirty="0">
                <a:solidFill>
                  <a:schemeClr val="accent2"/>
                </a:solidFill>
              </a:rPr>
              <a:t>&gt;</a:t>
            </a:r>
            <a:r>
              <a:rPr lang="cs-CZ" altLang="cs-CZ" sz="2000" dirty="0"/>
              <a:t>, </a:t>
            </a:r>
            <a:r>
              <a:rPr lang="cs-CZ" altLang="cs-CZ" sz="2000" dirty="0">
                <a:solidFill>
                  <a:schemeClr val="accent2"/>
                </a:solidFill>
              </a:rPr>
              <a:t>&lt;</a:t>
            </a:r>
            <a:r>
              <a:rPr lang="cs-CZ" altLang="cs-CZ" sz="2000" dirty="0">
                <a:solidFill>
                  <a:schemeClr val="accent2"/>
                </a:solidFill>
                <a:hlinkClick r:id="rId5"/>
              </a:rPr>
              <a:t>iso646.h</a:t>
            </a:r>
            <a:r>
              <a:rPr lang="cs-CZ" altLang="cs-CZ" sz="2000" dirty="0">
                <a:solidFill>
                  <a:schemeClr val="accent2"/>
                </a:solidFill>
              </a:rPr>
              <a:t>&gt;</a:t>
            </a:r>
            <a:r>
              <a:rPr lang="cs-CZ" altLang="cs-CZ" sz="2000" dirty="0"/>
              <a:t>, </a:t>
            </a:r>
            <a:r>
              <a:rPr lang="cs-CZ" altLang="cs-CZ" sz="2000" dirty="0">
                <a:solidFill>
                  <a:schemeClr val="accent2"/>
                </a:solidFill>
              </a:rPr>
              <a:t>&lt;</a:t>
            </a:r>
            <a:r>
              <a:rPr lang="cs-CZ" altLang="cs-CZ" sz="2000" dirty="0" err="1">
                <a:solidFill>
                  <a:schemeClr val="accent2"/>
                </a:solidFill>
                <a:hlinkClick r:id="rId6"/>
              </a:rPr>
              <a:t>stdbool.h</a:t>
            </a:r>
            <a:r>
              <a:rPr lang="cs-CZ" altLang="cs-CZ" sz="2000" dirty="0">
                <a:solidFill>
                  <a:schemeClr val="accent2"/>
                </a:solidFill>
              </a:rPr>
              <a:t>&gt;</a:t>
            </a:r>
            <a:r>
              <a:rPr lang="cs-CZ" altLang="cs-CZ" sz="2000" dirty="0"/>
              <a:t>, </a:t>
            </a:r>
            <a:r>
              <a:rPr lang="cs-CZ" altLang="cs-CZ" sz="2000" dirty="0">
                <a:solidFill>
                  <a:schemeClr val="accent2"/>
                </a:solidFill>
              </a:rPr>
              <a:t>&lt;</a:t>
            </a:r>
            <a:r>
              <a:rPr lang="cs-CZ" altLang="cs-CZ" sz="2000" dirty="0" err="1">
                <a:solidFill>
                  <a:schemeClr val="accent2"/>
                </a:solidFill>
                <a:hlinkClick r:id="rId7"/>
              </a:rPr>
              <a:t>stdint.h</a:t>
            </a:r>
            <a:r>
              <a:rPr lang="cs-CZ" altLang="cs-CZ" sz="2000" dirty="0">
                <a:solidFill>
                  <a:schemeClr val="accent2"/>
                </a:solidFill>
              </a:rPr>
              <a:t>&gt;</a:t>
            </a:r>
            <a:r>
              <a:rPr lang="cs-CZ" altLang="cs-CZ" sz="2000" dirty="0"/>
              <a:t>, </a:t>
            </a:r>
            <a:r>
              <a:rPr lang="cs-CZ" altLang="cs-CZ" sz="2000" dirty="0">
                <a:solidFill>
                  <a:schemeClr val="accent2"/>
                </a:solidFill>
              </a:rPr>
              <a:t>&lt;</a:t>
            </a:r>
            <a:r>
              <a:rPr lang="cs-CZ" altLang="cs-CZ" sz="2000" dirty="0" err="1">
                <a:solidFill>
                  <a:schemeClr val="accent2"/>
                </a:solidFill>
                <a:hlinkClick r:id="rId8"/>
              </a:rPr>
              <a:t>tgmath.h</a:t>
            </a:r>
            <a:r>
              <a:rPr lang="cs-CZ" altLang="cs-CZ" sz="2000" dirty="0">
                <a:solidFill>
                  <a:schemeClr val="accent2"/>
                </a:solidFill>
              </a:rPr>
              <a:t>&gt;</a:t>
            </a:r>
            <a:r>
              <a:rPr lang="cs-CZ" altLang="cs-CZ" sz="2000" dirty="0"/>
              <a:t>, </a:t>
            </a:r>
            <a:r>
              <a:rPr lang="cs-CZ" altLang="cs-CZ" sz="2000" dirty="0">
                <a:solidFill>
                  <a:schemeClr val="accent2"/>
                </a:solidFill>
              </a:rPr>
              <a:t>&lt;</a:t>
            </a:r>
            <a:r>
              <a:rPr lang="cs-CZ" altLang="cs-CZ" sz="2000" dirty="0" err="1">
                <a:solidFill>
                  <a:schemeClr val="accent2"/>
                </a:solidFill>
                <a:hlinkClick r:id="rId9"/>
              </a:rPr>
              <a:t>wchar.h</a:t>
            </a:r>
            <a:r>
              <a:rPr lang="cs-CZ" altLang="cs-CZ" sz="2000" dirty="0">
                <a:solidFill>
                  <a:schemeClr val="accent2"/>
                </a:solidFill>
              </a:rPr>
              <a:t>&gt;</a:t>
            </a:r>
            <a:r>
              <a:rPr lang="cs-CZ" altLang="cs-CZ" sz="2000" dirty="0"/>
              <a:t> a </a:t>
            </a:r>
            <a:r>
              <a:rPr lang="cs-CZ" altLang="cs-CZ" sz="2000" dirty="0">
                <a:solidFill>
                  <a:schemeClr val="accent2"/>
                </a:solidFill>
              </a:rPr>
              <a:t>&lt;</a:t>
            </a:r>
            <a:r>
              <a:rPr lang="cs-CZ" altLang="cs-CZ" sz="2000" dirty="0" err="1">
                <a:solidFill>
                  <a:schemeClr val="accent2"/>
                </a:solidFill>
                <a:hlinkClick r:id="rId10"/>
              </a:rPr>
              <a:t>wctype.h</a:t>
            </a:r>
            <a:r>
              <a:rPr lang="cs-CZ" altLang="cs-CZ" sz="2000" dirty="0">
                <a:solidFill>
                  <a:schemeClr val="accent2"/>
                </a:solidFill>
              </a:rPr>
              <a:t>&gt;</a:t>
            </a:r>
            <a:r>
              <a:rPr lang="cs-CZ" altLang="cs-CZ" sz="20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Tyto soubory obsahují ochranu vůči několikanásobnému </a:t>
            </a:r>
            <a:r>
              <a:rPr lang="cs-CZ" altLang="cs-CZ" sz="2400" dirty="0" err="1"/>
              <a:t>inkludování</a:t>
            </a:r>
            <a:r>
              <a:rPr lang="cs-CZ" altLang="cs-CZ" sz="24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Například soubor </a:t>
            </a:r>
            <a:r>
              <a:rPr lang="cs-CZ" altLang="cs-CZ" sz="2400" dirty="0" err="1">
                <a:solidFill>
                  <a:schemeClr val="accent2"/>
                </a:solidFill>
              </a:rPr>
              <a:t>stdio.h</a:t>
            </a:r>
            <a:r>
              <a:rPr lang="cs-CZ" altLang="cs-CZ" sz="2400" dirty="0"/>
              <a:t> začíná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#</a:t>
            </a:r>
            <a:r>
              <a:rPr lang="cs-CZ" altLang="cs-CZ" sz="2000" dirty="0" err="1">
                <a:solidFill>
                  <a:schemeClr val="accent2"/>
                </a:solidFill>
              </a:rPr>
              <a:t>ifndef</a:t>
            </a:r>
            <a:r>
              <a:rPr lang="cs-CZ" altLang="cs-CZ" sz="2000" dirty="0">
                <a:solidFill>
                  <a:schemeClr val="accent2"/>
                </a:solidFill>
              </a:rPr>
              <a:t> _STDIO_H_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/>
              <a:t>/* Zde začíná podmíněný překlad.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#</a:t>
            </a:r>
            <a:r>
              <a:rPr lang="cs-CZ" altLang="cs-CZ" sz="2000" dirty="0" err="1">
                <a:solidFill>
                  <a:schemeClr val="accent2"/>
                </a:solidFill>
              </a:rPr>
              <a:t>define</a:t>
            </a:r>
            <a:r>
              <a:rPr lang="cs-CZ" altLang="cs-CZ" sz="2000" dirty="0">
                <a:solidFill>
                  <a:schemeClr val="accent2"/>
                </a:solidFill>
              </a:rPr>
              <a:t> _STDIO_H_</a:t>
            </a:r>
            <a:endParaRPr lang="cs-CZ" altLang="cs-CZ" sz="20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/>
              <a:t>  vlastní obsah souboru </a:t>
            </a:r>
            <a:r>
              <a:rPr lang="cs-CZ" altLang="cs-CZ" sz="2000" dirty="0" err="1">
                <a:solidFill>
                  <a:schemeClr val="accent2"/>
                </a:solidFill>
              </a:rPr>
              <a:t>stdio.h</a:t>
            </a:r>
            <a:endParaRPr lang="cs-CZ" altLang="cs-CZ" sz="2000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#</a:t>
            </a:r>
            <a:r>
              <a:rPr lang="cs-CZ" altLang="cs-CZ" sz="2000" dirty="0" err="1">
                <a:solidFill>
                  <a:schemeClr val="accent2"/>
                </a:solidFill>
              </a:rPr>
              <a:t>endif</a:t>
            </a:r>
            <a:r>
              <a:rPr lang="cs-CZ" altLang="cs-CZ" sz="2000" dirty="0">
                <a:solidFill>
                  <a:schemeClr val="accent2"/>
                </a:solidFill>
              </a:rPr>
              <a:t> </a:t>
            </a:r>
            <a:r>
              <a:rPr lang="cs-CZ" altLang="cs-CZ" sz="2000" dirty="0"/>
              <a:t>/* </a:t>
            </a:r>
            <a:r>
              <a:rPr lang="cs-CZ" altLang="cs-CZ" sz="2000" dirty="0">
                <a:solidFill>
                  <a:schemeClr val="accent2"/>
                </a:solidFill>
              </a:rPr>
              <a:t>_STDIO_H_ </a:t>
            </a:r>
            <a:r>
              <a:rPr lang="cs-CZ" altLang="cs-CZ" sz="2000" dirty="0"/>
              <a:t>*/</a:t>
            </a:r>
          </a:p>
          <a:p>
            <a:pPr lvl="2">
              <a:lnSpc>
                <a:spcPct val="80000"/>
              </a:lnSpc>
            </a:pPr>
            <a:r>
              <a:rPr lang="cs-CZ" altLang="cs-CZ" sz="1800" dirty="0"/>
              <a:t>Tedy soubor </a:t>
            </a:r>
            <a:r>
              <a:rPr lang="cs-CZ" altLang="cs-CZ" sz="1800" dirty="0" err="1">
                <a:solidFill>
                  <a:schemeClr val="accent2"/>
                </a:solidFill>
              </a:rPr>
              <a:t>stdio.h</a:t>
            </a:r>
            <a:r>
              <a:rPr lang="cs-CZ" altLang="cs-CZ" sz="1800" dirty="0"/>
              <a:t> se </a:t>
            </a:r>
            <a:r>
              <a:rPr lang="cs-CZ" altLang="cs-CZ" sz="1800" dirty="0" err="1"/>
              <a:t>inkluduje</a:t>
            </a:r>
            <a:r>
              <a:rPr lang="cs-CZ" altLang="cs-CZ" sz="1800" dirty="0"/>
              <a:t>, pokud již nebyl předtím vložen.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29F01-7863-45D1-AB54-BEDB33D4E891}" type="slidenum">
              <a:rPr lang="cs-CZ" altLang="cs-CZ"/>
              <a:pPr/>
              <a:t>201</a:t>
            </a:fld>
            <a:endParaRPr lang="cs-CZ" altLang="cs-CZ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accent2"/>
                </a:solidFill>
              </a:rPr>
              <a:t>&lt;</a:t>
            </a:r>
            <a:r>
              <a:rPr lang="cs-CZ" altLang="cs-CZ">
                <a:solidFill>
                  <a:schemeClr val="accent2"/>
                </a:solidFill>
                <a:hlinkClick r:id="rId2"/>
              </a:rPr>
              <a:t>assert.h</a:t>
            </a:r>
            <a:r>
              <a:rPr lang="cs-CZ" altLang="cs-CZ">
                <a:solidFill>
                  <a:schemeClr val="accent2"/>
                </a:solidFill>
              </a:rPr>
              <a:t>&gt;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 sz="2800"/>
              <a:t>Knihovna obsahuje jediné makro </a:t>
            </a:r>
            <a:r>
              <a:rPr lang="cs-CZ" altLang="cs-CZ" sz="2800">
                <a:solidFill>
                  <a:schemeClr val="accent2"/>
                </a:solidFill>
              </a:rPr>
              <a:t>assert()</a:t>
            </a:r>
            <a:r>
              <a:rPr lang="cs-CZ" altLang="cs-CZ" sz="2800"/>
              <a:t> pro přidání ladicích informací do programu</a:t>
            </a:r>
          </a:p>
          <a:p>
            <a:r>
              <a:rPr lang="cs-CZ" altLang="cs-CZ" sz="2800"/>
              <a:t>Při běhu programu se mohou vyskytnout chyby po dlouhé době nebo jen někdy.</a:t>
            </a:r>
          </a:p>
          <a:p>
            <a:r>
              <a:rPr lang="cs-CZ" altLang="cs-CZ" sz="2800"/>
              <a:t>Tyto chyby většinou vznikají čtením a zápisem do nealokovaných částí paměti.</a:t>
            </a:r>
          </a:p>
          <a:p>
            <a:r>
              <a:rPr lang="cs-CZ" altLang="cs-CZ" sz="2800"/>
              <a:t>Jsou 2 způsoby volání</a:t>
            </a:r>
          </a:p>
          <a:p>
            <a:pPr lvl="1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assert(logický_výraz);</a:t>
            </a:r>
          </a:p>
          <a:p>
            <a:pPr lvl="1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assert(logický_výraz) příkaz;</a:t>
            </a:r>
          </a:p>
          <a:p>
            <a:r>
              <a:rPr lang="cs-CZ" altLang="cs-CZ" sz="2800"/>
              <a:t>V obou případech platí, že je-li </a:t>
            </a:r>
            <a:r>
              <a:rPr lang="cs-CZ" altLang="cs-CZ" sz="2800">
                <a:solidFill>
                  <a:schemeClr val="accent2"/>
                </a:solidFill>
              </a:rPr>
              <a:t>logický_výraz</a:t>
            </a:r>
            <a:r>
              <a:rPr lang="cs-CZ" altLang="cs-CZ" sz="2800"/>
              <a:t> nulový, pak je vypsána chybová zpráva a program je korektně ukončen.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0A4BB-B9A4-4EDC-80B3-9207276C5B09}" type="slidenum">
              <a:rPr lang="cs-CZ" altLang="cs-CZ"/>
              <a:pPr/>
              <a:t>202</a:t>
            </a:fld>
            <a:endParaRPr lang="cs-CZ" altLang="cs-CZ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Makro </a:t>
            </a:r>
            <a:r>
              <a:rPr lang="cs-CZ" altLang="cs-CZ">
                <a:solidFill>
                  <a:schemeClr val="accent2"/>
                </a:solidFill>
              </a:rPr>
              <a:t>assert()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/>
              <a:t>Makro </a:t>
            </a:r>
            <a:r>
              <a:rPr lang="cs-CZ" altLang="cs-CZ" sz="1600">
                <a:solidFill>
                  <a:schemeClr val="accent2"/>
                </a:solidFill>
              </a:rPr>
              <a:t>assert()</a:t>
            </a:r>
            <a:r>
              <a:rPr lang="cs-CZ" altLang="cs-CZ" sz="1600"/>
              <a:t> v knihovně </a:t>
            </a:r>
            <a:r>
              <a:rPr lang="cs-CZ" altLang="cs-CZ" sz="1600">
                <a:solidFill>
                  <a:schemeClr val="accent2"/>
                </a:solidFill>
              </a:rPr>
              <a:t>assert.h</a:t>
            </a:r>
            <a:r>
              <a:rPr lang="cs-CZ" altLang="cs-CZ" sz="1600"/>
              <a:t> je komplikovanější, proto je zde jeho varianta </a:t>
            </a:r>
            <a:r>
              <a:rPr lang="cs-CZ" altLang="cs-CZ" sz="1600">
                <a:solidFill>
                  <a:schemeClr val="accent2"/>
                </a:solidFill>
              </a:rPr>
              <a:t>myassert()</a:t>
            </a:r>
            <a:r>
              <a:rPr lang="cs-CZ" altLang="cs-CZ" sz="1600"/>
              <a:t> ukazující princip fungování makra </a:t>
            </a:r>
            <a:r>
              <a:rPr lang="cs-CZ" altLang="cs-CZ" sz="1600">
                <a:solidFill>
                  <a:schemeClr val="accent2"/>
                </a:solidFill>
              </a:rPr>
              <a:t>assert()</a:t>
            </a:r>
            <a:r>
              <a:rPr lang="cs-CZ" altLang="cs-CZ" sz="1600"/>
              <a:t>.</a:t>
            </a:r>
          </a:p>
          <a:p>
            <a:pPr>
              <a:lnSpc>
                <a:spcPct val="80000"/>
              </a:lnSpc>
            </a:pPr>
            <a:endParaRPr lang="cs-CZ" altLang="cs-CZ" sz="16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#ifndef NDEBUG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#define myassert(p) {\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if (!(p)) {\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  fprintf(stderr, "Assertion failed: %s, file %s, line %d", #p, __FILE__, __LINE__);\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  return(1);\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}\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#define myassert(p)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</a:t>
            </a:r>
            <a:r>
              <a:rPr lang="cs-CZ" altLang="cs-CZ" sz="1600"/>
              <a:t>/* Když je definováno </a:t>
            </a:r>
            <a:r>
              <a:rPr lang="cs-CZ" altLang="cs-CZ" sz="1600">
                <a:solidFill>
                  <a:schemeClr val="accent2"/>
                </a:solidFill>
              </a:rPr>
              <a:t>NDEBUG</a:t>
            </a:r>
            <a:r>
              <a:rPr lang="cs-CZ" altLang="cs-CZ" sz="1600"/>
              <a:t>, tak se </a:t>
            </a:r>
            <a:r>
              <a:rPr lang="cs-CZ" altLang="cs-CZ" sz="1600">
                <a:solidFill>
                  <a:schemeClr val="accent2"/>
                </a:solidFill>
              </a:rPr>
              <a:t>myassert()</a:t>
            </a:r>
            <a:r>
              <a:rPr lang="cs-CZ" altLang="cs-CZ" sz="1600"/>
              <a:t> nerozvine.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#endif</a:t>
            </a:r>
          </a:p>
          <a:p>
            <a:pPr>
              <a:lnSpc>
                <a:spcPct val="80000"/>
              </a:lnSpc>
            </a:pPr>
            <a:endParaRPr lang="cs-CZ" altLang="cs-CZ" sz="16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1600"/>
              <a:t>Ve výrazu </a:t>
            </a:r>
            <a:r>
              <a:rPr lang="cs-CZ" altLang="cs-CZ" sz="1600">
                <a:solidFill>
                  <a:schemeClr val="accent2"/>
                </a:solidFill>
              </a:rPr>
              <a:t>#p</a:t>
            </a:r>
            <a:r>
              <a:rPr lang="cs-CZ" altLang="cs-CZ" sz="1600"/>
              <a:t> je znak </a:t>
            </a:r>
            <a:r>
              <a:rPr lang="cs-CZ" altLang="cs-CZ" sz="1600">
                <a:solidFill>
                  <a:schemeClr val="accent2"/>
                </a:solidFill>
              </a:rPr>
              <a:t>#</a:t>
            </a:r>
            <a:r>
              <a:rPr lang="cs-CZ" altLang="cs-CZ" sz="1600"/>
              <a:t> příkaz preprocesoru, který rozvine výraz </a:t>
            </a:r>
            <a:r>
              <a:rPr lang="cs-CZ" altLang="cs-CZ" sz="1600">
                <a:solidFill>
                  <a:schemeClr val="accent2"/>
                </a:solidFill>
              </a:rPr>
              <a:t>p</a:t>
            </a:r>
            <a:r>
              <a:rPr lang="cs-CZ" altLang="cs-CZ" sz="1600"/>
              <a:t> do řetězce.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zřetězující operátor (</a:t>
            </a:r>
            <a:r>
              <a:rPr lang="cs-CZ" altLang="cs-CZ" sz="1400">
                <a:hlinkClick r:id="rId2"/>
              </a:rPr>
              <a:t>stringification operator</a:t>
            </a:r>
            <a:r>
              <a:rPr lang="cs-CZ" altLang="cs-CZ" sz="1400"/>
              <a:t>)</a:t>
            </a:r>
          </a:p>
          <a:p>
            <a:pPr lvl="1">
              <a:lnSpc>
                <a:spcPct val="80000"/>
              </a:lnSpc>
            </a:pPr>
            <a:r>
              <a:rPr lang="cs-CZ" altLang="cs-CZ" sz="1400">
                <a:hlinkClick r:id="rId3" action="ppaction://hlinksldjump"/>
              </a:rPr>
              <a:t>Může se využít jako náhrada za funkci </a:t>
            </a:r>
            <a:r>
              <a:rPr lang="cs-CZ" altLang="cs-CZ" sz="1400">
                <a:solidFill>
                  <a:schemeClr val="accent2"/>
                </a:solidFill>
                <a:hlinkClick r:id="rId3" action="ppaction://hlinksldjump"/>
              </a:rPr>
              <a:t>sprintf()</a:t>
            </a:r>
            <a:r>
              <a:rPr lang="cs-CZ" altLang="cs-CZ" sz="1400">
                <a:hlinkClick r:id="rId3" action="ppaction://hlinksldjump"/>
              </a:rPr>
              <a:t>.</a:t>
            </a:r>
            <a:endParaRPr lang="cs-CZ" altLang="cs-CZ" sz="1400"/>
          </a:p>
          <a:p>
            <a:pPr>
              <a:lnSpc>
                <a:spcPct val="80000"/>
              </a:lnSpc>
            </a:pPr>
            <a:r>
              <a:rPr lang="cs-CZ" altLang="cs-CZ" sz="1600"/>
              <a:t>Makro </a:t>
            </a:r>
            <a:r>
              <a:rPr lang="cs-CZ" altLang="cs-CZ" sz="1600">
                <a:solidFill>
                  <a:schemeClr val="accent2"/>
                </a:solidFill>
              </a:rPr>
              <a:t>assert()</a:t>
            </a:r>
            <a:r>
              <a:rPr lang="cs-CZ" altLang="cs-CZ" sz="1600"/>
              <a:t> by nemělo být náhradou za standardní testy správnosti.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Program na </a:t>
            </a:r>
            <a:r>
              <a:rPr lang="cs-CZ" altLang="cs-CZ" sz="1400">
                <a:hlinkClick r:id="rId4" action="ppaction://hlinksldjump"/>
              </a:rPr>
              <a:t>následujícím snímku</a:t>
            </a:r>
            <a:r>
              <a:rPr lang="cs-CZ" altLang="cs-CZ" sz="1400"/>
              <a:t> standardně testuje správnost otevření souboru.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Kdyby tento test byl nahrazen příkazem </a:t>
            </a:r>
            <a:r>
              <a:rPr lang="cs-CZ" altLang="cs-CZ" sz="1400">
                <a:solidFill>
                  <a:schemeClr val="accent2"/>
                </a:solidFill>
              </a:rPr>
              <a:t>myassert((fr = fopen(SOUBOR, "r")) != NULL); n</a:t>
            </a:r>
            <a:r>
              <a:rPr lang="cs-CZ" altLang="cs-CZ" sz="1400"/>
              <a:t>eotevřel by se se soubor, kdyby bylo definováno </a:t>
            </a:r>
            <a:r>
              <a:rPr lang="cs-CZ" altLang="cs-CZ" sz="1400">
                <a:solidFill>
                  <a:schemeClr val="accent2"/>
                </a:solidFill>
              </a:rPr>
              <a:t>NDEBUG</a:t>
            </a:r>
            <a:r>
              <a:rPr lang="cs-CZ" altLang="cs-CZ" sz="1400"/>
              <a:t>.</a:t>
            </a:r>
          </a:p>
          <a:p>
            <a:pPr>
              <a:lnSpc>
                <a:spcPct val="80000"/>
              </a:lnSpc>
            </a:pPr>
            <a:endParaRPr lang="cs-CZ" altLang="cs-CZ" sz="1600"/>
          </a:p>
          <a:p>
            <a:pPr>
              <a:lnSpc>
                <a:spcPct val="80000"/>
              </a:lnSpc>
            </a:pPr>
            <a:r>
              <a:rPr lang="cs-CZ" altLang="cs-CZ" sz="1600"/>
              <a:t>Pokud makro </a:t>
            </a:r>
            <a:r>
              <a:rPr lang="cs-CZ" altLang="cs-CZ" sz="1600">
                <a:solidFill>
                  <a:schemeClr val="accent2"/>
                </a:solidFill>
              </a:rPr>
              <a:t>assert()</a:t>
            </a:r>
            <a:r>
              <a:rPr lang="cs-CZ" altLang="cs-CZ" sz="1600"/>
              <a:t> ze standardní knihovny </a:t>
            </a:r>
            <a:r>
              <a:rPr lang="cs-CZ" altLang="cs-CZ" sz="1600">
                <a:solidFill>
                  <a:schemeClr val="accent2"/>
                </a:solidFill>
              </a:rPr>
              <a:t>assert.h</a:t>
            </a:r>
            <a:r>
              <a:rPr lang="cs-CZ" altLang="cs-CZ" sz="1600"/>
              <a:t> používá funkci </a:t>
            </a:r>
            <a:r>
              <a:rPr lang="cs-CZ" altLang="cs-CZ" sz="1600">
                <a:solidFill>
                  <a:schemeClr val="accent2"/>
                </a:solidFill>
              </a:rPr>
              <a:t>fprintf()</a:t>
            </a:r>
            <a:r>
              <a:rPr lang="cs-CZ" altLang="cs-CZ" sz="1600"/>
              <a:t>, musí být před příkazem </a:t>
            </a:r>
            <a:r>
              <a:rPr lang="cs-CZ" altLang="cs-CZ" sz="1600">
                <a:solidFill>
                  <a:schemeClr val="accent2"/>
                </a:solidFill>
              </a:rPr>
              <a:t>#include &lt;assert.h&gt;</a:t>
            </a:r>
            <a:r>
              <a:rPr lang="cs-CZ" altLang="cs-CZ" sz="1600"/>
              <a:t> příkaz </a:t>
            </a:r>
            <a:r>
              <a:rPr lang="cs-CZ" altLang="cs-CZ" sz="1600">
                <a:solidFill>
                  <a:schemeClr val="accent2"/>
                </a:solidFill>
              </a:rPr>
              <a:t>#include &lt;stdio.h&gt;</a:t>
            </a:r>
            <a:r>
              <a:rPr lang="cs-CZ" altLang="cs-CZ" sz="16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884C-61B9-411C-939B-01097717EAF1}" type="slidenum">
              <a:rPr lang="cs-CZ" altLang="cs-CZ"/>
              <a:pPr/>
              <a:t>203</a:t>
            </a:fld>
            <a:endParaRPr lang="cs-CZ" altLang="cs-CZ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Použití makra </a:t>
            </a:r>
            <a:r>
              <a:rPr lang="cs-CZ" altLang="cs-CZ">
                <a:solidFill>
                  <a:schemeClr val="accent2"/>
                </a:solidFill>
              </a:rPr>
              <a:t>assert()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400"/>
              <a:t>/* </a:t>
            </a:r>
            <a:r>
              <a:rPr lang="cs-CZ" altLang="cs-CZ" sz="1400">
                <a:solidFill>
                  <a:schemeClr val="accent2"/>
                </a:solidFill>
              </a:rPr>
              <a:t>#define NDEBUG</a:t>
            </a:r>
            <a:r>
              <a:rPr lang="cs-CZ" altLang="cs-CZ" sz="1400"/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/>
              <a:t>/* Když máme odladěno, tak můžeme odstranit </a:t>
            </a:r>
            <a:r>
              <a:rPr lang="cs-CZ" altLang="cs-CZ" sz="1400">
                <a:solidFill>
                  <a:schemeClr val="accent2"/>
                </a:solidFill>
              </a:rPr>
              <a:t>myassert()</a:t>
            </a:r>
            <a:r>
              <a:rPr lang="cs-CZ" altLang="cs-CZ" sz="1400"/>
              <a:t> z kódu. */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/>
              <a:t>/* Sem zkopírujte definici makra </a:t>
            </a:r>
            <a:r>
              <a:rPr lang="cs-CZ" altLang="cs-CZ" sz="1400">
                <a:solidFill>
                  <a:schemeClr val="accent2"/>
                </a:solidFill>
              </a:rPr>
              <a:t>myassert()</a:t>
            </a:r>
            <a:r>
              <a:rPr lang="cs-CZ" altLang="cs-CZ" sz="1400"/>
              <a:t> z </a:t>
            </a:r>
            <a:r>
              <a:rPr lang="cs-CZ" altLang="cs-CZ" sz="1400">
                <a:hlinkClick r:id="rId2" action="ppaction://hlinksldjump"/>
              </a:rPr>
              <a:t>předchozího snímku</a:t>
            </a:r>
            <a:r>
              <a:rPr lang="cs-CZ" altLang="cs-CZ" sz="1400"/>
              <a:t>. */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#include &lt;assert.h&gt; </a:t>
            </a:r>
            <a:r>
              <a:rPr lang="cs-CZ" altLang="cs-CZ" sz="1400"/>
              <a:t>/* Pokud </a:t>
            </a:r>
            <a:r>
              <a:rPr lang="cs-CZ" altLang="cs-CZ" sz="1400">
                <a:solidFill>
                  <a:schemeClr val="accent2"/>
                </a:solidFill>
              </a:rPr>
              <a:t>myassert</a:t>
            </a:r>
            <a:r>
              <a:rPr lang="cs-CZ" altLang="cs-CZ" sz="1400"/>
              <a:t> níže nahradíme za </a:t>
            </a:r>
            <a:r>
              <a:rPr lang="cs-CZ" altLang="cs-CZ" sz="1400">
                <a:solidFill>
                  <a:schemeClr val="accent2"/>
                </a:solidFill>
              </a:rPr>
              <a:t>assert</a:t>
            </a:r>
            <a:r>
              <a:rPr lang="cs-CZ" altLang="cs-CZ" sz="1400"/>
              <a:t>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#define MAX 10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#define SOUBOR "vstup.txt"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FILE *fr;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int index, pole[MAX];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if ((fr = fopen(SOUBOR, "r")) == NULL)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printf("Soubor %s se nepodarilo otevrit.\n", SOUBOR);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return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fscanf(fr, "%d", &amp;index);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myassert(index &gt;= 0 &amp;&amp; index &lt; MAX);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fscanf(fr, "%d", &amp;pole[index]);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printf("pole[%d] = %d.", index, pole[index]);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if (fclose(fr) == EOF)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printf("Soubor %s se nepodarilo uzavrit.\n", SOUBOR);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return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9BEE-D1C6-4C30-8740-C8E1EFCB1F3A}" type="slidenum">
              <a:rPr lang="cs-CZ" altLang="cs-CZ"/>
              <a:pPr/>
              <a:t>204</a:t>
            </a:fld>
            <a:endParaRPr lang="cs-CZ" altLang="cs-CZ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accent2"/>
                </a:solidFill>
              </a:rPr>
              <a:t>&lt;</a:t>
            </a:r>
            <a:r>
              <a:rPr lang="cs-CZ" altLang="cs-CZ">
                <a:solidFill>
                  <a:schemeClr val="accent2"/>
                </a:solidFill>
                <a:hlinkClick r:id="rId2"/>
              </a:rPr>
              <a:t>ctype.h</a:t>
            </a:r>
            <a:r>
              <a:rPr lang="cs-CZ" altLang="cs-CZ">
                <a:solidFill>
                  <a:schemeClr val="accent2"/>
                </a:solidFill>
              </a:rPr>
              <a:t>&gt;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makra pro testování a konverzi znaků s kódem od </a:t>
            </a:r>
            <a:r>
              <a:rPr lang="cs-CZ" altLang="cs-CZ" sz="1800">
                <a:solidFill>
                  <a:schemeClr val="accent2"/>
                </a:solidFill>
              </a:rPr>
              <a:t>0</a:t>
            </a:r>
            <a:r>
              <a:rPr lang="cs-CZ" altLang="cs-CZ" sz="1800"/>
              <a:t> do </a:t>
            </a:r>
            <a:r>
              <a:rPr lang="cs-CZ" altLang="cs-CZ" sz="1800">
                <a:solidFill>
                  <a:schemeClr val="accent2"/>
                </a:solidFill>
              </a:rPr>
              <a:t>127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Znaky s akcentem (diakritikou) mají svůj kód vyšší, tudíž tato makra se na ně nedají aplikovat.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Tato makra by se měla preferovat, viz </a:t>
            </a:r>
            <a:r>
              <a:rPr lang="cs-CZ" altLang="cs-CZ" sz="1800">
                <a:hlinkClick r:id="rId3" action="ppaction://hlinksldjump"/>
              </a:rPr>
              <a:t>makra s parametry a vedlejší účinky</a:t>
            </a:r>
            <a:r>
              <a:rPr lang="cs-CZ" altLang="cs-CZ" sz="18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Makra pro testování znaků ve formě </a:t>
            </a:r>
            <a:r>
              <a:rPr lang="cs-CZ" altLang="cs-CZ" sz="1800">
                <a:solidFill>
                  <a:schemeClr val="accent2"/>
                </a:solidFill>
              </a:rPr>
              <a:t>is</a:t>
            </a:r>
            <a:r>
              <a:rPr lang="cs-CZ" altLang="cs-CZ" sz="1800"/>
              <a:t>func</a:t>
            </a:r>
            <a:r>
              <a:rPr lang="cs-CZ" altLang="cs-CZ" sz="1800">
                <a:solidFill>
                  <a:schemeClr val="accent2"/>
                </a:solidFill>
              </a:rPr>
              <a:t>(c);</a:t>
            </a:r>
            <a:r>
              <a:rPr lang="cs-CZ" altLang="cs-CZ" sz="1800"/>
              <a:t> vrací znak v argumentu (</a:t>
            </a:r>
            <a:r>
              <a:rPr lang="cs-CZ" altLang="cs-CZ" sz="1800">
                <a:solidFill>
                  <a:schemeClr val="accent2"/>
                </a:solidFill>
              </a:rPr>
              <a:t>TRUE</a:t>
            </a:r>
            <a:r>
              <a:rPr lang="cs-CZ" altLang="cs-CZ" sz="1800"/>
              <a:t>) nebo nulu (</a:t>
            </a:r>
            <a:r>
              <a:rPr lang="cs-CZ" altLang="cs-CZ" sz="1800">
                <a:solidFill>
                  <a:schemeClr val="accent2"/>
                </a:solidFill>
              </a:rPr>
              <a:t>FALSE</a:t>
            </a:r>
            <a:r>
              <a:rPr lang="cs-CZ" altLang="cs-CZ" sz="1800"/>
              <a:t>).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isalnum</a:t>
            </a:r>
            <a:r>
              <a:rPr lang="cs-CZ" altLang="cs-CZ" sz="1600"/>
              <a:t>	číslice a malá a velká písmena (alfanumerická)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isalpha</a:t>
            </a:r>
            <a:r>
              <a:rPr lang="cs-CZ" altLang="cs-CZ" sz="1600"/>
              <a:t>	malá a velká písmena (alfabetická)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isascii</a:t>
            </a:r>
            <a:r>
              <a:rPr lang="cs-CZ" altLang="cs-CZ" sz="1600"/>
              <a:t>	ASCII znaky (</a:t>
            </a:r>
            <a:r>
              <a:rPr lang="cs-CZ" altLang="cs-CZ" sz="1600">
                <a:solidFill>
                  <a:schemeClr val="accent2"/>
                </a:solidFill>
              </a:rPr>
              <a:t>0</a:t>
            </a:r>
            <a:r>
              <a:rPr lang="cs-CZ" altLang="cs-CZ" sz="1600"/>
              <a:t> ažd </a:t>
            </a:r>
            <a:r>
              <a:rPr lang="cs-CZ" altLang="cs-CZ" sz="1600">
                <a:solidFill>
                  <a:schemeClr val="accent2"/>
                </a:solidFill>
              </a:rPr>
              <a:t>127</a:t>
            </a:r>
            <a:r>
              <a:rPr lang="cs-CZ" altLang="cs-CZ" sz="1600"/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isblank</a:t>
            </a:r>
            <a:r>
              <a:rPr lang="cs-CZ" altLang="cs-CZ" sz="1600"/>
              <a:t>	test for blank character (new in C99)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iscntrl</a:t>
            </a:r>
            <a:r>
              <a:rPr lang="cs-CZ" altLang="cs-CZ" sz="1600"/>
              <a:t>	test for control character (</a:t>
            </a:r>
            <a:r>
              <a:rPr lang="cs-CZ" altLang="cs-CZ" sz="1600">
                <a:solidFill>
                  <a:schemeClr val="accent2"/>
                </a:solidFill>
              </a:rPr>
              <a:t>1</a:t>
            </a:r>
            <a:r>
              <a:rPr lang="cs-CZ" altLang="cs-CZ" sz="1600"/>
              <a:t> ažd </a:t>
            </a:r>
            <a:r>
              <a:rPr lang="cs-CZ" altLang="cs-CZ" sz="1600">
                <a:solidFill>
                  <a:schemeClr val="accent2"/>
                </a:solidFill>
              </a:rPr>
              <a:t>26</a:t>
            </a:r>
            <a:r>
              <a:rPr lang="cs-CZ" altLang="cs-CZ" sz="1600"/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isdigit</a:t>
            </a:r>
            <a:r>
              <a:rPr lang="cs-CZ" altLang="cs-CZ" sz="1600"/>
              <a:t>	číslice (</a:t>
            </a:r>
            <a:r>
              <a:rPr lang="cs-CZ" altLang="cs-CZ" sz="1600">
                <a:solidFill>
                  <a:schemeClr val="accent2"/>
                </a:solidFill>
              </a:rPr>
              <a:t>'0'</a:t>
            </a:r>
            <a:r>
              <a:rPr lang="cs-CZ" altLang="cs-CZ" sz="1600"/>
              <a:t> – </a:t>
            </a:r>
            <a:r>
              <a:rPr lang="cs-CZ" altLang="cs-CZ" sz="1600">
                <a:solidFill>
                  <a:schemeClr val="accent2"/>
                </a:solidFill>
              </a:rPr>
              <a:t>'9'</a:t>
            </a:r>
            <a:r>
              <a:rPr lang="cs-CZ" altLang="cs-CZ" sz="1600"/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isgraph</a:t>
            </a:r>
            <a:r>
              <a:rPr lang="cs-CZ" altLang="cs-CZ" sz="1600"/>
              <a:t>	znak s grafickou podobou (</a:t>
            </a:r>
            <a:r>
              <a:rPr lang="cs-CZ" altLang="cs-CZ" sz="1600">
                <a:solidFill>
                  <a:schemeClr val="accent2"/>
                </a:solidFill>
              </a:rPr>
              <a:t>33</a:t>
            </a:r>
            <a:r>
              <a:rPr lang="cs-CZ" altLang="cs-CZ" sz="1600"/>
              <a:t> až </a:t>
            </a:r>
            <a:r>
              <a:rPr lang="cs-CZ" altLang="cs-CZ" sz="1600">
                <a:solidFill>
                  <a:schemeClr val="accent2"/>
                </a:solidFill>
              </a:rPr>
              <a:t>126</a:t>
            </a:r>
            <a:r>
              <a:rPr lang="cs-CZ" altLang="cs-CZ" sz="1600"/>
              <a:t>), znak, který není mezera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islower</a:t>
            </a:r>
            <a:r>
              <a:rPr lang="cs-CZ" altLang="cs-CZ" sz="1600"/>
              <a:t>	malá písmena (lowercase character) (</a:t>
            </a:r>
            <a:r>
              <a:rPr lang="cs-CZ" altLang="cs-CZ" sz="1600">
                <a:solidFill>
                  <a:schemeClr val="accent2"/>
                </a:solidFill>
              </a:rPr>
              <a:t>'a'</a:t>
            </a:r>
            <a:r>
              <a:rPr lang="cs-CZ" altLang="cs-CZ" sz="1600"/>
              <a:t> – </a:t>
            </a:r>
            <a:r>
              <a:rPr lang="cs-CZ" altLang="cs-CZ" sz="1600">
                <a:solidFill>
                  <a:schemeClr val="accent2"/>
                </a:solidFill>
              </a:rPr>
              <a:t>'z'</a:t>
            </a:r>
            <a:r>
              <a:rPr lang="cs-CZ" altLang="cs-CZ" sz="1600"/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isprint</a:t>
            </a:r>
            <a:r>
              <a:rPr lang="cs-CZ" altLang="cs-CZ" sz="1600"/>
              <a:t>	tisknutelné znaky včetně mezery (</a:t>
            </a:r>
            <a:r>
              <a:rPr lang="cs-CZ" altLang="cs-CZ" sz="1600">
                <a:solidFill>
                  <a:schemeClr val="accent2"/>
                </a:solidFill>
              </a:rPr>
              <a:t>32</a:t>
            </a:r>
            <a:r>
              <a:rPr lang="cs-CZ" altLang="cs-CZ" sz="1600"/>
              <a:t> až </a:t>
            </a:r>
            <a:r>
              <a:rPr lang="cs-CZ" altLang="cs-CZ" sz="1600">
                <a:solidFill>
                  <a:schemeClr val="accent2"/>
                </a:solidFill>
              </a:rPr>
              <a:t>126</a:t>
            </a:r>
            <a:r>
              <a:rPr lang="cs-CZ" altLang="cs-CZ" sz="1600"/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ispunct</a:t>
            </a:r>
            <a:r>
              <a:rPr lang="cs-CZ" altLang="cs-CZ" sz="1600"/>
              <a:t>	interpunkční znaky (punctuation character) – tečka, čárka, lomítko…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isspace</a:t>
            </a:r>
            <a:r>
              <a:rPr lang="cs-CZ" altLang="cs-CZ" sz="1600"/>
              <a:t>	bílé znaky (whitespace character) – mezera, tabulátor, nový řádek…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isupper</a:t>
            </a:r>
            <a:r>
              <a:rPr lang="cs-CZ" altLang="cs-CZ" sz="1600"/>
              <a:t>	velká písmena (uppercase character) (</a:t>
            </a:r>
            <a:r>
              <a:rPr lang="cs-CZ" altLang="cs-CZ" sz="1600">
                <a:solidFill>
                  <a:schemeClr val="accent2"/>
                </a:solidFill>
              </a:rPr>
              <a:t>'A'</a:t>
            </a:r>
            <a:r>
              <a:rPr lang="cs-CZ" altLang="cs-CZ" sz="1600"/>
              <a:t> – </a:t>
            </a:r>
            <a:r>
              <a:rPr lang="cs-CZ" altLang="cs-CZ" sz="1600">
                <a:solidFill>
                  <a:schemeClr val="accent2"/>
                </a:solidFill>
              </a:rPr>
              <a:t>'Z'</a:t>
            </a:r>
            <a:r>
              <a:rPr lang="cs-CZ" altLang="cs-CZ" sz="1600"/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isxdigit</a:t>
            </a:r>
            <a:r>
              <a:rPr lang="cs-CZ" altLang="cs-CZ" sz="1600"/>
              <a:t>	hexadecimální písmena (</a:t>
            </a:r>
            <a:r>
              <a:rPr lang="cs-CZ" altLang="cs-CZ" sz="1600">
                <a:solidFill>
                  <a:schemeClr val="accent2"/>
                </a:solidFill>
              </a:rPr>
              <a:t>'0'</a:t>
            </a:r>
            <a:r>
              <a:rPr lang="cs-CZ" altLang="cs-CZ" sz="1600"/>
              <a:t> – </a:t>
            </a:r>
            <a:r>
              <a:rPr lang="cs-CZ" altLang="cs-CZ" sz="1600">
                <a:solidFill>
                  <a:schemeClr val="accent2"/>
                </a:solidFill>
              </a:rPr>
              <a:t>'9'</a:t>
            </a:r>
            <a:r>
              <a:rPr lang="cs-CZ" altLang="cs-CZ" sz="1600"/>
              <a:t>, </a:t>
            </a:r>
            <a:r>
              <a:rPr lang="cs-CZ" altLang="cs-CZ" sz="1600">
                <a:solidFill>
                  <a:schemeClr val="accent2"/>
                </a:solidFill>
              </a:rPr>
              <a:t>'a'</a:t>
            </a:r>
            <a:r>
              <a:rPr lang="cs-CZ" altLang="cs-CZ" sz="1600"/>
              <a:t> – </a:t>
            </a:r>
            <a:r>
              <a:rPr lang="cs-CZ" altLang="cs-CZ" sz="1600">
                <a:solidFill>
                  <a:schemeClr val="accent2"/>
                </a:solidFill>
              </a:rPr>
              <a:t>'f'</a:t>
            </a:r>
            <a:r>
              <a:rPr lang="cs-CZ" altLang="cs-CZ" sz="1600"/>
              <a:t>, </a:t>
            </a:r>
            <a:r>
              <a:rPr lang="cs-CZ" altLang="cs-CZ" sz="1600">
                <a:solidFill>
                  <a:schemeClr val="accent2"/>
                </a:solidFill>
              </a:rPr>
              <a:t>'A'</a:t>
            </a:r>
            <a:r>
              <a:rPr lang="cs-CZ" altLang="cs-CZ" sz="1600"/>
              <a:t> – </a:t>
            </a:r>
            <a:r>
              <a:rPr lang="cs-CZ" altLang="cs-CZ" sz="1600">
                <a:solidFill>
                  <a:schemeClr val="accent2"/>
                </a:solidFill>
              </a:rPr>
              <a:t>'F'</a:t>
            </a:r>
            <a:r>
              <a:rPr lang="cs-CZ" altLang="cs-CZ" sz="160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Makra pro konverzi znaků ve formě </a:t>
            </a:r>
            <a:r>
              <a:rPr lang="cs-CZ" altLang="cs-CZ" sz="1800">
                <a:solidFill>
                  <a:schemeClr val="accent2"/>
                </a:solidFill>
              </a:rPr>
              <a:t>c = to</a:t>
            </a:r>
            <a:r>
              <a:rPr lang="cs-CZ" altLang="cs-CZ" sz="1800"/>
              <a:t>func</a:t>
            </a:r>
            <a:r>
              <a:rPr lang="cs-CZ" altLang="cs-CZ" sz="1800">
                <a:solidFill>
                  <a:schemeClr val="accent2"/>
                </a:solidFill>
              </a:rPr>
              <a:t>(c);</a:t>
            </a:r>
            <a:r>
              <a:rPr lang="cs-CZ" altLang="cs-CZ" sz="1800"/>
              <a:t> vrací znak po konverzi nebo stejný znak, není-li argument alfabetický.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tolower</a:t>
            </a:r>
            <a:r>
              <a:rPr lang="cs-CZ" altLang="cs-CZ" sz="1600"/>
              <a:t>	konverze na malá písmena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toupper</a:t>
            </a:r>
            <a:r>
              <a:rPr lang="cs-CZ" altLang="cs-CZ" sz="1600"/>
              <a:t>	konverze na velká písmena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toascii</a:t>
            </a:r>
            <a:r>
              <a:rPr lang="cs-CZ" altLang="cs-CZ" sz="1600"/>
              <a:t>	převod na ASCII (</a:t>
            </a:r>
            <a:r>
              <a:rPr lang="cs-CZ" altLang="cs-CZ" sz="1600">
                <a:hlinkClick r:id="rId4" action="ppaction://hlinksldjump"/>
              </a:rPr>
              <a:t>ponechání nejnižších 7 bitů</a:t>
            </a:r>
            <a:r>
              <a:rPr lang="cs-CZ" altLang="cs-CZ" sz="160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E453-AB11-42DB-839C-BD420148A216}" type="slidenum">
              <a:rPr lang="cs-CZ" altLang="cs-CZ"/>
              <a:pPr/>
              <a:t>205</a:t>
            </a:fld>
            <a:endParaRPr lang="cs-CZ" altLang="cs-CZ"/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Ověřování vstupu čísel</a:t>
            </a:r>
            <a:endParaRPr lang="cs-CZ" altLang="cs-CZ">
              <a:solidFill>
                <a:schemeClr val="accent2"/>
              </a:solidFill>
            </a:endParaRP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200" dirty="0"/>
              <a:t>Makra v hlavičkovém souboru </a:t>
            </a:r>
            <a:r>
              <a:rPr lang="cs-CZ" altLang="cs-CZ" sz="1200" dirty="0" err="1">
                <a:solidFill>
                  <a:schemeClr val="accent2"/>
                </a:solidFill>
              </a:rPr>
              <a:t>ctype.h</a:t>
            </a:r>
            <a:r>
              <a:rPr lang="cs-CZ" altLang="cs-CZ" sz="1200" dirty="0"/>
              <a:t> ověřují jednotlivé znaky.</a:t>
            </a:r>
          </a:p>
          <a:p>
            <a:pPr>
              <a:lnSpc>
                <a:spcPct val="80000"/>
              </a:lnSpc>
            </a:pPr>
            <a:endParaRPr lang="cs-CZ" altLang="cs-CZ" sz="1200" dirty="0"/>
          </a:p>
          <a:p>
            <a:pPr>
              <a:lnSpc>
                <a:spcPct val="80000"/>
              </a:lnSpc>
            </a:pPr>
            <a:r>
              <a:rPr lang="cs-CZ" altLang="cs-CZ" sz="1200" dirty="0"/>
              <a:t>ověřování celých čísel (Ověřování reálných čísel je tomu analogické.)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000" dirty="0" err="1">
                <a:solidFill>
                  <a:schemeClr val="accent2"/>
                </a:solidFill>
              </a:rPr>
              <a:t>scanf</a:t>
            </a:r>
            <a:r>
              <a:rPr lang="cs-CZ" altLang="cs-CZ" sz="1000" dirty="0">
                <a:solidFill>
                  <a:schemeClr val="accent2"/>
                </a:solidFill>
              </a:rPr>
              <a:t>("%d", &amp;n) == 1;</a:t>
            </a:r>
          </a:p>
          <a:p>
            <a:pPr lvl="1">
              <a:lnSpc>
                <a:spcPct val="80000"/>
              </a:lnSpc>
            </a:pPr>
            <a:r>
              <a:rPr lang="cs-CZ" altLang="cs-CZ" sz="1000" dirty="0">
                <a:hlinkClick r:id="rId2" action="ppaction://hlinksldjump"/>
              </a:rPr>
              <a:t>Funkce </a:t>
            </a:r>
            <a:r>
              <a:rPr lang="cs-CZ" altLang="cs-CZ" sz="1000" dirty="0" err="1">
                <a:solidFill>
                  <a:schemeClr val="accent2"/>
                </a:solidFill>
                <a:hlinkClick r:id="rId2" action="ppaction://hlinksldjump"/>
              </a:rPr>
              <a:t>scanf</a:t>
            </a:r>
            <a:r>
              <a:rPr lang="cs-CZ" altLang="cs-CZ" sz="1000" dirty="0">
                <a:solidFill>
                  <a:schemeClr val="accent2"/>
                </a:solidFill>
                <a:hlinkClick r:id="rId2" action="ppaction://hlinksldjump"/>
              </a:rPr>
              <a:t>()</a:t>
            </a:r>
            <a:r>
              <a:rPr lang="cs-CZ" altLang="cs-CZ" sz="1000" dirty="0">
                <a:hlinkClick r:id="rId2" action="ppaction://hlinksldjump"/>
              </a:rPr>
              <a:t> vrací počet úspěšně přečtených položek</a:t>
            </a:r>
            <a:r>
              <a:rPr lang="cs-CZ" altLang="cs-CZ" sz="1000" dirty="0" smtClean="0">
                <a:hlinkClick r:id="rId2" action="ppaction://hlinksldjump"/>
              </a:rPr>
              <a:t>.</a:t>
            </a:r>
            <a:endParaRPr lang="cs-CZ" altLang="cs-CZ" sz="1000" dirty="0" smtClean="0"/>
          </a:p>
          <a:p>
            <a:pPr lvl="1">
              <a:lnSpc>
                <a:spcPct val="80000"/>
              </a:lnSpc>
            </a:pPr>
            <a:endParaRPr lang="cs-CZ" altLang="cs-CZ" sz="1000" dirty="0" smtClean="0"/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000" dirty="0" err="1" smtClean="0">
                <a:solidFill>
                  <a:schemeClr val="accent2"/>
                </a:solidFill>
              </a:rPr>
              <a:t>int</a:t>
            </a:r>
            <a:r>
              <a:rPr lang="cs-CZ" altLang="cs-CZ" sz="1000" dirty="0" smtClean="0">
                <a:solidFill>
                  <a:schemeClr val="accent2"/>
                </a:solidFill>
              </a:rPr>
              <a:t> </a:t>
            </a:r>
            <a:r>
              <a:rPr lang="cs-CZ" altLang="cs-CZ" sz="1000" dirty="0" err="1" smtClean="0">
                <a:solidFill>
                  <a:schemeClr val="accent2"/>
                </a:solidFill>
              </a:rPr>
              <a:t>get_int</a:t>
            </a:r>
            <a:r>
              <a:rPr lang="cs-CZ" altLang="cs-CZ" sz="1000" dirty="0" smtClean="0">
                <a:solidFill>
                  <a:schemeClr val="accent2"/>
                </a:solidFill>
              </a:rPr>
              <a:t>(</a:t>
            </a:r>
            <a:r>
              <a:rPr lang="cs-CZ" altLang="cs-CZ" sz="1000" dirty="0" err="1" smtClean="0">
                <a:solidFill>
                  <a:schemeClr val="accent2"/>
                </a:solidFill>
              </a:rPr>
              <a:t>void</a:t>
            </a:r>
            <a:r>
              <a:rPr lang="cs-CZ" altLang="cs-CZ" sz="1000" dirty="0" smtClean="0">
                <a:solidFill>
                  <a:schemeClr val="accent2"/>
                </a:solidFill>
              </a:rPr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000" dirty="0" smtClean="0">
                <a:solidFill>
                  <a:schemeClr val="accent2"/>
                </a:solidFill>
              </a:rPr>
              <a:t>{</a:t>
            </a:r>
            <a:endParaRPr lang="cs-CZ" altLang="cs-CZ" sz="1000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</a:t>
            </a:r>
            <a:r>
              <a:rPr lang="cs-CZ" altLang="cs-CZ" sz="1000" dirty="0" err="1">
                <a:solidFill>
                  <a:schemeClr val="accent2"/>
                </a:solidFill>
              </a:rPr>
              <a:t>int</a:t>
            </a:r>
            <a:r>
              <a:rPr lang="cs-CZ" altLang="cs-CZ" sz="1000" dirty="0">
                <a:solidFill>
                  <a:schemeClr val="accent2"/>
                </a:solidFill>
              </a:rPr>
              <a:t> input;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</a:t>
            </a:r>
            <a:r>
              <a:rPr lang="cs-CZ" altLang="cs-CZ" sz="1000" dirty="0" err="1">
                <a:solidFill>
                  <a:schemeClr val="accent2"/>
                </a:solidFill>
              </a:rPr>
              <a:t>char</a:t>
            </a:r>
            <a:r>
              <a:rPr lang="cs-CZ" altLang="cs-CZ" sz="1000" dirty="0">
                <a:solidFill>
                  <a:schemeClr val="accent2"/>
                </a:solidFill>
              </a:rPr>
              <a:t> ch;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</a:t>
            </a:r>
            <a:r>
              <a:rPr lang="cs-CZ" altLang="cs-CZ" sz="1000" dirty="0" err="1">
                <a:solidFill>
                  <a:schemeClr val="accent2"/>
                </a:solidFill>
              </a:rPr>
              <a:t>printf</a:t>
            </a:r>
            <a:r>
              <a:rPr lang="cs-CZ" altLang="cs-CZ" sz="1000" dirty="0">
                <a:solidFill>
                  <a:schemeClr val="accent2"/>
                </a:solidFill>
              </a:rPr>
              <a:t>("Enter </a:t>
            </a:r>
            <a:r>
              <a:rPr lang="cs-CZ" altLang="cs-CZ" sz="1000" dirty="0" err="1">
                <a:solidFill>
                  <a:schemeClr val="accent2"/>
                </a:solidFill>
              </a:rPr>
              <a:t>an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integer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value</a:t>
            </a:r>
            <a:r>
              <a:rPr lang="cs-CZ" altLang="cs-CZ" sz="1000" dirty="0">
                <a:solidFill>
                  <a:schemeClr val="accent2"/>
                </a:solidFill>
              </a:rPr>
              <a:t>: ");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</a:t>
            </a:r>
            <a:r>
              <a:rPr lang="cs-CZ" altLang="cs-CZ" sz="1000" dirty="0" err="1">
                <a:solidFill>
                  <a:schemeClr val="accent2"/>
                </a:solidFill>
              </a:rPr>
              <a:t>while</a:t>
            </a:r>
            <a:r>
              <a:rPr lang="cs-CZ" altLang="cs-CZ" sz="1000" dirty="0">
                <a:solidFill>
                  <a:schemeClr val="accent2"/>
                </a:solidFill>
              </a:rPr>
              <a:t> (</a:t>
            </a:r>
            <a:r>
              <a:rPr lang="cs-CZ" altLang="cs-CZ" sz="1000" dirty="0" err="1">
                <a:solidFill>
                  <a:schemeClr val="accent2"/>
                </a:solidFill>
              </a:rPr>
              <a:t>scanf</a:t>
            </a:r>
            <a:r>
              <a:rPr lang="cs-CZ" altLang="cs-CZ" sz="1000" dirty="0">
                <a:solidFill>
                  <a:schemeClr val="accent2"/>
                </a:solidFill>
              </a:rPr>
              <a:t>("%d", &amp;input) != 1)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  </a:t>
            </a:r>
            <a:r>
              <a:rPr lang="cs-CZ" altLang="cs-CZ" sz="1000" dirty="0" err="1">
                <a:solidFill>
                  <a:schemeClr val="accent2"/>
                </a:solidFill>
              </a:rPr>
              <a:t>while</a:t>
            </a:r>
            <a:r>
              <a:rPr lang="cs-CZ" altLang="cs-CZ" sz="1000" dirty="0">
                <a:solidFill>
                  <a:schemeClr val="accent2"/>
                </a:solidFill>
              </a:rPr>
              <a:t> ((ch = </a:t>
            </a:r>
            <a:r>
              <a:rPr lang="cs-CZ" altLang="cs-CZ" sz="1000" dirty="0" err="1">
                <a:solidFill>
                  <a:schemeClr val="accent2"/>
                </a:solidFill>
              </a:rPr>
              <a:t>getchar</a:t>
            </a:r>
            <a:r>
              <a:rPr lang="cs-CZ" altLang="cs-CZ" sz="1000" dirty="0">
                <a:solidFill>
                  <a:schemeClr val="accent2"/>
                </a:solidFill>
              </a:rPr>
              <a:t>()) != '\n')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    </a:t>
            </a:r>
            <a:r>
              <a:rPr lang="cs-CZ" altLang="cs-CZ" sz="1000" dirty="0" err="1">
                <a:solidFill>
                  <a:schemeClr val="accent2"/>
                </a:solidFill>
              </a:rPr>
              <a:t>putchar</a:t>
            </a:r>
            <a:r>
              <a:rPr lang="cs-CZ" altLang="cs-CZ" sz="1000" dirty="0">
                <a:solidFill>
                  <a:schemeClr val="accent2"/>
                </a:solidFill>
              </a:rPr>
              <a:t>(ch);  </a:t>
            </a:r>
            <a:r>
              <a:rPr lang="cs-CZ" altLang="cs-CZ" sz="1000" dirty="0"/>
              <a:t>/* </a:t>
            </a:r>
            <a:r>
              <a:rPr lang="cs-CZ" altLang="cs-CZ" sz="1000" dirty="0" err="1"/>
              <a:t>dispose</a:t>
            </a:r>
            <a:r>
              <a:rPr lang="cs-CZ" altLang="cs-CZ" sz="1000" dirty="0"/>
              <a:t> </a:t>
            </a:r>
            <a:r>
              <a:rPr lang="cs-CZ" altLang="cs-CZ" sz="1000" dirty="0" err="1"/>
              <a:t>of</a:t>
            </a:r>
            <a:r>
              <a:rPr lang="cs-CZ" altLang="cs-CZ" sz="1000" dirty="0"/>
              <a:t> </a:t>
            </a:r>
            <a:r>
              <a:rPr lang="cs-CZ" altLang="cs-CZ" sz="1000" dirty="0" err="1"/>
              <a:t>bad</a:t>
            </a:r>
            <a:r>
              <a:rPr lang="cs-CZ" altLang="cs-CZ" sz="1000" dirty="0"/>
              <a:t> input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000" dirty="0"/>
              <a:t> </a:t>
            </a:r>
            <a:r>
              <a:rPr lang="cs-CZ" altLang="cs-CZ" sz="1000" dirty="0">
                <a:solidFill>
                  <a:schemeClr val="accent2"/>
                </a:solidFill>
              </a:rPr>
              <a:t> 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  </a:t>
            </a:r>
            <a:r>
              <a:rPr lang="cs-CZ" altLang="cs-CZ" sz="1000" dirty="0" err="1">
                <a:solidFill>
                  <a:schemeClr val="accent2"/>
                </a:solidFill>
              </a:rPr>
              <a:t>printf</a:t>
            </a:r>
            <a:r>
              <a:rPr lang="cs-CZ" altLang="cs-CZ" sz="1000" dirty="0">
                <a:solidFill>
                  <a:schemeClr val="accent2"/>
                </a:solidFill>
              </a:rPr>
              <a:t>(" </a:t>
            </a:r>
            <a:r>
              <a:rPr lang="cs-CZ" altLang="cs-CZ" sz="1000" dirty="0" err="1">
                <a:solidFill>
                  <a:schemeClr val="accent2"/>
                </a:solidFill>
              </a:rPr>
              <a:t>is</a:t>
            </a:r>
            <a:r>
              <a:rPr lang="cs-CZ" altLang="cs-CZ" sz="1000" dirty="0">
                <a:solidFill>
                  <a:schemeClr val="accent2"/>
                </a:solidFill>
              </a:rPr>
              <a:t> not </a:t>
            </a:r>
            <a:r>
              <a:rPr lang="cs-CZ" altLang="cs-CZ" sz="1000" dirty="0" err="1">
                <a:solidFill>
                  <a:schemeClr val="accent2"/>
                </a:solidFill>
              </a:rPr>
              <a:t>an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integer</a:t>
            </a:r>
            <a:r>
              <a:rPr lang="cs-CZ" altLang="cs-CZ" sz="1000" dirty="0">
                <a:solidFill>
                  <a:schemeClr val="accent2"/>
                </a:solidFill>
              </a:rPr>
              <a:t>.\</a:t>
            </a:r>
            <a:r>
              <a:rPr lang="cs-CZ" altLang="cs-CZ" sz="1000" dirty="0" err="1">
                <a:solidFill>
                  <a:schemeClr val="accent2"/>
                </a:solidFill>
              </a:rPr>
              <a:t>nPlease</a:t>
            </a:r>
            <a:r>
              <a:rPr lang="cs-CZ" altLang="cs-CZ" sz="1000" dirty="0">
                <a:solidFill>
                  <a:schemeClr val="accent2"/>
                </a:solidFill>
              </a:rPr>
              <a:t> enter </a:t>
            </a:r>
            <a:r>
              <a:rPr lang="cs-CZ" altLang="cs-CZ" sz="1000" dirty="0" err="1">
                <a:solidFill>
                  <a:schemeClr val="accent2"/>
                </a:solidFill>
              </a:rPr>
              <a:t>an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integer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value</a:t>
            </a:r>
            <a:r>
              <a:rPr lang="cs-CZ" altLang="cs-CZ" sz="1000" dirty="0">
                <a:solidFill>
                  <a:schemeClr val="accent2"/>
                </a:solidFill>
              </a:rPr>
              <a:t>, such as 25, -178, </a:t>
            </a:r>
            <a:r>
              <a:rPr lang="cs-CZ" altLang="cs-CZ" sz="1000" dirty="0" err="1">
                <a:solidFill>
                  <a:schemeClr val="accent2"/>
                </a:solidFill>
              </a:rPr>
              <a:t>or</a:t>
            </a:r>
            <a:r>
              <a:rPr lang="cs-CZ" altLang="cs-CZ" sz="1000" dirty="0">
                <a:solidFill>
                  <a:schemeClr val="accent2"/>
                </a:solidFill>
              </a:rPr>
              <a:t> 3: ");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</a:t>
            </a:r>
            <a:r>
              <a:rPr lang="cs-CZ" altLang="cs-CZ" sz="1000" dirty="0" err="1">
                <a:solidFill>
                  <a:schemeClr val="accent2"/>
                </a:solidFill>
              </a:rPr>
              <a:t>while</a:t>
            </a:r>
            <a:r>
              <a:rPr lang="cs-CZ" altLang="cs-CZ" sz="1000" dirty="0">
                <a:solidFill>
                  <a:schemeClr val="accent2"/>
                </a:solidFill>
              </a:rPr>
              <a:t> (</a:t>
            </a:r>
            <a:r>
              <a:rPr lang="cs-CZ" altLang="cs-CZ" sz="1000" dirty="0" err="1">
                <a:solidFill>
                  <a:schemeClr val="accent2"/>
                </a:solidFill>
              </a:rPr>
              <a:t>getchar</a:t>
            </a:r>
            <a:r>
              <a:rPr lang="cs-CZ" altLang="cs-CZ" sz="1000" dirty="0">
                <a:solidFill>
                  <a:schemeClr val="accent2"/>
                </a:solidFill>
              </a:rPr>
              <a:t>() != '\n') </a:t>
            </a:r>
            <a:r>
              <a:rPr lang="cs-CZ" altLang="cs-CZ" sz="1000" dirty="0"/>
              <a:t>/* Když vstup začíná číslem a končí něčím jiným, co chci zahodit, nebo čtu potom znak.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  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return input;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}</a:t>
            </a:r>
          </a:p>
          <a:p>
            <a:pPr lvl="1">
              <a:lnSpc>
                <a:spcPct val="80000"/>
              </a:lnSpc>
            </a:pPr>
            <a:r>
              <a:rPr lang="cs-CZ" altLang="cs-CZ" sz="1000" dirty="0"/>
              <a:t>Když funkce </a:t>
            </a:r>
            <a:r>
              <a:rPr lang="cs-CZ" altLang="cs-CZ" sz="1000" dirty="0" err="1">
                <a:solidFill>
                  <a:schemeClr val="accent2"/>
                </a:solidFill>
              </a:rPr>
              <a:t>scanf</a:t>
            </a:r>
            <a:r>
              <a:rPr lang="cs-CZ" altLang="cs-CZ" sz="1000" dirty="0">
                <a:solidFill>
                  <a:schemeClr val="accent2"/>
                </a:solidFill>
              </a:rPr>
              <a:t>()</a:t>
            </a:r>
            <a:r>
              <a:rPr lang="cs-CZ" altLang="cs-CZ" sz="1000" dirty="0"/>
              <a:t> nenačte úspěšně data, ponechá je ve vstupní frontě.</a:t>
            </a:r>
          </a:p>
          <a:p>
            <a:pPr lvl="1">
              <a:lnSpc>
                <a:spcPct val="80000"/>
              </a:lnSpc>
            </a:pPr>
            <a:r>
              <a:rPr lang="cs-CZ" altLang="cs-CZ" sz="1000" dirty="0"/>
              <a:t>Odtud je může vypsat funkce </a:t>
            </a:r>
            <a:r>
              <a:rPr lang="cs-CZ" altLang="cs-CZ" sz="1000" dirty="0" err="1">
                <a:solidFill>
                  <a:schemeClr val="accent2"/>
                </a:solidFill>
              </a:rPr>
              <a:t>getchar</a:t>
            </a:r>
            <a:r>
              <a:rPr lang="cs-CZ" altLang="cs-CZ" sz="1000" dirty="0">
                <a:solidFill>
                  <a:schemeClr val="accent2"/>
                </a:solidFill>
              </a:rPr>
              <a:t>()</a:t>
            </a:r>
            <a:r>
              <a:rPr lang="cs-CZ" altLang="cs-CZ" sz="1000" dirty="0"/>
              <a:t> a </a:t>
            </a:r>
            <a:r>
              <a:rPr lang="cs-CZ" altLang="cs-CZ" sz="1000" dirty="0" err="1">
                <a:solidFill>
                  <a:schemeClr val="accent2"/>
                </a:solidFill>
              </a:rPr>
              <a:t>putchar</a:t>
            </a:r>
            <a:r>
              <a:rPr lang="cs-CZ" altLang="cs-CZ" sz="1000" dirty="0">
                <a:solidFill>
                  <a:schemeClr val="accent2"/>
                </a:solidFill>
              </a:rPr>
              <a:t>()</a:t>
            </a:r>
            <a:r>
              <a:rPr lang="cs-CZ" altLang="cs-CZ" sz="1000" dirty="0"/>
              <a:t>.</a:t>
            </a:r>
          </a:p>
          <a:p>
            <a:pPr>
              <a:lnSpc>
                <a:spcPct val="80000"/>
              </a:lnSpc>
            </a:pPr>
            <a:endParaRPr lang="cs-CZ" altLang="cs-CZ" sz="1200" dirty="0"/>
          </a:p>
          <a:p>
            <a:pPr>
              <a:lnSpc>
                <a:spcPct val="80000"/>
              </a:lnSpc>
            </a:pPr>
            <a:r>
              <a:rPr lang="cs-CZ" altLang="cs-CZ" sz="1200" dirty="0"/>
              <a:t>Volání funkce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000" dirty="0" err="1">
                <a:solidFill>
                  <a:schemeClr val="accent2"/>
                </a:solidFill>
              </a:rPr>
              <a:t>int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main</a:t>
            </a:r>
            <a:r>
              <a:rPr lang="cs-CZ" altLang="cs-CZ" sz="1000" dirty="0">
                <a:solidFill>
                  <a:schemeClr val="accent2"/>
                </a:solidFill>
              </a:rPr>
              <a:t>(</a:t>
            </a:r>
            <a:r>
              <a:rPr lang="cs-CZ" altLang="cs-CZ" sz="1000" dirty="0" err="1">
                <a:solidFill>
                  <a:schemeClr val="accent2"/>
                </a:solidFill>
              </a:rPr>
              <a:t>void</a:t>
            </a:r>
            <a:r>
              <a:rPr lang="cs-CZ" altLang="cs-CZ" sz="1000" dirty="0">
                <a:solidFill>
                  <a:schemeClr val="accent2"/>
                </a:solidFill>
              </a:rPr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</a:t>
            </a:r>
            <a:r>
              <a:rPr lang="cs-CZ" altLang="cs-CZ" sz="1000" dirty="0" err="1">
                <a:solidFill>
                  <a:schemeClr val="accent2"/>
                </a:solidFill>
              </a:rPr>
              <a:t>int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cislo</a:t>
            </a:r>
            <a:r>
              <a:rPr lang="cs-CZ" altLang="cs-CZ" sz="1000" dirty="0">
                <a:solidFill>
                  <a:schemeClr val="accent2"/>
                </a:solidFill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</a:t>
            </a:r>
            <a:r>
              <a:rPr lang="cs-CZ" altLang="cs-CZ" sz="1000" dirty="0" err="1">
                <a:solidFill>
                  <a:schemeClr val="accent2"/>
                </a:solidFill>
              </a:rPr>
              <a:t>cislo</a:t>
            </a:r>
            <a:r>
              <a:rPr lang="cs-CZ" altLang="cs-CZ" sz="1000" dirty="0">
                <a:solidFill>
                  <a:schemeClr val="accent2"/>
                </a:solidFill>
              </a:rPr>
              <a:t> = </a:t>
            </a:r>
            <a:r>
              <a:rPr lang="cs-CZ" altLang="cs-CZ" sz="1000" dirty="0" err="1">
                <a:solidFill>
                  <a:schemeClr val="accent2"/>
                </a:solidFill>
              </a:rPr>
              <a:t>get_int</a:t>
            </a:r>
            <a:r>
              <a:rPr lang="cs-CZ" altLang="cs-CZ" sz="1000" dirty="0">
                <a:solidFill>
                  <a:schemeClr val="accent2"/>
                </a:solidFill>
              </a:rPr>
              <a:t>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…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return 0;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}</a:t>
            </a:r>
          </a:p>
          <a:p>
            <a:pPr lvl="1">
              <a:lnSpc>
                <a:spcPct val="80000"/>
              </a:lnSpc>
            </a:pPr>
            <a:r>
              <a:rPr lang="cs-CZ" altLang="cs-CZ" sz="1000" dirty="0"/>
              <a:t>Jak by se funkce </a:t>
            </a:r>
            <a:r>
              <a:rPr lang="cs-CZ" altLang="cs-CZ" sz="1000" dirty="0" err="1">
                <a:solidFill>
                  <a:schemeClr val="accent2"/>
                </a:solidFill>
              </a:rPr>
              <a:t>get_int</a:t>
            </a:r>
            <a:r>
              <a:rPr lang="cs-CZ" altLang="cs-CZ" sz="1000" dirty="0">
                <a:solidFill>
                  <a:schemeClr val="accent2"/>
                </a:solidFill>
              </a:rPr>
              <a:t>()</a:t>
            </a:r>
            <a:r>
              <a:rPr lang="cs-CZ" altLang="cs-CZ" sz="1000" dirty="0"/>
              <a:t> změnila, kdyby se měla používat způsobem </a:t>
            </a:r>
            <a:r>
              <a:rPr lang="cs-CZ" altLang="cs-CZ" sz="1000" dirty="0" err="1">
                <a:solidFill>
                  <a:schemeClr val="accent2"/>
                </a:solidFill>
              </a:rPr>
              <a:t>get_int</a:t>
            </a:r>
            <a:r>
              <a:rPr lang="cs-CZ" altLang="cs-CZ" sz="1000" dirty="0">
                <a:solidFill>
                  <a:schemeClr val="accent2"/>
                </a:solidFill>
              </a:rPr>
              <a:t>(&amp;</a:t>
            </a:r>
            <a:r>
              <a:rPr lang="cs-CZ" altLang="cs-CZ" sz="1000" dirty="0" err="1">
                <a:solidFill>
                  <a:schemeClr val="accent2"/>
                </a:solidFill>
              </a:rPr>
              <a:t>cislo</a:t>
            </a:r>
            <a:r>
              <a:rPr lang="cs-CZ" altLang="cs-CZ" sz="1000" dirty="0">
                <a:solidFill>
                  <a:schemeClr val="accent2"/>
                </a:solidFill>
              </a:rPr>
              <a:t>);</a:t>
            </a:r>
            <a:r>
              <a:rPr lang="cs-CZ" altLang="cs-CZ" sz="1000" dirty="0"/>
              <a:t>?</a:t>
            </a:r>
          </a:p>
          <a:p>
            <a:pPr>
              <a:lnSpc>
                <a:spcPct val="80000"/>
              </a:lnSpc>
            </a:pPr>
            <a:endParaRPr lang="cs-CZ" altLang="cs-CZ" sz="1200" dirty="0"/>
          </a:p>
          <a:p>
            <a:pPr>
              <a:lnSpc>
                <a:spcPct val="80000"/>
              </a:lnSpc>
            </a:pPr>
            <a:r>
              <a:rPr lang="cs-CZ" altLang="cs-CZ" sz="1200" dirty="0">
                <a:hlinkClick r:id="rId3" action="ppaction://hlinksldjump"/>
              </a:rPr>
              <a:t>funkce s parametrem pro text výzvy a kontrolou intervalu</a:t>
            </a:r>
            <a:endParaRPr lang="cs-CZ" alt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4D28-DB5D-4C8D-9A64-A8C79DCE9420}" type="slidenum">
              <a:rPr lang="cs-CZ" altLang="cs-CZ"/>
              <a:pPr/>
              <a:t>206</a:t>
            </a:fld>
            <a:endParaRPr lang="cs-CZ" altLang="cs-CZ"/>
          </a:p>
        </p:txBody>
      </p:sp>
      <p:sp>
        <p:nvSpPr>
          <p:cNvPr id="2601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Ověřování vstupu řetězce funkcí </a:t>
            </a:r>
            <a:r>
              <a:rPr lang="cs-CZ" altLang="cs-CZ" sz="4000">
                <a:solidFill>
                  <a:schemeClr val="accent2"/>
                </a:solidFill>
              </a:rPr>
              <a:t>fgets()</a:t>
            </a:r>
            <a:r>
              <a:rPr lang="cs-CZ" altLang="cs-CZ" sz="4000"/>
              <a:t> z klávesnice</a:t>
            </a:r>
          </a:p>
        </p:txBody>
      </p:sp>
      <p:sp>
        <p:nvSpPr>
          <p:cNvPr id="2601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/>
              <a:t>Musíme zabránit tomu, aby načtený řetězec přesáhl alokovaný paměťový prostor.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Příkaz </a:t>
            </a:r>
            <a:r>
              <a:rPr lang="cs-CZ" altLang="cs-CZ" sz="1600">
                <a:solidFill>
                  <a:schemeClr val="accent2"/>
                </a:solidFill>
              </a:rPr>
              <a:t>fgets(s, max_delka, stdin);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Když je vstup delší nebo roven </a:t>
            </a:r>
            <a:r>
              <a:rPr lang="cs-CZ" altLang="cs-CZ" sz="1400">
                <a:solidFill>
                  <a:schemeClr val="accent2"/>
                </a:solidFill>
              </a:rPr>
              <a:t>max_delka</a:t>
            </a:r>
            <a:r>
              <a:rPr lang="cs-CZ" altLang="cs-CZ" sz="1400"/>
              <a:t> znaků, tak ve vstupním bufferu čeká zbytek znaků a konec řádku.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Když je vstup kratší než </a:t>
            </a:r>
            <a:r>
              <a:rPr lang="cs-CZ" altLang="cs-CZ" sz="1400">
                <a:solidFill>
                  <a:schemeClr val="accent2"/>
                </a:solidFill>
              </a:rPr>
              <a:t>MAX</a:t>
            </a:r>
            <a:r>
              <a:rPr lang="cs-CZ" altLang="cs-CZ" sz="1400"/>
              <a:t> znaků, tak ve vstupním bufferu už nic není, ale konec řádku je posledním znakem </a:t>
            </a:r>
            <a:r>
              <a:rPr lang="cs-CZ" altLang="cs-CZ" sz="1400">
                <a:solidFill>
                  <a:schemeClr val="accent2"/>
                </a:solidFill>
              </a:rPr>
              <a:t>s</a:t>
            </a:r>
            <a:r>
              <a:rPr lang="cs-CZ" altLang="cs-CZ" sz="1400"/>
              <a:t>, z něhož je obvykle žádoucí jej </a:t>
            </a:r>
            <a:r>
              <a:rPr lang="cs-CZ" altLang="cs-CZ" sz="1400">
                <a:hlinkClick r:id="rId2"/>
              </a:rPr>
              <a:t>odstranit</a:t>
            </a:r>
            <a:r>
              <a:rPr lang="cs-CZ" altLang="cs-CZ" sz="1400"/>
              <a:t>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#include &lt;stdio.h&gt;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#include &lt;string.h&gt;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#define MAX 5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void precti_retezec_a_vyprazdni_buffer(char *s, int max_delka)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int delka;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printf("Zadej retezec kratsi nez %d znaku: ", max_delka);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fgets(s, max_delka, stdin); </a:t>
            </a:r>
            <a:r>
              <a:rPr lang="cs-CZ" altLang="cs-CZ" sz="1200"/>
              <a:t>/* načtení uživatelského vstupu */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delka = strlen(s) - 1; </a:t>
            </a:r>
            <a:r>
              <a:rPr lang="cs-CZ" altLang="cs-CZ" sz="1200"/>
              <a:t>/* zjištění indexu posledního načteného znaku */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if (s[delka] == '\n')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s[delka] = '\0'; </a:t>
            </a:r>
            <a:r>
              <a:rPr lang="cs-CZ" altLang="cs-CZ" sz="1200"/>
              <a:t>/* Když </a:t>
            </a:r>
            <a:r>
              <a:rPr lang="cs-CZ" altLang="cs-CZ" sz="1200">
                <a:solidFill>
                  <a:schemeClr val="accent2"/>
                </a:solidFill>
              </a:rPr>
              <a:t>s</a:t>
            </a:r>
            <a:r>
              <a:rPr lang="cs-CZ" altLang="cs-CZ" sz="1200"/>
              <a:t> končí koncem řádku, tak konec řádku přepíšeme ukončující nulou. */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else</a:t>
            </a:r>
            <a:r>
              <a:rPr lang="cs-CZ" altLang="cs-CZ" sz="1200"/>
              <a:t> /* V opačném případě můžeme vyprázdnit buffer před dalším možným čtením. */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while (getchar() != '\n')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int main(void)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char retezec[MAX];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precti_retezec_a_vyprazdni_buffer(retezec, MAX);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printf("%s\n", retezec);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return 0;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50C00-CB46-46A8-A17D-4864970C614F}" type="slidenum">
              <a:rPr lang="cs-CZ" altLang="cs-CZ"/>
              <a:pPr/>
              <a:t>207</a:t>
            </a:fld>
            <a:endParaRPr lang="cs-CZ" altLang="cs-CZ"/>
          </a:p>
        </p:txBody>
      </p:sp>
      <p:sp>
        <p:nvSpPr>
          <p:cNvPr id="261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Ověřování vstupu řetězce funkcí </a:t>
            </a:r>
            <a:r>
              <a:rPr lang="cs-CZ" altLang="cs-CZ" sz="4000">
                <a:solidFill>
                  <a:schemeClr val="accent2"/>
                </a:solidFill>
              </a:rPr>
              <a:t>scanf()</a:t>
            </a:r>
          </a:p>
        </p:txBody>
      </p:sp>
      <p:sp>
        <p:nvSpPr>
          <p:cNvPr id="261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/>
              <a:t>Příkaz </a:t>
            </a:r>
            <a:r>
              <a:rPr lang="cs-CZ" altLang="cs-CZ" sz="1600">
                <a:solidFill>
                  <a:schemeClr val="accent2"/>
                </a:solidFill>
                <a:hlinkClick r:id="rId2" action="ppaction://hlinksldjump"/>
              </a:rPr>
              <a:t>scanf("%4s", s);</a:t>
            </a:r>
            <a:r>
              <a:rPr lang="cs-CZ" altLang="cs-CZ" sz="1600"/>
              <a:t> zabraňuje tomu, aby načtený řetězec </a:t>
            </a:r>
            <a:r>
              <a:rPr lang="cs-CZ" altLang="cs-CZ" sz="1600">
                <a:solidFill>
                  <a:schemeClr val="accent2"/>
                </a:solidFill>
              </a:rPr>
              <a:t>s</a:t>
            </a:r>
            <a:r>
              <a:rPr lang="cs-CZ" altLang="cs-CZ" sz="1600"/>
              <a:t> přesáhl alokovaný paměťový prostor, literálem </a:t>
            </a:r>
            <a:r>
              <a:rPr lang="cs-CZ" altLang="cs-CZ" sz="1600">
                <a:solidFill>
                  <a:schemeClr val="accent2"/>
                </a:solidFill>
              </a:rPr>
              <a:t>4</a:t>
            </a:r>
            <a:r>
              <a:rPr lang="cs-CZ" altLang="cs-CZ" sz="1600"/>
              <a:t> v řídícím řetězci formátu.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Literálu v řídícím řetězci formátu se můžeme zbavit tím, že </a:t>
            </a:r>
            <a:r>
              <a:rPr lang="cs-CZ" altLang="cs-CZ" sz="1600">
                <a:hlinkClick r:id="rId3"/>
              </a:rPr>
              <a:t>řídící řetězec formátu vygenerujeme funkcí </a:t>
            </a:r>
            <a:r>
              <a:rPr lang="cs-CZ" altLang="cs-CZ" sz="1600">
                <a:solidFill>
                  <a:schemeClr val="accent2"/>
                </a:solidFill>
                <a:hlinkClick r:id="rId3"/>
              </a:rPr>
              <a:t>sprintf</a:t>
            </a:r>
            <a:r>
              <a:rPr lang="cs-CZ" altLang="cs-CZ" sz="1600">
                <a:hlinkClick r:id="rId3"/>
              </a:rPr>
              <a:t>()</a:t>
            </a:r>
            <a:r>
              <a:rPr lang="cs-CZ" altLang="cs-CZ" sz="160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#include &lt;stdio.h&gt;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#define DELKA_RIDICIHO_RETEZCE_FORMATU 50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#define MAX 5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void precti_retezec(char *s, int max_delka)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char rrf[DELKA_RIDICIHO_RETEZCE_FORMATU];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printf("Zadej retezec kratsi nez %d znaku: ", max_delka);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sprintf(rrf, "%%%ds", max_delka - 1); </a:t>
            </a:r>
            <a:r>
              <a:rPr lang="cs-CZ" altLang="cs-CZ" sz="1400"/>
              <a:t>/* Pro </a:t>
            </a:r>
            <a:r>
              <a:rPr lang="cs-CZ" altLang="cs-CZ" sz="1400">
                <a:solidFill>
                  <a:schemeClr val="accent2"/>
                </a:solidFill>
              </a:rPr>
              <a:t>MAX == 5</a:t>
            </a:r>
            <a:r>
              <a:rPr lang="cs-CZ" altLang="cs-CZ" sz="1400"/>
              <a:t> má být </a:t>
            </a:r>
            <a:r>
              <a:rPr lang="cs-CZ" altLang="cs-CZ" sz="1400">
                <a:solidFill>
                  <a:schemeClr val="accent2"/>
                </a:solidFill>
              </a:rPr>
              <a:t>rrf == "%4s"</a:t>
            </a:r>
            <a:r>
              <a:rPr lang="cs-CZ" altLang="cs-CZ" sz="1400"/>
              <a:t>.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scanf(rrf, s);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int main(void)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char retezec[MAX];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precti_retezec(retezec, MAX);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printf("%s\n", retezec);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return 0;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Kdyby se do </a:t>
            </a:r>
            <a:r>
              <a:rPr lang="cs-CZ" altLang="cs-CZ" sz="1400">
                <a:solidFill>
                  <a:schemeClr val="accent2"/>
                </a:solidFill>
              </a:rPr>
              <a:t>rrf</a:t>
            </a:r>
            <a:r>
              <a:rPr lang="cs-CZ" altLang="cs-CZ" sz="1400"/>
              <a:t> tisklo funkcí </a:t>
            </a:r>
            <a:r>
              <a:rPr lang="cs-CZ" altLang="cs-CZ" sz="1400">
                <a:solidFill>
                  <a:schemeClr val="accent2"/>
                </a:solidFill>
              </a:rPr>
              <a:t>sprintf()</a:t>
            </a:r>
            <a:r>
              <a:rPr lang="cs-CZ" altLang="cs-CZ" sz="1400"/>
              <a:t> něco delšího, než se tam vejde, došlo by k havárii nebo špatnému fungování programu, proto existuje i bezpečná verze této funkce s omezenou délkou řetězce </a:t>
            </a:r>
            <a:r>
              <a:rPr lang="cs-CZ" altLang="cs-CZ" sz="1400">
                <a:solidFill>
                  <a:schemeClr val="accent2"/>
                </a:solidFill>
                <a:hlinkClick r:id="rId4" action="ppaction://hlinksldjump"/>
              </a:rPr>
              <a:t>snprintf()</a:t>
            </a:r>
            <a:r>
              <a:rPr lang="cs-CZ" altLang="cs-CZ" sz="14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D66A-08B5-4CD1-9014-541B7B4E69C4}" type="slidenum">
              <a:rPr lang="cs-CZ" altLang="cs-CZ"/>
              <a:pPr/>
              <a:t>208</a:t>
            </a:fld>
            <a:endParaRPr lang="cs-CZ" altLang="cs-CZ"/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Ověřování vstupu řetězce funkcí </a:t>
            </a:r>
            <a:r>
              <a:rPr lang="cs-CZ" altLang="cs-CZ" sz="4000">
                <a:solidFill>
                  <a:schemeClr val="accent2"/>
                </a:solidFill>
              </a:rPr>
              <a:t>getc()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Řetězec je možné načítat po jednotlivých znacích, dokud nedojde k překročení přípustné délky nebo není konec řádku.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Přidáme-li </a:t>
            </a:r>
            <a:r>
              <a:rPr lang="cs-CZ" altLang="cs-CZ" sz="2000" dirty="0">
                <a:solidFill>
                  <a:schemeClr val="accent2"/>
                </a:solidFill>
              </a:rPr>
              <a:t>&amp;&amp; c != ' ' &amp;&amp; c != '\t'</a:t>
            </a:r>
            <a:r>
              <a:rPr lang="cs-CZ" altLang="cs-CZ" sz="2000" dirty="0"/>
              <a:t>, je možné simulovat funkci </a:t>
            </a:r>
            <a:r>
              <a:rPr lang="cs-CZ" altLang="cs-CZ" sz="2000" dirty="0" err="1">
                <a:solidFill>
                  <a:schemeClr val="accent2"/>
                </a:solidFill>
              </a:rPr>
              <a:t>scanf</a:t>
            </a:r>
            <a:r>
              <a:rPr lang="cs-CZ" altLang="cs-CZ" sz="2000" dirty="0">
                <a:solidFill>
                  <a:schemeClr val="accent2"/>
                </a:solidFill>
              </a:rPr>
              <a:t>()</a:t>
            </a:r>
            <a:r>
              <a:rPr lang="cs-CZ" altLang="cs-CZ" sz="2000" dirty="0"/>
              <a:t>.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#</a:t>
            </a:r>
            <a:r>
              <a:rPr lang="cs-CZ" altLang="cs-CZ" sz="1600" dirty="0" err="1">
                <a:solidFill>
                  <a:schemeClr val="accent2"/>
                </a:solidFill>
              </a:rPr>
              <a:t>include</a:t>
            </a:r>
            <a:r>
              <a:rPr lang="cs-CZ" altLang="cs-CZ" sz="1600" dirty="0">
                <a:solidFill>
                  <a:schemeClr val="accent2"/>
                </a:solidFill>
              </a:rPr>
              <a:t> &lt;</a:t>
            </a:r>
            <a:r>
              <a:rPr lang="cs-CZ" altLang="cs-CZ" sz="1600" dirty="0" err="1">
                <a:solidFill>
                  <a:schemeClr val="accent2"/>
                </a:solidFill>
              </a:rPr>
              <a:t>stdio.h</a:t>
            </a:r>
            <a:r>
              <a:rPr lang="cs-CZ" altLang="cs-CZ" sz="1600" dirty="0">
                <a:solidFill>
                  <a:schemeClr val="accent2"/>
                </a:solidFill>
              </a:rPr>
              <a:t>&gt;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#</a:t>
            </a:r>
            <a:r>
              <a:rPr lang="cs-CZ" altLang="cs-CZ" sz="1600" dirty="0" err="1">
                <a:solidFill>
                  <a:schemeClr val="accent2"/>
                </a:solidFill>
              </a:rPr>
              <a:t>define</a:t>
            </a:r>
            <a:r>
              <a:rPr lang="cs-CZ" altLang="cs-CZ" sz="1600" dirty="0">
                <a:solidFill>
                  <a:schemeClr val="accent2"/>
                </a:solidFill>
              </a:rPr>
              <a:t> MAX 5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void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precti_retezec_po_znacich</a:t>
            </a:r>
            <a:r>
              <a:rPr lang="cs-CZ" altLang="cs-CZ" sz="1600" dirty="0">
                <a:solidFill>
                  <a:schemeClr val="accent2"/>
                </a:solidFill>
              </a:rPr>
              <a:t>(</a:t>
            </a:r>
            <a:r>
              <a:rPr lang="cs-CZ" altLang="cs-CZ" sz="1600" dirty="0" err="1">
                <a:solidFill>
                  <a:schemeClr val="accent2"/>
                </a:solidFill>
              </a:rPr>
              <a:t>char</a:t>
            </a:r>
            <a:r>
              <a:rPr lang="cs-CZ" altLang="cs-CZ" sz="1600" dirty="0">
                <a:solidFill>
                  <a:schemeClr val="accent2"/>
                </a:solidFill>
              </a:rPr>
              <a:t> *s, 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max_delka</a:t>
            </a:r>
            <a:r>
              <a:rPr lang="cs-CZ" altLang="cs-CZ" sz="1600" dirty="0">
                <a:solidFill>
                  <a:schemeClr val="accent2"/>
                </a:solidFill>
              </a:rPr>
              <a:t>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 c, i = 0;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printf</a:t>
            </a:r>
            <a:r>
              <a:rPr lang="cs-CZ" altLang="cs-CZ" sz="1600" dirty="0">
                <a:solidFill>
                  <a:schemeClr val="accent2"/>
                </a:solidFill>
              </a:rPr>
              <a:t>("Zadej </a:t>
            </a:r>
            <a:r>
              <a:rPr lang="cs-CZ" altLang="cs-CZ" sz="1600" dirty="0" err="1">
                <a:solidFill>
                  <a:schemeClr val="accent2"/>
                </a:solidFill>
              </a:rPr>
              <a:t>retezec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kratsi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nez</a:t>
            </a:r>
            <a:r>
              <a:rPr lang="cs-CZ" altLang="cs-CZ" sz="1600" dirty="0">
                <a:solidFill>
                  <a:schemeClr val="accent2"/>
                </a:solidFill>
              </a:rPr>
              <a:t> %d znaku: ", </a:t>
            </a:r>
            <a:r>
              <a:rPr lang="cs-CZ" altLang="cs-CZ" sz="1600" dirty="0" err="1">
                <a:solidFill>
                  <a:schemeClr val="accent2"/>
                </a:solidFill>
              </a:rPr>
              <a:t>max_delka</a:t>
            </a:r>
            <a:r>
              <a:rPr lang="cs-CZ" altLang="cs-CZ" sz="1600" dirty="0">
                <a:solidFill>
                  <a:schemeClr val="accent2"/>
                </a:solidFill>
              </a:rPr>
              <a:t>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while</a:t>
            </a:r>
            <a:r>
              <a:rPr lang="cs-CZ" altLang="cs-CZ" sz="1600" dirty="0">
                <a:solidFill>
                  <a:schemeClr val="accent2"/>
                </a:solidFill>
              </a:rPr>
              <a:t> ((c = </a:t>
            </a:r>
            <a:r>
              <a:rPr lang="cs-CZ" altLang="cs-CZ" sz="1600" dirty="0" err="1">
                <a:solidFill>
                  <a:schemeClr val="accent2"/>
                </a:solidFill>
              </a:rPr>
              <a:t>getc</a:t>
            </a:r>
            <a:r>
              <a:rPr lang="cs-CZ" altLang="cs-CZ" sz="1600" dirty="0">
                <a:solidFill>
                  <a:schemeClr val="accent2"/>
                </a:solidFill>
              </a:rPr>
              <a:t>(</a:t>
            </a:r>
            <a:r>
              <a:rPr lang="cs-CZ" altLang="cs-CZ" sz="1600" dirty="0" err="1">
                <a:solidFill>
                  <a:schemeClr val="accent2"/>
                </a:solidFill>
              </a:rPr>
              <a:t>stdin</a:t>
            </a:r>
            <a:r>
              <a:rPr lang="cs-CZ" altLang="cs-CZ" sz="1600" dirty="0">
                <a:solidFill>
                  <a:schemeClr val="accent2"/>
                </a:solidFill>
              </a:rPr>
              <a:t>)) != '\n' </a:t>
            </a:r>
            <a:r>
              <a:rPr lang="cs-CZ" altLang="cs-CZ" sz="1600" dirty="0"/>
              <a:t>/* sem další podmínky */</a:t>
            </a:r>
            <a:r>
              <a:rPr lang="cs-CZ" altLang="cs-CZ" sz="1600" dirty="0">
                <a:solidFill>
                  <a:schemeClr val="accent2"/>
                </a:solidFill>
              </a:rPr>
              <a:t> &amp;&amp; i &lt; </a:t>
            </a:r>
            <a:r>
              <a:rPr lang="cs-CZ" altLang="cs-CZ" sz="1600" dirty="0" err="1">
                <a:solidFill>
                  <a:schemeClr val="accent2"/>
                </a:solidFill>
              </a:rPr>
              <a:t>max_delka</a:t>
            </a:r>
            <a:r>
              <a:rPr lang="cs-CZ" altLang="cs-CZ" sz="1600" dirty="0">
                <a:solidFill>
                  <a:schemeClr val="accent2"/>
                </a:solidFill>
              </a:rPr>
              <a:t> - 1) 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  s[i] = c; </a:t>
            </a:r>
            <a:r>
              <a:rPr lang="cs-CZ" altLang="cs-CZ" sz="1600" dirty="0"/>
              <a:t>/* skládání řetězce ze znaků */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  i++;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}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s[i] = '\0'; </a:t>
            </a:r>
            <a:r>
              <a:rPr lang="cs-CZ" altLang="cs-CZ" sz="1600" dirty="0"/>
              <a:t>/* přidání ukončující nuly */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}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main</a:t>
            </a:r>
            <a:r>
              <a:rPr lang="cs-CZ" altLang="cs-CZ" sz="1600" dirty="0">
                <a:solidFill>
                  <a:schemeClr val="accent2"/>
                </a:solidFill>
              </a:rPr>
              <a:t>(</a:t>
            </a:r>
            <a:r>
              <a:rPr lang="cs-CZ" altLang="cs-CZ" sz="1600" dirty="0" err="1">
                <a:solidFill>
                  <a:schemeClr val="accent2"/>
                </a:solidFill>
              </a:rPr>
              <a:t>void</a:t>
            </a:r>
            <a:r>
              <a:rPr lang="cs-CZ" altLang="cs-CZ" sz="1600" dirty="0">
                <a:solidFill>
                  <a:schemeClr val="accent2"/>
                </a:solidFill>
              </a:rPr>
              <a:t>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char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retezec</a:t>
            </a:r>
            <a:r>
              <a:rPr lang="cs-CZ" altLang="cs-CZ" sz="1600" dirty="0">
                <a:solidFill>
                  <a:schemeClr val="accent2"/>
                </a:solidFill>
              </a:rPr>
              <a:t>[MAX];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precti_retezec_po_znacich</a:t>
            </a:r>
            <a:r>
              <a:rPr lang="cs-CZ" altLang="cs-CZ" sz="1600" dirty="0">
                <a:solidFill>
                  <a:schemeClr val="accent2"/>
                </a:solidFill>
              </a:rPr>
              <a:t>(</a:t>
            </a:r>
            <a:r>
              <a:rPr lang="cs-CZ" altLang="cs-CZ" sz="1600" dirty="0" err="1">
                <a:solidFill>
                  <a:schemeClr val="accent2"/>
                </a:solidFill>
              </a:rPr>
              <a:t>retezec</a:t>
            </a:r>
            <a:r>
              <a:rPr lang="cs-CZ" altLang="cs-CZ" sz="1600" dirty="0">
                <a:solidFill>
                  <a:schemeClr val="accent2"/>
                </a:solidFill>
              </a:rPr>
              <a:t>, MAX);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printf</a:t>
            </a:r>
            <a:r>
              <a:rPr lang="cs-CZ" altLang="cs-CZ" sz="1600" dirty="0">
                <a:solidFill>
                  <a:schemeClr val="accent2"/>
                </a:solidFill>
              </a:rPr>
              <a:t>("%s\n", </a:t>
            </a:r>
            <a:r>
              <a:rPr lang="cs-CZ" altLang="cs-CZ" sz="1600" dirty="0" err="1">
                <a:solidFill>
                  <a:schemeClr val="accent2"/>
                </a:solidFill>
              </a:rPr>
              <a:t>retezec</a:t>
            </a:r>
            <a:r>
              <a:rPr lang="cs-CZ" altLang="cs-CZ" sz="1600" dirty="0">
                <a:solidFill>
                  <a:schemeClr val="accent2"/>
                </a:solidFill>
              </a:rPr>
              <a:t>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return 0;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4642-5094-4DA5-8564-A560AF0E37E4}" type="slidenum">
              <a:rPr lang="cs-CZ" altLang="cs-CZ"/>
              <a:pPr/>
              <a:t>209</a:t>
            </a:fld>
            <a:endParaRPr lang="cs-CZ" altLang="cs-CZ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&lt;</a:t>
            </a:r>
            <a:r>
              <a:rPr lang="cs-CZ" altLang="cs-CZ" dirty="0" err="1">
                <a:solidFill>
                  <a:schemeClr val="accent2"/>
                </a:solidFill>
                <a:hlinkClick r:id="rId2"/>
              </a:rPr>
              <a:t>locale.h</a:t>
            </a:r>
            <a:r>
              <a:rPr lang="cs-CZ" altLang="cs-CZ" dirty="0">
                <a:solidFill>
                  <a:schemeClr val="accent2"/>
                </a:solidFill>
              </a:rPr>
              <a:t>&gt;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hlavičkový soubor pro lokalizaci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Funkce </a:t>
            </a:r>
            <a:r>
              <a:rPr lang="cs-CZ" altLang="cs-CZ" dirty="0" err="1">
                <a:solidFill>
                  <a:schemeClr val="accent2"/>
                </a:solidFill>
              </a:rPr>
              <a:t>localeconv</a:t>
            </a:r>
            <a:r>
              <a:rPr lang="cs-CZ" altLang="cs-CZ" dirty="0">
                <a:solidFill>
                  <a:schemeClr val="accent2"/>
                </a:solidFill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vrací informaci o nastaveném národním prostředí.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Funkce </a:t>
            </a:r>
            <a:r>
              <a:rPr lang="cs-CZ" altLang="cs-CZ" dirty="0" err="1">
                <a:solidFill>
                  <a:schemeClr val="accent2"/>
                </a:solidFill>
              </a:rPr>
              <a:t>setlocale</a:t>
            </a:r>
            <a:r>
              <a:rPr lang="cs-CZ" altLang="cs-CZ" dirty="0">
                <a:solidFill>
                  <a:schemeClr val="accent2"/>
                </a:solidFill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nastavuje národní prostředí.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datový typ </a:t>
            </a:r>
            <a:r>
              <a:rPr lang="cs-CZ" altLang="cs-CZ" dirty="0" err="1">
                <a:solidFill>
                  <a:schemeClr val="accent2"/>
                </a:solidFill>
              </a:rPr>
              <a:t>struct</a:t>
            </a:r>
            <a:r>
              <a:rPr lang="cs-CZ" altLang="cs-CZ" dirty="0">
                <a:solidFill>
                  <a:schemeClr val="accent2"/>
                </a:solidFill>
              </a:rPr>
              <a:t> </a:t>
            </a:r>
            <a:r>
              <a:rPr lang="cs-CZ" altLang="cs-CZ" dirty="0" err="1">
                <a:solidFill>
                  <a:schemeClr val="accent2"/>
                </a:solidFill>
              </a:rPr>
              <a:t>lconv</a:t>
            </a:r>
            <a:endParaRPr lang="cs-CZ" altLang="cs-CZ" dirty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altLang="cs-CZ" dirty="0"/>
              <a:t>datový typ pro informaci o národním prostředí</a:t>
            </a:r>
          </a:p>
          <a:p>
            <a:pPr lvl="1">
              <a:lnSpc>
                <a:spcPct val="90000"/>
              </a:lnSpc>
            </a:pPr>
            <a:r>
              <a:rPr lang="cs-CZ" altLang="cs-CZ" dirty="0" smtClean="0"/>
              <a:t>například </a:t>
            </a:r>
            <a:r>
              <a:rPr lang="cs-CZ" altLang="cs-CZ" dirty="0"/>
              <a:t>zápis času a data, oddělovač celé a desetinné části čísla, rozšířená znaková sada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Když chceme, aby se program choval ve všech prostředích stejně, tak lokalizaci nepoužíváme.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Řetězce ve zdrojovém textu programu jsou závislé na aktuálním kódování editoru, tudíž nastávají problémy s přenositelností, když se program otevře v editoru s jiným kódováním.</a:t>
            </a:r>
          </a:p>
          <a:p>
            <a:pPr lvl="1">
              <a:lnSpc>
                <a:spcPct val="90000"/>
              </a:lnSpc>
            </a:pPr>
            <a:r>
              <a:rPr lang="cs-CZ" altLang="cs-CZ" dirty="0" smtClean="0"/>
              <a:t>Zaručeně beze změny jsou jen </a:t>
            </a:r>
            <a:r>
              <a:rPr lang="cs-CZ" altLang="cs-CZ" dirty="0" smtClean="0">
                <a:hlinkClick r:id="rId3" action="ppaction://hlinksldjump"/>
              </a:rPr>
              <a:t>ASCII znaky s kódem 32 až 126</a:t>
            </a:r>
            <a:r>
              <a:rPr lang="cs-CZ" altLang="cs-CZ" dirty="0" smtClean="0"/>
              <a:t>.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E987-7D0C-4809-BF37-B1C987CBC01B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/>
              <a:t>Příkaz a výraz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Příkaz (</a:t>
            </a:r>
            <a:r>
              <a:rPr lang="cs-CZ" altLang="cs-CZ" sz="2800">
                <a:hlinkClick r:id="rId2"/>
              </a:rPr>
              <a:t>statement</a:t>
            </a:r>
            <a:r>
              <a:rPr lang="cs-CZ" altLang="cs-CZ" sz="2800"/>
              <a:t>)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nejmenší kompilovatelná jednotka </a:t>
            </a:r>
            <a:r>
              <a:rPr lang="cs-CZ" altLang="cs-CZ" sz="2400">
                <a:hlinkClick r:id="rId3"/>
              </a:rPr>
              <a:t>imperativního</a:t>
            </a:r>
            <a:r>
              <a:rPr lang="cs-CZ" altLang="cs-CZ" sz="2400"/>
              <a:t> programovacího jazyka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jednoduchý</a:t>
            </a:r>
          </a:p>
          <a:p>
            <a:pPr lvl="2">
              <a:lnSpc>
                <a:spcPct val="80000"/>
              </a:lnSpc>
            </a:pPr>
            <a:r>
              <a:rPr lang="cs-CZ" altLang="cs-CZ" sz="2000"/>
              <a:t>Skládá se z výrazů.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složený</a:t>
            </a:r>
          </a:p>
          <a:p>
            <a:pPr lvl="2">
              <a:lnSpc>
                <a:spcPct val="80000"/>
              </a:lnSpc>
            </a:pPr>
            <a:r>
              <a:rPr lang="cs-CZ" altLang="cs-CZ" sz="2000"/>
              <a:t>Skládá se z příkazů a výrazů.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Výraz (</a:t>
            </a:r>
            <a:r>
              <a:rPr lang="cs-CZ" altLang="cs-CZ" sz="2800">
                <a:hlinkClick r:id="rId4"/>
              </a:rPr>
              <a:t>expression</a:t>
            </a:r>
            <a:r>
              <a:rPr lang="cs-CZ" altLang="cs-CZ" sz="2800"/>
              <a:t>)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kombinace </a:t>
            </a:r>
            <a:r>
              <a:rPr lang="cs-CZ" altLang="cs-CZ" sz="2400">
                <a:hlinkClick r:id="rId5"/>
              </a:rPr>
              <a:t>operandů</a:t>
            </a:r>
            <a:r>
              <a:rPr lang="cs-CZ" altLang="cs-CZ" sz="2400"/>
              <a:t> (</a:t>
            </a:r>
            <a:r>
              <a:rPr lang="cs-CZ" altLang="cs-CZ" sz="2400">
                <a:hlinkClick r:id="rId6" action="ppaction://hlinksldjump"/>
              </a:rPr>
              <a:t>literálů</a:t>
            </a:r>
            <a:r>
              <a:rPr lang="cs-CZ" altLang="cs-CZ" sz="2400"/>
              <a:t> a pojmenovaných konstant a proměnných), </a:t>
            </a:r>
            <a:r>
              <a:rPr lang="cs-CZ" altLang="cs-CZ" sz="2400">
                <a:hlinkClick r:id="rId7"/>
              </a:rPr>
              <a:t>operátorů</a:t>
            </a:r>
            <a:r>
              <a:rPr lang="cs-CZ" altLang="cs-CZ" sz="2400"/>
              <a:t> a funkcí, která je vyhodnocena jako hodnota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V matematice výraz reprezentuje hodnotu.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solidFill>
                  <a:schemeClr val="accent2"/>
                </a:solidFill>
              </a:rPr>
              <a:t>x = y * 2;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solidFill>
                  <a:schemeClr val="accent2"/>
                </a:solidFill>
              </a:rPr>
              <a:t>a = b = c = 0;</a:t>
            </a:r>
            <a:r>
              <a:rPr lang="cs-CZ" altLang="cs-CZ" sz="2800"/>
              <a:t> </a:t>
            </a:r>
            <a:r>
              <a:rPr lang="cs-CZ" altLang="cs-CZ" sz="2400"/>
              <a:t>je příkaz, protože končí středníkem.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Přiřazení </a:t>
            </a:r>
            <a:r>
              <a:rPr lang="cs-CZ" altLang="cs-CZ" sz="2400">
                <a:solidFill>
                  <a:schemeClr val="accent2"/>
                </a:solidFill>
              </a:rPr>
              <a:t>c = 0</a:t>
            </a:r>
            <a:r>
              <a:rPr lang="cs-CZ" altLang="cs-CZ" sz="2400"/>
              <a:t> je výraz vyhodnocený jako </a:t>
            </a:r>
            <a:r>
              <a:rPr lang="cs-CZ" altLang="cs-CZ" sz="2400">
                <a:solidFill>
                  <a:schemeClr val="accent2"/>
                </a:solidFill>
              </a:rPr>
              <a:t>0</a:t>
            </a:r>
            <a:r>
              <a:rPr lang="cs-CZ" altLang="cs-CZ" sz="2400"/>
              <a:t>. Výraz je možné přiřadit.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1447800" y="5105400"/>
            <a:ext cx="762000" cy="5334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209800" y="5105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>
                <a:solidFill>
                  <a:srgbClr val="FF0000"/>
                </a:solidFill>
              </a:rPr>
              <a:t>Výraz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685800" y="5029200"/>
            <a:ext cx="2590800" cy="6858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3200400" y="5105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>
                <a:solidFill>
                  <a:srgbClr val="0000FF"/>
                </a:solidFill>
              </a:rPr>
              <a:t>Příkaz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nimBg="1"/>
      <p:bldP spid="28677" grpId="0"/>
      <p:bldP spid="28678" grpId="0" animBg="1"/>
      <p:bldP spid="28679" grpId="0"/>
    </p:bldLst>
  </p:timing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4642-5094-4DA5-8564-A560AF0E37E4}" type="slidenum">
              <a:rPr lang="cs-CZ" altLang="cs-CZ"/>
              <a:pPr/>
              <a:t>210</a:t>
            </a:fld>
            <a:endParaRPr lang="cs-CZ" altLang="cs-CZ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 smtClean="0"/>
              <a:t>Příklad programu s lokalizací</a:t>
            </a:r>
            <a:endParaRPr lang="cs-CZ" altLang="cs-CZ" dirty="0">
              <a:solidFill>
                <a:schemeClr val="accent2"/>
              </a:solidFill>
            </a:endParaRP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</a:rPr>
              <a:t>#</a:t>
            </a:r>
            <a:r>
              <a:rPr lang="cs-CZ" altLang="cs-CZ" dirty="0" err="1">
                <a:solidFill>
                  <a:schemeClr val="accent2"/>
                </a:solidFill>
              </a:rPr>
              <a:t>include</a:t>
            </a:r>
            <a:r>
              <a:rPr lang="cs-CZ" altLang="cs-CZ" dirty="0">
                <a:solidFill>
                  <a:schemeClr val="accent2"/>
                </a:solidFill>
              </a:rPr>
              <a:t> &lt;</a:t>
            </a:r>
            <a:r>
              <a:rPr lang="cs-CZ" altLang="cs-CZ" dirty="0" err="1">
                <a:solidFill>
                  <a:schemeClr val="accent2"/>
                </a:solidFill>
              </a:rPr>
              <a:t>stdio.h</a:t>
            </a:r>
            <a:r>
              <a:rPr lang="cs-CZ" altLang="cs-CZ" dirty="0">
                <a:solidFill>
                  <a:schemeClr val="accent2"/>
                </a:solidFill>
              </a:rPr>
              <a:t>&gt;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</a:rPr>
              <a:t>#</a:t>
            </a:r>
            <a:r>
              <a:rPr lang="cs-CZ" altLang="cs-CZ" dirty="0" err="1">
                <a:solidFill>
                  <a:schemeClr val="accent2"/>
                </a:solidFill>
              </a:rPr>
              <a:t>include</a:t>
            </a:r>
            <a:r>
              <a:rPr lang="cs-CZ" altLang="cs-CZ" dirty="0">
                <a:solidFill>
                  <a:schemeClr val="accent2"/>
                </a:solidFill>
              </a:rPr>
              <a:t> &lt;</a:t>
            </a:r>
            <a:r>
              <a:rPr lang="cs-CZ" altLang="cs-CZ" dirty="0" err="1">
                <a:solidFill>
                  <a:schemeClr val="accent2"/>
                </a:solidFill>
              </a:rPr>
              <a:t>locale.h</a:t>
            </a:r>
            <a:r>
              <a:rPr lang="cs-CZ" altLang="cs-CZ" dirty="0">
                <a:solidFill>
                  <a:schemeClr val="accent2"/>
                </a:solidFill>
              </a:rPr>
              <a:t>&gt;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</a:rPr>
              <a:t>double </a:t>
            </a:r>
            <a:r>
              <a:rPr lang="cs-CZ" altLang="cs-CZ" dirty="0" err="1">
                <a:solidFill>
                  <a:schemeClr val="accent2"/>
                </a:solidFill>
              </a:rPr>
              <a:t>precti_cislo</a:t>
            </a:r>
            <a:r>
              <a:rPr lang="cs-CZ" altLang="cs-CZ" dirty="0">
                <a:solidFill>
                  <a:schemeClr val="accent2"/>
                </a:solidFill>
              </a:rPr>
              <a:t>(</a:t>
            </a:r>
            <a:r>
              <a:rPr lang="cs-CZ" altLang="cs-CZ" dirty="0" err="1">
                <a:solidFill>
                  <a:schemeClr val="accent2"/>
                </a:solidFill>
              </a:rPr>
              <a:t>void</a:t>
            </a:r>
            <a:r>
              <a:rPr lang="cs-CZ" altLang="cs-CZ" dirty="0">
                <a:solidFill>
                  <a:schemeClr val="accent2"/>
                </a:solidFill>
              </a:rPr>
              <a:t>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</a:rPr>
              <a:t>{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</a:rPr>
              <a:t>  double </a:t>
            </a:r>
            <a:r>
              <a:rPr lang="cs-CZ" altLang="cs-CZ" dirty="0" err="1">
                <a:solidFill>
                  <a:schemeClr val="accent2"/>
                </a:solidFill>
              </a:rPr>
              <a:t>cislo</a:t>
            </a:r>
            <a:r>
              <a:rPr lang="cs-CZ" altLang="cs-CZ" dirty="0">
                <a:solidFill>
                  <a:schemeClr val="accent2"/>
                </a:solidFill>
              </a:rPr>
              <a:t>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</a:rPr>
              <a:t>  </a:t>
            </a:r>
            <a:r>
              <a:rPr lang="cs-CZ" altLang="cs-CZ" dirty="0" err="1">
                <a:solidFill>
                  <a:schemeClr val="accent2"/>
                </a:solidFill>
              </a:rPr>
              <a:t>printf</a:t>
            </a:r>
            <a:r>
              <a:rPr lang="cs-CZ" altLang="cs-CZ" dirty="0">
                <a:solidFill>
                  <a:schemeClr val="accent2"/>
                </a:solidFill>
              </a:rPr>
              <a:t>("Zadej reálné číslo: ");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</a:rPr>
              <a:t>  </a:t>
            </a:r>
            <a:r>
              <a:rPr lang="cs-CZ" altLang="cs-CZ" dirty="0" err="1">
                <a:solidFill>
                  <a:schemeClr val="accent2"/>
                </a:solidFill>
              </a:rPr>
              <a:t>while</a:t>
            </a:r>
            <a:r>
              <a:rPr lang="cs-CZ" altLang="cs-CZ" dirty="0">
                <a:solidFill>
                  <a:schemeClr val="accent2"/>
                </a:solidFill>
              </a:rPr>
              <a:t> (</a:t>
            </a:r>
            <a:r>
              <a:rPr lang="cs-CZ" altLang="cs-CZ" dirty="0" err="1">
                <a:solidFill>
                  <a:schemeClr val="accent2"/>
                </a:solidFill>
              </a:rPr>
              <a:t>scanf</a:t>
            </a:r>
            <a:r>
              <a:rPr lang="cs-CZ" altLang="cs-CZ" dirty="0">
                <a:solidFill>
                  <a:schemeClr val="accent2"/>
                </a:solidFill>
              </a:rPr>
              <a:t>("%</a:t>
            </a:r>
            <a:r>
              <a:rPr lang="cs-CZ" altLang="cs-CZ" dirty="0" err="1">
                <a:solidFill>
                  <a:schemeClr val="accent2"/>
                </a:solidFill>
              </a:rPr>
              <a:t>lf</a:t>
            </a:r>
            <a:r>
              <a:rPr lang="cs-CZ" altLang="cs-CZ" dirty="0">
                <a:solidFill>
                  <a:schemeClr val="accent2"/>
                </a:solidFill>
              </a:rPr>
              <a:t>", &amp;</a:t>
            </a:r>
            <a:r>
              <a:rPr lang="cs-CZ" altLang="cs-CZ" dirty="0" err="1">
                <a:solidFill>
                  <a:schemeClr val="accent2"/>
                </a:solidFill>
              </a:rPr>
              <a:t>cislo</a:t>
            </a:r>
            <a:r>
              <a:rPr lang="cs-CZ" altLang="cs-CZ" dirty="0">
                <a:solidFill>
                  <a:schemeClr val="accent2"/>
                </a:solidFill>
              </a:rPr>
              <a:t>) != 1) {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</a:rPr>
              <a:t>    </a:t>
            </a:r>
            <a:r>
              <a:rPr lang="cs-CZ" altLang="cs-CZ" dirty="0" err="1">
                <a:solidFill>
                  <a:schemeClr val="accent2"/>
                </a:solidFill>
              </a:rPr>
              <a:t>printf</a:t>
            </a:r>
            <a:r>
              <a:rPr lang="cs-CZ" altLang="cs-CZ" dirty="0">
                <a:solidFill>
                  <a:schemeClr val="accent2"/>
                </a:solidFill>
              </a:rPr>
              <a:t>("Zadali jste číslo špatně.\n");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</a:rPr>
              <a:t>    </a:t>
            </a:r>
            <a:r>
              <a:rPr lang="cs-CZ" altLang="cs-CZ" dirty="0" err="1">
                <a:solidFill>
                  <a:schemeClr val="accent2"/>
                </a:solidFill>
              </a:rPr>
              <a:t>while</a:t>
            </a:r>
            <a:r>
              <a:rPr lang="cs-CZ" altLang="cs-CZ" dirty="0">
                <a:solidFill>
                  <a:schemeClr val="accent2"/>
                </a:solidFill>
              </a:rPr>
              <a:t> (</a:t>
            </a:r>
            <a:r>
              <a:rPr lang="cs-CZ" altLang="cs-CZ" dirty="0" err="1">
                <a:solidFill>
                  <a:schemeClr val="accent2"/>
                </a:solidFill>
              </a:rPr>
              <a:t>getchar</a:t>
            </a:r>
            <a:r>
              <a:rPr lang="cs-CZ" altLang="cs-CZ" dirty="0">
                <a:solidFill>
                  <a:schemeClr val="accent2"/>
                </a:solidFill>
              </a:rPr>
              <a:t>() != '\n')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</a:rPr>
              <a:t>      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</a:rPr>
              <a:t>    </a:t>
            </a:r>
            <a:r>
              <a:rPr lang="cs-CZ" altLang="cs-CZ" dirty="0" err="1">
                <a:solidFill>
                  <a:schemeClr val="accent2"/>
                </a:solidFill>
              </a:rPr>
              <a:t>printf</a:t>
            </a:r>
            <a:r>
              <a:rPr lang="cs-CZ" altLang="cs-CZ" dirty="0">
                <a:solidFill>
                  <a:schemeClr val="accent2"/>
                </a:solidFill>
              </a:rPr>
              <a:t>("Zadej reálné číslo: ");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</a:rPr>
              <a:t>  }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</a:rPr>
              <a:t>  </a:t>
            </a:r>
            <a:r>
              <a:rPr lang="cs-CZ" altLang="cs-CZ" dirty="0" err="1">
                <a:solidFill>
                  <a:schemeClr val="accent2"/>
                </a:solidFill>
              </a:rPr>
              <a:t>while</a:t>
            </a:r>
            <a:r>
              <a:rPr lang="cs-CZ" altLang="cs-CZ" dirty="0">
                <a:solidFill>
                  <a:schemeClr val="accent2"/>
                </a:solidFill>
              </a:rPr>
              <a:t> (</a:t>
            </a:r>
            <a:r>
              <a:rPr lang="cs-CZ" altLang="cs-CZ" dirty="0" err="1">
                <a:solidFill>
                  <a:schemeClr val="accent2"/>
                </a:solidFill>
              </a:rPr>
              <a:t>getchar</a:t>
            </a:r>
            <a:r>
              <a:rPr lang="cs-CZ" altLang="cs-CZ" dirty="0">
                <a:solidFill>
                  <a:schemeClr val="accent2"/>
                </a:solidFill>
              </a:rPr>
              <a:t>() != '\n')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</a:rPr>
              <a:t>    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</a:rPr>
              <a:t>  return </a:t>
            </a:r>
            <a:r>
              <a:rPr lang="cs-CZ" altLang="cs-CZ" dirty="0" err="1">
                <a:solidFill>
                  <a:schemeClr val="accent2"/>
                </a:solidFill>
              </a:rPr>
              <a:t>cislo</a:t>
            </a:r>
            <a:r>
              <a:rPr lang="cs-CZ" altLang="cs-CZ" dirty="0">
                <a:solidFill>
                  <a:schemeClr val="accent2"/>
                </a:solidFill>
              </a:rPr>
              <a:t>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</a:rPr>
              <a:t>}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 err="1">
                <a:solidFill>
                  <a:schemeClr val="accent2"/>
                </a:solidFill>
              </a:rPr>
              <a:t>int</a:t>
            </a:r>
            <a:r>
              <a:rPr lang="cs-CZ" altLang="cs-CZ" dirty="0">
                <a:solidFill>
                  <a:schemeClr val="accent2"/>
                </a:solidFill>
              </a:rPr>
              <a:t> </a:t>
            </a:r>
            <a:r>
              <a:rPr lang="cs-CZ" altLang="cs-CZ" dirty="0" err="1">
                <a:solidFill>
                  <a:schemeClr val="accent2"/>
                </a:solidFill>
              </a:rPr>
              <a:t>main</a:t>
            </a:r>
            <a:r>
              <a:rPr lang="cs-CZ" altLang="cs-CZ" dirty="0">
                <a:solidFill>
                  <a:schemeClr val="accent2"/>
                </a:solidFill>
              </a:rPr>
              <a:t>()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</a:rPr>
              <a:t>{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</a:rPr>
              <a:t>    double </a:t>
            </a:r>
            <a:r>
              <a:rPr lang="cs-CZ" altLang="cs-CZ" dirty="0" err="1">
                <a:solidFill>
                  <a:schemeClr val="accent2"/>
                </a:solidFill>
              </a:rPr>
              <a:t>cislo</a:t>
            </a:r>
            <a:r>
              <a:rPr lang="cs-CZ" altLang="cs-CZ" dirty="0">
                <a:solidFill>
                  <a:schemeClr val="accent2"/>
                </a:solidFill>
              </a:rPr>
              <a:t>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</a:rPr>
              <a:t>    </a:t>
            </a:r>
            <a:r>
              <a:rPr lang="cs-CZ" altLang="cs-CZ" dirty="0" err="1">
                <a:solidFill>
                  <a:schemeClr val="accent2"/>
                </a:solidFill>
              </a:rPr>
              <a:t>setlocale</a:t>
            </a:r>
            <a:r>
              <a:rPr lang="cs-CZ" altLang="cs-CZ" dirty="0">
                <a:solidFill>
                  <a:schemeClr val="accent2"/>
                </a:solidFill>
              </a:rPr>
              <a:t>(LC_ALL,""); </a:t>
            </a:r>
            <a:r>
              <a:rPr lang="cs-CZ" altLang="cs-CZ" dirty="0"/>
              <a:t>//</a:t>
            </a:r>
            <a:r>
              <a:rPr lang="cs-CZ" altLang="cs-CZ" dirty="0">
                <a:hlinkClick r:id="rId2"/>
              </a:rPr>
              <a:t>https://www.cplusplus.com/reference/clocale/setlocale</a:t>
            </a:r>
            <a:r>
              <a:rPr lang="cs-CZ" altLang="cs-CZ" dirty="0" smtClean="0">
                <a:hlinkClick r:id="rId2"/>
              </a:rPr>
              <a:t>/</a:t>
            </a:r>
            <a:endParaRPr lang="cs-CZ" altLang="cs-CZ" dirty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</a:rPr>
              <a:t>    //</a:t>
            </a:r>
            <a:r>
              <a:rPr lang="cs-CZ" altLang="cs-CZ" dirty="0" err="1">
                <a:solidFill>
                  <a:schemeClr val="accent2"/>
                </a:solidFill>
              </a:rPr>
              <a:t>setlocale</a:t>
            </a:r>
            <a:r>
              <a:rPr lang="cs-CZ" altLang="cs-CZ" dirty="0">
                <a:solidFill>
                  <a:schemeClr val="accent2"/>
                </a:solidFill>
              </a:rPr>
              <a:t>(LC_CTYPE,""); </a:t>
            </a:r>
            <a:r>
              <a:rPr lang="cs-CZ" altLang="cs-CZ" dirty="0"/>
              <a:t>//Tento příkaz místo předchozího neovlivňuje desetinnou tečku, tedy nebude místo ní čárka.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</a:rPr>
              <a:t>    </a:t>
            </a:r>
            <a:r>
              <a:rPr lang="cs-CZ" altLang="cs-CZ" dirty="0" err="1">
                <a:solidFill>
                  <a:schemeClr val="accent2"/>
                </a:solidFill>
              </a:rPr>
              <a:t>cislo</a:t>
            </a:r>
            <a:r>
              <a:rPr lang="cs-CZ" altLang="cs-CZ" dirty="0">
                <a:solidFill>
                  <a:schemeClr val="accent2"/>
                </a:solidFill>
              </a:rPr>
              <a:t> = </a:t>
            </a:r>
            <a:r>
              <a:rPr lang="cs-CZ" altLang="cs-CZ" dirty="0" err="1">
                <a:solidFill>
                  <a:schemeClr val="accent2"/>
                </a:solidFill>
              </a:rPr>
              <a:t>precti_cislo</a:t>
            </a:r>
            <a:r>
              <a:rPr lang="cs-CZ" altLang="cs-CZ" dirty="0">
                <a:solidFill>
                  <a:schemeClr val="accent2"/>
                </a:solidFill>
              </a:rPr>
              <a:t>();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</a:rPr>
              <a:t>    </a:t>
            </a:r>
            <a:r>
              <a:rPr lang="cs-CZ" altLang="cs-CZ" dirty="0" err="1">
                <a:solidFill>
                  <a:schemeClr val="accent2"/>
                </a:solidFill>
              </a:rPr>
              <a:t>printf</a:t>
            </a:r>
            <a:r>
              <a:rPr lang="cs-CZ" altLang="cs-CZ" dirty="0">
                <a:solidFill>
                  <a:schemeClr val="accent2"/>
                </a:solidFill>
              </a:rPr>
              <a:t>("Zadali jste číslo %f.\n", </a:t>
            </a:r>
            <a:r>
              <a:rPr lang="cs-CZ" altLang="cs-CZ" dirty="0" err="1">
                <a:solidFill>
                  <a:schemeClr val="accent2"/>
                </a:solidFill>
              </a:rPr>
              <a:t>cislo</a:t>
            </a:r>
            <a:r>
              <a:rPr lang="cs-CZ" altLang="cs-CZ" dirty="0">
                <a:solidFill>
                  <a:schemeClr val="accent2"/>
                </a:solidFill>
              </a:rPr>
              <a:t>);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</a:rPr>
              <a:t>    </a:t>
            </a:r>
            <a:r>
              <a:rPr lang="cs-CZ" altLang="cs-CZ" dirty="0" err="1">
                <a:solidFill>
                  <a:schemeClr val="accent2"/>
                </a:solidFill>
              </a:rPr>
              <a:t>printf</a:t>
            </a:r>
            <a:r>
              <a:rPr lang="cs-CZ" altLang="cs-CZ" dirty="0">
                <a:solidFill>
                  <a:schemeClr val="accent2"/>
                </a:solidFill>
              </a:rPr>
              <a:t>("Ahoj světe! Jak se máš?\n");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</a:rPr>
              <a:t>    return 0;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6586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F8C0-AF7D-473A-8189-B7E7E2ACE4F5}" type="slidenum">
              <a:rPr lang="cs-CZ" altLang="cs-CZ"/>
              <a:pPr/>
              <a:t>211</a:t>
            </a:fld>
            <a:endParaRPr lang="cs-CZ" altLang="cs-CZ"/>
          </a:p>
        </p:txBody>
      </p:sp>
      <p:sp>
        <p:nvSpPr>
          <p:cNvPr id="2498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accent2"/>
                </a:solidFill>
              </a:rPr>
              <a:t>&lt;</a:t>
            </a:r>
            <a:r>
              <a:rPr lang="cs-CZ" altLang="cs-CZ">
                <a:solidFill>
                  <a:schemeClr val="accent2"/>
                </a:solidFill>
                <a:hlinkClick r:id="rId2"/>
              </a:rPr>
              <a:t>math.h</a:t>
            </a:r>
            <a:r>
              <a:rPr lang="cs-CZ" altLang="cs-CZ">
                <a:solidFill>
                  <a:schemeClr val="accent2"/>
                </a:solidFill>
              </a:rPr>
              <a:t>&gt;</a:t>
            </a:r>
          </a:p>
        </p:txBody>
      </p:sp>
      <p:sp>
        <p:nvSpPr>
          <p:cNvPr id="2498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matematické funkce v přesnosti </a:t>
            </a:r>
            <a:r>
              <a:rPr lang="cs-CZ" altLang="cs-CZ" sz="2800">
                <a:solidFill>
                  <a:schemeClr val="accent2"/>
                </a:solidFill>
              </a:rPr>
              <a:t>double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matematické konstanty</a:t>
            </a:r>
          </a:p>
          <a:p>
            <a:pPr>
              <a:lnSpc>
                <a:spcPct val="90000"/>
              </a:lnSpc>
            </a:pPr>
            <a:r>
              <a:rPr lang="cs-CZ" altLang="cs-CZ" sz="2800">
                <a:hlinkClick r:id="rId3"/>
              </a:rPr>
              <a:t>Algoritmy záleží na implementaci.</a:t>
            </a:r>
            <a:endParaRPr lang="cs-CZ" altLang="cs-CZ" sz="2800"/>
          </a:p>
          <a:p>
            <a:pPr>
              <a:lnSpc>
                <a:spcPct val="90000"/>
              </a:lnSpc>
            </a:pPr>
            <a:r>
              <a:rPr lang="cs-CZ" altLang="cs-CZ" sz="2800"/>
              <a:t>spolupráce s externí proměnnou </a:t>
            </a:r>
            <a:r>
              <a:rPr lang="cs-CZ" altLang="cs-CZ" sz="2800">
                <a:solidFill>
                  <a:schemeClr val="accent2"/>
                </a:solidFill>
                <a:hlinkClick r:id="rId4" action="ppaction://hlinksldjump"/>
              </a:rPr>
              <a:t>errno</a:t>
            </a:r>
            <a:r>
              <a:rPr lang="cs-CZ" altLang="cs-CZ" sz="2800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Pokud se v těchto funkcích vyskytne chyba, pak je do </a:t>
            </a:r>
            <a:r>
              <a:rPr lang="cs-CZ" altLang="cs-CZ" sz="2400">
                <a:solidFill>
                  <a:schemeClr val="accent2"/>
                </a:solidFill>
              </a:rPr>
              <a:t>errno</a:t>
            </a:r>
            <a:r>
              <a:rPr lang="cs-CZ" altLang="cs-CZ" sz="2400"/>
              <a:t> dosazena jedna z těchto symbolických konstant:</a:t>
            </a:r>
          </a:p>
          <a:p>
            <a:pPr lvl="2">
              <a:lnSpc>
                <a:spcPct val="9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EDOM</a:t>
            </a:r>
          </a:p>
          <a:p>
            <a:pPr lvl="3">
              <a:lnSpc>
                <a:spcPct val="90000"/>
              </a:lnSpc>
            </a:pPr>
            <a:r>
              <a:rPr lang="cs-CZ" altLang="cs-CZ" sz="1800"/>
              <a:t>Vstupní argument má hodnotu mimo definiční obor funkce.</a:t>
            </a:r>
          </a:p>
          <a:p>
            <a:pPr lvl="2">
              <a:lnSpc>
                <a:spcPct val="9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ERANGE</a:t>
            </a:r>
          </a:p>
          <a:p>
            <a:pPr lvl="3">
              <a:lnSpc>
                <a:spcPct val="90000"/>
              </a:lnSpc>
            </a:pPr>
            <a:r>
              <a:rPr lang="cs-CZ" altLang="cs-CZ" sz="1800"/>
              <a:t>Výstupní hodnota přetekla nebo podtekla typ </a:t>
            </a:r>
            <a:r>
              <a:rPr lang="cs-CZ" altLang="cs-CZ" sz="1800">
                <a:solidFill>
                  <a:schemeClr val="accent2"/>
                </a:solidFill>
              </a:rPr>
              <a:t>double</a:t>
            </a:r>
            <a:r>
              <a:rPr lang="cs-CZ" altLang="cs-CZ" sz="1800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Samotná funkce z </a:t>
            </a:r>
            <a:r>
              <a:rPr lang="cs-CZ" altLang="cs-CZ" sz="2400">
                <a:solidFill>
                  <a:schemeClr val="accent2"/>
                </a:solidFill>
              </a:rPr>
              <a:t>math.h</a:t>
            </a:r>
            <a:r>
              <a:rPr lang="cs-CZ" altLang="cs-CZ" sz="2400"/>
              <a:t> v případě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přetečení vrátí symbolickou konstantu </a:t>
            </a:r>
            <a:r>
              <a:rPr lang="cs-CZ" altLang="cs-CZ" sz="2000">
                <a:solidFill>
                  <a:schemeClr val="accent2"/>
                </a:solidFill>
              </a:rPr>
              <a:t>HUGE_VAL</a:t>
            </a:r>
            <a:r>
              <a:rPr lang="cs-CZ" altLang="cs-CZ" sz="2000"/>
              <a:t> (maximální číslo v </a:t>
            </a:r>
            <a:r>
              <a:rPr lang="cs-CZ" altLang="cs-CZ" sz="2000">
                <a:solidFill>
                  <a:schemeClr val="accent2"/>
                </a:solidFill>
              </a:rPr>
              <a:t>double</a:t>
            </a:r>
            <a:r>
              <a:rPr lang="cs-CZ" altLang="cs-CZ" sz="2000"/>
              <a:t>),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podtečení vrátí hodnotu </a:t>
            </a:r>
            <a:r>
              <a:rPr lang="cs-CZ" altLang="cs-CZ" sz="2000">
                <a:solidFill>
                  <a:schemeClr val="accent2"/>
                </a:solidFill>
              </a:rPr>
              <a:t>0.0</a:t>
            </a:r>
            <a:r>
              <a:rPr lang="cs-CZ" altLang="cs-CZ" sz="20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CB02-303C-429C-976F-E6836B146DB5}" type="slidenum">
              <a:rPr lang="cs-CZ" altLang="cs-CZ"/>
              <a:pPr/>
              <a:t>212</a:t>
            </a:fld>
            <a:endParaRPr lang="cs-CZ" altLang="cs-CZ"/>
          </a:p>
        </p:txBody>
      </p:sp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 dirty="0"/>
              <a:t>S</a:t>
            </a:r>
            <a:r>
              <a:rPr lang="pt-BR" altLang="cs-CZ" sz="4000" dirty="0"/>
              <a:t>polupráce </a:t>
            </a:r>
            <a:r>
              <a:rPr lang="cs-CZ" altLang="cs-CZ" sz="4000" dirty="0"/>
              <a:t>funkcí z knihovny </a:t>
            </a:r>
            <a:r>
              <a:rPr lang="cs-CZ" altLang="cs-CZ" sz="4000" dirty="0" err="1">
                <a:solidFill>
                  <a:schemeClr val="accent2"/>
                </a:solidFill>
              </a:rPr>
              <a:t>math.h</a:t>
            </a:r>
            <a:r>
              <a:rPr lang="cs-CZ" altLang="cs-CZ" sz="4000" dirty="0"/>
              <a:t> </a:t>
            </a:r>
            <a:r>
              <a:rPr lang="pt-BR" altLang="cs-CZ" sz="4000" dirty="0"/>
              <a:t>s externí proměnnou </a:t>
            </a:r>
            <a:r>
              <a:rPr lang="pt-BR" altLang="cs-CZ" sz="4000" dirty="0">
                <a:solidFill>
                  <a:schemeClr val="accent2"/>
                </a:solidFill>
              </a:rPr>
              <a:t>errno</a:t>
            </a:r>
            <a:endParaRPr lang="en-US" altLang="cs-CZ" sz="4000" dirty="0">
              <a:solidFill>
                <a:schemeClr val="accent2"/>
              </a:solidFill>
            </a:endParaRP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#include &lt;stdlib.h&gt;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#include &lt;string.h&gt;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#include &lt;math.h&gt;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#include &lt;errno.h&gt; </a:t>
            </a:r>
            <a:r>
              <a:rPr lang="cs-CZ" altLang="cs-CZ" sz="1600"/>
              <a:t>/* Pokud bychom chtěli používat názvy konstant hodnot </a:t>
            </a:r>
            <a:r>
              <a:rPr lang="cs-CZ" altLang="cs-CZ" sz="1600">
                <a:solidFill>
                  <a:schemeClr val="accent2"/>
                </a:solidFill>
              </a:rPr>
              <a:t>errno</a:t>
            </a:r>
            <a:r>
              <a:rPr lang="cs-CZ" altLang="cs-CZ" sz="1600"/>
              <a:t>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main()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double x = sqrt(-2);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if (errno != 0)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perror("Funkce sqrt()");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printf("Funkce sqrt(): %s\n", strerror(errno));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printf("Funkce sqrt(): %s\n", sys_errlist[errno]);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printf("Cislo chyby: %d\n", errno);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printf("%f\n", x);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errno = 0; </a:t>
            </a:r>
            <a:r>
              <a:rPr lang="cs-CZ" altLang="cs-CZ" sz="1600"/>
              <a:t>/* Vynulování je nutné, když chceme zachycovat další chyby.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perror("");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sys_errlist[0] = "Bez chyby"; </a:t>
            </a:r>
            <a:r>
              <a:rPr lang="cs-CZ" altLang="cs-CZ" sz="1600"/>
              <a:t>/* Takto je možné přeložit text chyby.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perror("");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00B6C-E11C-4C13-82B0-B22BE8E2F890}" type="slidenum">
              <a:rPr lang="cs-CZ" altLang="cs-CZ"/>
              <a:pPr/>
              <a:t>213</a:t>
            </a:fld>
            <a:endParaRPr lang="cs-CZ" altLang="cs-CZ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sz="4000">
                <a:solidFill>
                  <a:schemeClr val="tx1"/>
                </a:solidFill>
              </a:rPr>
              <a:t>Celočíselné matematické funkce</a:t>
            </a:r>
            <a:endParaRPr lang="cs-CZ" altLang="cs-CZ" sz="4000">
              <a:solidFill>
                <a:schemeClr val="accent2"/>
              </a:solidFill>
            </a:endParaRP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 dirty="0"/>
              <a:t>Ne všechny jsou součástí standardních knihoven.</a:t>
            </a:r>
          </a:p>
          <a:p>
            <a:pPr>
              <a:lnSpc>
                <a:spcPct val="80000"/>
              </a:lnSpc>
            </a:pPr>
            <a:r>
              <a:rPr lang="cs-CZ" altLang="cs-CZ" sz="1800" dirty="0">
                <a:hlinkClick r:id="rId2"/>
              </a:rPr>
              <a:t>Celočíselná aritmetika</a:t>
            </a:r>
            <a:r>
              <a:rPr lang="cs-CZ" altLang="cs-CZ" sz="1800" dirty="0"/>
              <a:t> je efektivnější než funkce používající typ </a:t>
            </a:r>
            <a:r>
              <a:rPr lang="cs-CZ" altLang="cs-CZ" sz="1800" dirty="0">
                <a:solidFill>
                  <a:schemeClr val="accent2"/>
                </a:solidFill>
              </a:rPr>
              <a:t>double</a:t>
            </a:r>
            <a:r>
              <a:rPr lang="cs-CZ" altLang="cs-CZ" sz="18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knihovna </a:t>
            </a:r>
            <a:r>
              <a:rPr lang="cs-CZ" altLang="cs-CZ" sz="1800" dirty="0" err="1">
                <a:solidFill>
                  <a:schemeClr val="accent2"/>
                </a:solidFill>
                <a:hlinkClick r:id="rId3" action="ppaction://hlinksldjump"/>
              </a:rPr>
              <a:t>stdlib.h</a:t>
            </a:r>
            <a:endParaRPr lang="cs-CZ" altLang="cs-CZ" sz="18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absolutní hodnota celého čísla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abs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)</a:t>
            </a:r>
            <a:r>
              <a:rPr lang="cs-CZ" altLang="cs-CZ" sz="1400" dirty="0"/>
              <a:t>, </a:t>
            </a:r>
            <a:r>
              <a:rPr lang="cs-CZ" altLang="cs-CZ" sz="1400" dirty="0">
                <a:solidFill>
                  <a:schemeClr val="accent2"/>
                </a:solidFill>
              </a:rPr>
              <a:t>long </a:t>
            </a:r>
            <a:r>
              <a:rPr lang="cs-CZ" altLang="cs-CZ" sz="1400" dirty="0" err="1">
                <a:solidFill>
                  <a:schemeClr val="accent2"/>
                </a:solidFill>
              </a:rPr>
              <a:t>labs</a:t>
            </a:r>
            <a:r>
              <a:rPr lang="cs-CZ" altLang="cs-CZ" sz="1400" dirty="0">
                <a:solidFill>
                  <a:schemeClr val="accent2"/>
                </a:solidFill>
              </a:rPr>
              <a:t>(long)</a:t>
            </a:r>
            <a:r>
              <a:rPr lang="cs-CZ" altLang="cs-CZ" sz="1400" dirty="0"/>
              <a:t>, </a:t>
            </a:r>
            <a:r>
              <a:rPr lang="cs-CZ" altLang="cs-CZ" sz="1400" dirty="0">
                <a:solidFill>
                  <a:schemeClr val="accent2"/>
                </a:solidFill>
              </a:rPr>
              <a:t>long </a:t>
            </a:r>
            <a:r>
              <a:rPr lang="cs-CZ" altLang="cs-CZ" sz="1400" dirty="0" err="1">
                <a:solidFill>
                  <a:schemeClr val="accent2"/>
                </a:solidFill>
              </a:rPr>
              <a:t>long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llabs</a:t>
            </a:r>
            <a:r>
              <a:rPr lang="cs-CZ" altLang="cs-CZ" sz="1400" dirty="0">
                <a:solidFill>
                  <a:schemeClr val="accent2"/>
                </a:solidFill>
              </a:rPr>
              <a:t>(long, long)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celočíselné dělení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 err="1">
                <a:solidFill>
                  <a:schemeClr val="accent2"/>
                </a:solidFill>
              </a:rPr>
              <a:t>div_t</a:t>
            </a:r>
            <a:r>
              <a:rPr lang="cs-CZ" altLang="cs-CZ" sz="1400" dirty="0">
                <a:solidFill>
                  <a:schemeClr val="accent2"/>
                </a:solidFill>
              </a:rPr>
              <a:t> div(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citatel</a:t>
            </a:r>
            <a:r>
              <a:rPr lang="cs-CZ" altLang="cs-CZ" sz="1400" dirty="0">
                <a:solidFill>
                  <a:schemeClr val="accent2"/>
                </a:solidFill>
              </a:rPr>
              <a:t>, 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jmenovatel)</a:t>
            </a:r>
            <a:r>
              <a:rPr lang="cs-CZ" altLang="cs-CZ" sz="1400" dirty="0"/>
              <a:t> (analogicky i pro typy </a:t>
            </a:r>
            <a:r>
              <a:rPr lang="cs-CZ" altLang="cs-CZ" sz="1400" dirty="0">
                <a:solidFill>
                  <a:schemeClr val="accent2"/>
                </a:solidFill>
              </a:rPr>
              <a:t>long</a:t>
            </a:r>
            <a:r>
              <a:rPr lang="cs-CZ" altLang="cs-CZ" sz="1400" dirty="0"/>
              <a:t> a </a:t>
            </a:r>
            <a:r>
              <a:rPr lang="cs-CZ" altLang="cs-CZ" sz="1400" dirty="0">
                <a:solidFill>
                  <a:schemeClr val="accent2"/>
                </a:solidFill>
              </a:rPr>
              <a:t>long long</a:t>
            </a:r>
            <a:r>
              <a:rPr lang="cs-CZ" altLang="cs-CZ" sz="1400" dirty="0"/>
              <a:t>)</a:t>
            </a:r>
          </a:p>
          <a:p>
            <a:pPr lvl="3">
              <a:lnSpc>
                <a:spcPct val="80000"/>
              </a:lnSpc>
            </a:pPr>
            <a:r>
              <a:rPr lang="cs-CZ" altLang="cs-CZ" sz="1200" dirty="0"/>
              <a:t>Vrací strukturu typu </a:t>
            </a:r>
            <a:r>
              <a:rPr lang="cs-CZ" altLang="cs-CZ" sz="1200" dirty="0" err="1">
                <a:solidFill>
                  <a:schemeClr val="accent2"/>
                </a:solidFill>
              </a:rPr>
              <a:t>div_t</a:t>
            </a:r>
            <a:r>
              <a:rPr lang="cs-CZ" altLang="cs-CZ" sz="1200" dirty="0"/>
              <a:t> obsahující </a:t>
            </a:r>
            <a:r>
              <a:rPr lang="cs-CZ" altLang="cs-CZ" sz="1200" dirty="0" err="1">
                <a:solidFill>
                  <a:schemeClr val="accent2"/>
                </a:solidFill>
              </a:rPr>
              <a:t>citalel</a:t>
            </a:r>
            <a:r>
              <a:rPr lang="cs-CZ" altLang="cs-CZ" sz="1200" dirty="0">
                <a:solidFill>
                  <a:schemeClr val="accent2"/>
                </a:solidFill>
              </a:rPr>
              <a:t> / jmenovatel</a:t>
            </a:r>
            <a:r>
              <a:rPr lang="cs-CZ" altLang="cs-CZ" sz="1200" dirty="0"/>
              <a:t> a </a:t>
            </a:r>
            <a:r>
              <a:rPr lang="cs-CZ" altLang="cs-CZ" sz="1200" dirty="0" err="1">
                <a:solidFill>
                  <a:schemeClr val="accent2"/>
                </a:solidFill>
              </a:rPr>
              <a:t>citatel</a:t>
            </a:r>
            <a:r>
              <a:rPr lang="cs-CZ" altLang="cs-CZ" sz="1200" dirty="0">
                <a:solidFill>
                  <a:schemeClr val="accent2"/>
                </a:solidFill>
              </a:rPr>
              <a:t> % jmenovatel</a:t>
            </a:r>
            <a:r>
              <a:rPr lang="cs-CZ" altLang="cs-CZ" sz="1200" dirty="0"/>
              <a:t>).</a:t>
            </a:r>
          </a:p>
          <a:p>
            <a:pPr>
              <a:lnSpc>
                <a:spcPct val="80000"/>
              </a:lnSpc>
            </a:pPr>
            <a:r>
              <a:rPr lang="cs-CZ" altLang="cs-CZ" sz="1800" dirty="0">
                <a:hlinkClick r:id="rId4" action="ppaction://hlinksldjump"/>
              </a:rPr>
              <a:t>test (makro s parametrem), zda je číslo liché</a:t>
            </a:r>
            <a:endParaRPr lang="cs-CZ" altLang="cs-CZ" sz="18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#</a:t>
            </a:r>
            <a:r>
              <a:rPr lang="cs-CZ" altLang="cs-CZ" sz="1600" dirty="0" err="1">
                <a:solidFill>
                  <a:schemeClr val="accent2"/>
                </a:solidFill>
              </a:rPr>
              <a:t>define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je_liche</a:t>
            </a:r>
            <a:r>
              <a:rPr lang="cs-CZ" altLang="cs-CZ" sz="1600" dirty="0">
                <a:solidFill>
                  <a:schemeClr val="accent2"/>
                </a:solidFill>
              </a:rPr>
              <a:t>(x) (1 &amp; (</a:t>
            </a:r>
            <a:r>
              <a:rPr lang="cs-CZ" altLang="cs-CZ" sz="1600" dirty="0" err="1">
                <a:solidFill>
                  <a:schemeClr val="accent2"/>
                </a:solidFill>
              </a:rPr>
              <a:t>unsigned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)(x))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umocnění celého čísla na celé číslo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 err="1">
                <a:solidFill>
                  <a:schemeClr val="accent2"/>
                </a:solidFill>
              </a:rPr>
              <a:t>for</a:t>
            </a:r>
            <a:r>
              <a:rPr lang="cs-CZ" altLang="cs-CZ" sz="1600" dirty="0"/>
              <a:t> cyklus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nebo efektivněji viz </a:t>
            </a:r>
            <a:r>
              <a:rPr lang="cs-CZ" altLang="cs-CZ" sz="1600" dirty="0" err="1">
                <a:hlinkClick r:id="rId5"/>
              </a:rPr>
              <a:t>Exponentiation</a:t>
            </a:r>
            <a:r>
              <a:rPr lang="cs-CZ" altLang="cs-CZ" sz="1600" dirty="0">
                <a:hlinkClick r:id="rId5"/>
              </a:rPr>
              <a:t> by </a:t>
            </a:r>
            <a:r>
              <a:rPr lang="cs-CZ" altLang="cs-CZ" sz="1600" dirty="0" err="1">
                <a:hlinkClick r:id="rId5"/>
              </a:rPr>
              <a:t>squaring</a:t>
            </a:r>
            <a:endParaRPr lang="cs-CZ" altLang="cs-CZ" sz="1600" dirty="0"/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ipow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base, </a:t>
            </a:r>
            <a:r>
              <a:rPr lang="cs-CZ" altLang="cs-CZ" sz="1400" dirty="0" err="1">
                <a:solidFill>
                  <a:schemeClr val="accent2"/>
                </a:solidFill>
              </a:rPr>
              <a:t>unsigned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exp</a:t>
            </a:r>
            <a:r>
              <a:rPr lang="cs-CZ" altLang="cs-CZ" sz="1400" dirty="0">
                <a:solidFill>
                  <a:schemeClr val="accent2"/>
                </a:solidFill>
              </a:rPr>
              <a:t>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result</a:t>
            </a:r>
            <a:r>
              <a:rPr lang="cs-CZ" altLang="cs-CZ" sz="1400" dirty="0">
                <a:solidFill>
                  <a:schemeClr val="accent2"/>
                </a:solidFill>
              </a:rPr>
              <a:t> = 1;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while</a:t>
            </a:r>
            <a:r>
              <a:rPr lang="cs-CZ" altLang="cs-CZ" sz="1400" dirty="0">
                <a:solidFill>
                  <a:schemeClr val="accent2"/>
                </a:solidFill>
              </a:rPr>
              <a:t> (</a:t>
            </a:r>
            <a:r>
              <a:rPr lang="cs-CZ" altLang="cs-CZ" sz="1400" dirty="0" err="1">
                <a:solidFill>
                  <a:schemeClr val="accent2"/>
                </a:solidFill>
              </a:rPr>
              <a:t>exp</a:t>
            </a:r>
            <a:r>
              <a:rPr lang="cs-CZ" altLang="cs-CZ" sz="1400" dirty="0">
                <a:solidFill>
                  <a:schemeClr val="accent2"/>
                </a:solidFill>
              </a:rPr>
              <a:t>) 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</a:t>
            </a:r>
            <a:r>
              <a:rPr lang="cs-CZ" altLang="cs-CZ" sz="1400" dirty="0" err="1">
                <a:solidFill>
                  <a:schemeClr val="accent2"/>
                </a:solidFill>
              </a:rPr>
              <a:t>if</a:t>
            </a:r>
            <a:r>
              <a:rPr lang="cs-CZ" altLang="cs-CZ" sz="1400" dirty="0">
                <a:solidFill>
                  <a:schemeClr val="accent2"/>
                </a:solidFill>
              </a:rPr>
              <a:t> (</a:t>
            </a:r>
            <a:r>
              <a:rPr lang="cs-CZ" altLang="cs-CZ" sz="1400" dirty="0" err="1">
                <a:solidFill>
                  <a:schemeClr val="accent2"/>
                </a:solidFill>
              </a:rPr>
              <a:t>exp</a:t>
            </a:r>
            <a:r>
              <a:rPr lang="cs-CZ" altLang="cs-CZ" sz="1400" dirty="0">
                <a:solidFill>
                  <a:schemeClr val="accent2"/>
                </a:solidFill>
              </a:rPr>
              <a:t> &amp; 1) 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  </a:t>
            </a:r>
            <a:r>
              <a:rPr lang="cs-CZ" altLang="cs-CZ" sz="1400" dirty="0" err="1">
                <a:solidFill>
                  <a:schemeClr val="accent2"/>
                </a:solidFill>
              </a:rPr>
              <a:t>result</a:t>
            </a:r>
            <a:r>
              <a:rPr lang="cs-CZ" altLang="cs-CZ" sz="1400" dirty="0">
                <a:solidFill>
                  <a:schemeClr val="accent2"/>
                </a:solidFill>
              </a:rPr>
              <a:t> *= base;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}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</a:t>
            </a:r>
            <a:r>
              <a:rPr lang="cs-CZ" altLang="cs-CZ" sz="1400" dirty="0" err="1">
                <a:solidFill>
                  <a:schemeClr val="accent2"/>
                </a:solidFill>
              </a:rPr>
              <a:t>exp</a:t>
            </a:r>
            <a:r>
              <a:rPr lang="cs-CZ" altLang="cs-CZ" sz="1400" dirty="0">
                <a:solidFill>
                  <a:schemeClr val="accent2"/>
                </a:solidFill>
              </a:rPr>
              <a:t> &gt;&gt;= 1; </a:t>
            </a:r>
            <a:r>
              <a:rPr lang="cs-CZ" altLang="cs-CZ" sz="1400" dirty="0"/>
              <a:t>/* </a:t>
            </a:r>
            <a:r>
              <a:rPr lang="cs-CZ" altLang="cs-CZ" sz="1400" dirty="0">
                <a:hlinkClick r:id="rId6" action="ppaction://hlinksldjump"/>
              </a:rPr>
              <a:t>Bitový posun doprava</a:t>
            </a:r>
            <a:r>
              <a:rPr lang="cs-CZ" altLang="cs-CZ" sz="1400" dirty="0"/>
              <a:t> */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base *= base;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}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return </a:t>
            </a:r>
            <a:r>
              <a:rPr lang="cs-CZ" altLang="cs-CZ" sz="1400" dirty="0" err="1">
                <a:solidFill>
                  <a:schemeClr val="accent2"/>
                </a:solidFill>
              </a:rPr>
              <a:t>result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95493-EA2E-4D84-82DF-D653E5F3A27D}" type="slidenum">
              <a:rPr lang="cs-CZ" altLang="cs-CZ"/>
              <a:pPr/>
              <a:t>214</a:t>
            </a:fld>
            <a:endParaRPr lang="cs-CZ" altLang="cs-CZ"/>
          </a:p>
        </p:txBody>
      </p:sp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accent2"/>
                </a:solidFill>
              </a:rPr>
              <a:t>&lt;</a:t>
            </a:r>
            <a:r>
              <a:rPr lang="cs-CZ" altLang="cs-CZ">
                <a:solidFill>
                  <a:schemeClr val="accent2"/>
                </a:solidFill>
                <a:hlinkClick r:id="rId2"/>
              </a:rPr>
              <a:t>setjmp.h</a:t>
            </a:r>
            <a:r>
              <a:rPr lang="cs-CZ" altLang="cs-CZ">
                <a:solidFill>
                  <a:schemeClr val="accent2"/>
                </a:solidFill>
              </a:rPr>
              <a:t>&gt;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Příkazem </a:t>
            </a:r>
            <a:r>
              <a:rPr lang="cs-CZ" altLang="cs-CZ" sz="2400">
                <a:solidFill>
                  <a:schemeClr val="accent2"/>
                </a:solidFill>
                <a:hlinkClick r:id="rId3" action="ppaction://hlinksldjump"/>
              </a:rPr>
              <a:t>goto</a:t>
            </a:r>
            <a:r>
              <a:rPr lang="cs-CZ" altLang="cs-CZ" sz="2400"/>
              <a:t> se nesmí skákat z jedné funkce do druhé.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V této knihovně jsou funkce a datové typy, které to místo příkazu </a:t>
            </a:r>
            <a:r>
              <a:rPr lang="cs-CZ" altLang="cs-CZ" sz="2400">
                <a:solidFill>
                  <a:schemeClr val="accent2"/>
                </a:solidFill>
              </a:rPr>
              <a:t>goto</a:t>
            </a:r>
            <a:r>
              <a:rPr lang="cs-CZ" altLang="cs-CZ" sz="2400"/>
              <a:t> umožňují.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Typické užití je pro jednotou reakci na chybu s následným návratem do místa, kde program ještě fungoval správně.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návrat z obsluhy signálu v UNIXu viz knihovna </a:t>
            </a:r>
            <a:r>
              <a:rPr lang="cs-CZ" altLang="cs-CZ" sz="2400">
                <a:solidFill>
                  <a:schemeClr val="accent2"/>
                </a:solidFill>
                <a:hlinkClick r:id="rId4" action="ppaction://hlinksldjump"/>
              </a:rPr>
              <a:t>signal.h</a:t>
            </a:r>
            <a:endParaRPr lang="cs-CZ" altLang="cs-CZ" sz="2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2400"/>
              <a:t>Nejdříve se zavolá funkce </a:t>
            </a:r>
            <a:r>
              <a:rPr lang="cs-CZ" altLang="cs-CZ" sz="2400">
                <a:solidFill>
                  <a:schemeClr val="accent2"/>
                </a:solidFill>
              </a:rPr>
              <a:t>setjmp()</a:t>
            </a:r>
            <a:r>
              <a:rPr lang="cs-CZ" altLang="cs-CZ" sz="2400"/>
              <a:t>, která uloží aktuální obsah všech potřebných registrů procesoru (stack pointer, program counter, …) do proměnné typu </a:t>
            </a:r>
            <a:r>
              <a:rPr lang="cs-CZ" altLang="cs-CZ" sz="2400">
                <a:solidFill>
                  <a:schemeClr val="accent2"/>
                </a:solidFill>
              </a:rPr>
              <a:t>jmp_buf</a:t>
            </a:r>
            <a:r>
              <a:rPr lang="cs-CZ" altLang="cs-CZ" sz="2400"/>
              <a:t> a vrátí nulovou hodnotu.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Po volání funkce </a:t>
            </a:r>
            <a:r>
              <a:rPr lang="cs-CZ" altLang="cs-CZ" sz="2400">
                <a:solidFill>
                  <a:schemeClr val="accent2"/>
                </a:solidFill>
              </a:rPr>
              <a:t>longjmp()</a:t>
            </a:r>
            <a:r>
              <a:rPr lang="cs-CZ" altLang="cs-CZ" sz="2400"/>
              <a:t> jsou pak obsahy všech registrů obnoveny z této proměnné a je tak proveden návrat zpět do místa volání </a:t>
            </a:r>
            <a:r>
              <a:rPr lang="cs-CZ" altLang="cs-CZ" sz="2400">
                <a:solidFill>
                  <a:schemeClr val="accent2"/>
                </a:solidFill>
              </a:rPr>
              <a:t>setjmp()</a:t>
            </a:r>
            <a:r>
              <a:rPr lang="cs-CZ" altLang="cs-CZ" sz="2400"/>
              <a:t>. Druhým parametrem funkce </a:t>
            </a:r>
            <a:r>
              <a:rPr lang="cs-CZ" altLang="cs-CZ" sz="2400">
                <a:solidFill>
                  <a:schemeClr val="accent2"/>
                </a:solidFill>
              </a:rPr>
              <a:t>longjmp()</a:t>
            </a:r>
            <a:r>
              <a:rPr lang="cs-CZ" altLang="cs-CZ" sz="2400"/>
              <a:t> je návratová hodnota příštího volání </a:t>
            </a:r>
            <a:r>
              <a:rPr lang="cs-CZ" altLang="cs-CZ" sz="2400">
                <a:solidFill>
                  <a:schemeClr val="accent2"/>
                </a:solidFill>
              </a:rPr>
              <a:t>setjmp()</a:t>
            </a:r>
            <a:r>
              <a:rPr lang="cs-CZ" altLang="cs-CZ" sz="2400"/>
              <a:t>, což lze využít například ke zjištění, kolikrát byl již tento skok proveden.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2264-3380-4703-B8C2-3EC52A33C339}" type="slidenum">
              <a:rPr lang="cs-CZ" altLang="cs-CZ"/>
              <a:pPr/>
              <a:t>215</a:t>
            </a:fld>
            <a:endParaRPr lang="cs-CZ" altLang="cs-CZ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accent2"/>
                </a:solidFill>
              </a:rPr>
              <a:t>&lt;</a:t>
            </a:r>
            <a:r>
              <a:rPr lang="cs-CZ" altLang="cs-CZ">
                <a:solidFill>
                  <a:schemeClr val="accent2"/>
                </a:solidFill>
                <a:hlinkClick r:id="rId2"/>
              </a:rPr>
              <a:t>signal.h</a:t>
            </a:r>
            <a:r>
              <a:rPr lang="cs-CZ" altLang="cs-CZ">
                <a:solidFill>
                  <a:schemeClr val="accent2"/>
                </a:solidFill>
              </a:rPr>
              <a:t>&gt;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funkce pro víceúlohový operační systém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V něm mohou jednotlivé úlohy komunikovat pomocí signálů.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Knihovna obsahuje pouze omezenou množinu funkcí pracujících se signály z operačního systému UNIX.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Signály lze ale využít i v prostředí Windows, například pro zabezpečení reakce na stisk Ctrl+C nebo na běhovou chybu (run-time error).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Funkce </a:t>
            </a:r>
            <a:r>
              <a:rPr lang="cs-CZ" altLang="cs-CZ" sz="2800">
                <a:solidFill>
                  <a:schemeClr val="accent2"/>
                </a:solidFill>
              </a:rPr>
              <a:t>signal()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nastaví akci, která se má provést, když program obdrží signál.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Funkce </a:t>
            </a:r>
            <a:r>
              <a:rPr lang="cs-CZ" altLang="cs-CZ" sz="2800">
                <a:solidFill>
                  <a:schemeClr val="accent2"/>
                </a:solidFill>
              </a:rPr>
              <a:t>raise()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vyšle signál programu.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F5356-8BCA-4334-A180-D247BA054099}" type="slidenum">
              <a:rPr lang="cs-CZ" altLang="cs-CZ"/>
              <a:pPr/>
              <a:t>216</a:t>
            </a:fld>
            <a:endParaRPr lang="cs-CZ" altLang="cs-CZ"/>
          </a:p>
        </p:txBody>
      </p:sp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accent2"/>
                </a:solidFill>
              </a:rPr>
              <a:t>&lt;</a:t>
            </a:r>
            <a:r>
              <a:rPr lang="cs-CZ" altLang="cs-CZ">
                <a:solidFill>
                  <a:schemeClr val="accent2"/>
                </a:solidFill>
                <a:hlinkClick r:id="rId2"/>
              </a:rPr>
              <a:t>stdarg.h</a:t>
            </a:r>
            <a:r>
              <a:rPr lang="cs-CZ" altLang="cs-CZ">
                <a:solidFill>
                  <a:schemeClr val="accent2"/>
                </a:solidFill>
              </a:rPr>
              <a:t>&gt;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makra výhodná pro tvorbu funkcí s proměnným počtem parametrů – FPPP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Skutečné parametry funkce se ukládají do </a:t>
            </a:r>
            <a:r>
              <a:rPr lang="cs-CZ" altLang="cs-CZ" sz="2800">
                <a:hlinkClick r:id="rId3" action="ppaction://hlinksldjump"/>
              </a:rPr>
              <a:t>zásobníku</a:t>
            </a:r>
            <a:r>
              <a:rPr lang="cs-CZ" altLang="cs-CZ" sz="280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Funkce musí mít minimálně jeden pevný parametr.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Makro </a:t>
            </a:r>
            <a:r>
              <a:rPr lang="cs-CZ" altLang="cs-CZ" sz="2800">
                <a:solidFill>
                  <a:schemeClr val="accent2"/>
                </a:solidFill>
              </a:rPr>
              <a:t>va_start()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Inicializuje seznam proměnných parametrů.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Dosazuje se do něj jméno posledního pevného formálního parametru.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Makro </a:t>
            </a:r>
            <a:r>
              <a:rPr lang="cs-CZ" altLang="cs-CZ" sz="2800">
                <a:solidFill>
                  <a:schemeClr val="accent2"/>
                </a:solidFill>
              </a:rPr>
              <a:t>va_arg()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Poskytne hodnotu další položky seznamu.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Makro </a:t>
            </a:r>
            <a:r>
              <a:rPr lang="cs-CZ" altLang="cs-CZ" sz="2800">
                <a:solidFill>
                  <a:schemeClr val="accent2"/>
                </a:solidFill>
              </a:rPr>
              <a:t>va_end()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Ukončí práci se seznamem.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02859-7D18-4018-9191-CCF9FD465CF6}" type="slidenum">
              <a:rPr lang="cs-CZ" altLang="cs-CZ"/>
              <a:pPr/>
              <a:t>217</a:t>
            </a:fld>
            <a:endParaRPr lang="cs-CZ" altLang="cs-CZ"/>
          </a:p>
        </p:txBody>
      </p:sp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Využití FPPP pro jednotný výstup na obrazovku, soubor a řetězec</a:t>
            </a:r>
          </a:p>
        </p:txBody>
      </p:sp>
      <p:sp>
        <p:nvSpPr>
          <p:cNvPr id="32256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038600" cy="5562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#include &lt;stdarg.h&gt;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void tisk(char *str, FILE *f, char *format, ...)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va_list argumenty;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va_start(argumenty, format);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vprintf(format, argumenty);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va_end(argumenty);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va_start(argumenty, format);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vfprintf(f, format, argumenty);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va_end(argumenty);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va_start(argumenty, format);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vsprintf(str, format, argumenty);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va_end(argumenty);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}</a:t>
            </a:r>
          </a:p>
        </p:txBody>
      </p:sp>
      <p:sp>
        <p:nvSpPr>
          <p:cNvPr id="32256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95400"/>
            <a:ext cx="4038600" cy="5562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int i = 5;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float f = 3.14;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char radka[100];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FILE *fw;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fw = fopen("VYSTUP.TXT", "w");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tisk(radka, fw, "int = %d, float = %f\n", i, f);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puts(radka);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fclose(fw);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6112A-45E1-419B-9D3C-CBC14E2695EC}" type="slidenum">
              <a:rPr lang="cs-CZ" altLang="cs-CZ"/>
              <a:pPr/>
              <a:t>218</a:t>
            </a:fld>
            <a:endParaRPr lang="cs-CZ" altLang="cs-CZ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905000"/>
          </a:xfrm>
        </p:spPr>
        <p:txBody>
          <a:bodyPr/>
          <a:lstStyle/>
          <a:p>
            <a:r>
              <a:rPr lang="cs-CZ" altLang="cs-CZ" sz="4000"/>
              <a:t>Využití FPPP pro zpracování řady parametrů v počtu určeném prvním parametrem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953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#include &lt;stdarg.h&gt;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double secti(int kolik, ...)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va_list argumenty;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double soucet = 0.0;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va_start(argumenty, kolik);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while (--kolik &gt; 0)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soucet += va_arg(argumenty, double);</a:t>
            </a:r>
            <a:r>
              <a:rPr lang="cs-CZ" altLang="cs-CZ" sz="1400"/>
              <a:t> /* Datovým typem nesmí být </a:t>
            </a:r>
            <a:r>
              <a:rPr lang="cs-CZ" altLang="cs-CZ" sz="1400">
                <a:solidFill>
                  <a:schemeClr val="accent2"/>
                </a:solidFill>
              </a:rPr>
              <a:t>float</a:t>
            </a:r>
            <a:r>
              <a:rPr lang="cs-CZ" altLang="cs-CZ" sz="1400"/>
              <a:t>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/>
              <a:t>    /* Skutečný argument lze přetypovat na </a:t>
            </a:r>
            <a:r>
              <a:rPr lang="cs-CZ" altLang="cs-CZ" sz="1400">
                <a:solidFill>
                  <a:schemeClr val="accent2"/>
                </a:solidFill>
              </a:rPr>
              <a:t>double</a:t>
            </a:r>
            <a:r>
              <a:rPr lang="cs-CZ" altLang="cs-CZ" sz="1400"/>
              <a:t>, ale nelze </a:t>
            </a:r>
            <a:r>
              <a:rPr lang="cs-CZ" altLang="cs-CZ" sz="1400">
                <a:hlinkClick r:id="rId2" action="ppaction://hlinksldjump"/>
              </a:rPr>
              <a:t>implicitní</a:t>
            </a:r>
            <a:r>
              <a:rPr lang="cs-CZ" altLang="cs-CZ" sz="1400"/>
              <a:t> </a:t>
            </a:r>
            <a:r>
              <a:rPr lang="cs-CZ" altLang="cs-CZ" sz="1400">
                <a:solidFill>
                  <a:schemeClr val="accent2"/>
                </a:solidFill>
              </a:rPr>
              <a:t>double</a:t>
            </a:r>
            <a:r>
              <a:rPr lang="cs-CZ" altLang="cs-CZ" sz="1400"/>
              <a:t> přetypovat na </a:t>
            </a:r>
            <a:r>
              <a:rPr lang="cs-CZ" altLang="cs-CZ" sz="1400">
                <a:solidFill>
                  <a:schemeClr val="accent2"/>
                </a:solidFill>
              </a:rPr>
              <a:t>float</a:t>
            </a:r>
            <a:r>
              <a:rPr lang="cs-CZ" altLang="cs-CZ" sz="1400"/>
              <a:t>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  <a:r>
              <a:rPr lang="cs-CZ" altLang="cs-CZ" sz="1400"/>
              <a:t> /* Varování překladače:</a:t>
            </a:r>
            <a:r>
              <a:rPr lang="en-US" altLang="cs-CZ" sz="1400"/>
              <a:t> </a:t>
            </a:r>
            <a:r>
              <a:rPr lang="en-US" altLang="cs-CZ" sz="1400">
                <a:solidFill>
                  <a:schemeClr val="accent2"/>
                </a:solidFill>
              </a:rPr>
              <a:t>'float' is promoted to 'double' when passed through '...'</a:t>
            </a:r>
            <a:r>
              <a:rPr lang="cs-CZ" altLang="cs-CZ" sz="1400"/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va_end(argumenty);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return soucet;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printf("Soucet je %f\n", secti(3, 1.0, 3.2, 2.1));</a:t>
            </a:r>
            <a:r>
              <a:rPr lang="cs-CZ" altLang="cs-CZ" sz="1400"/>
              <a:t> /* 4.2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printf("Soucet je %f\n", secti(4, 1.0, 3.2, 2.1));</a:t>
            </a:r>
            <a:r>
              <a:rPr lang="cs-CZ" altLang="cs-CZ" sz="1400"/>
              <a:t> /* 6.3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printf("Soucet je %f\n", secti(5, 1.0, 3.2, 2.1));</a:t>
            </a:r>
            <a:r>
              <a:rPr lang="cs-CZ" altLang="cs-CZ" sz="1400"/>
              <a:t> /* Do součtu se přidá neinicializovaný 4. </a:t>
            </a:r>
            <a:r>
              <a:rPr lang="cs-CZ" altLang="cs-CZ" sz="1400">
                <a:solidFill>
                  <a:schemeClr val="accent2"/>
                </a:solidFill>
              </a:rPr>
              <a:t>double</a:t>
            </a:r>
            <a:r>
              <a:rPr lang="cs-CZ" altLang="cs-CZ" sz="1400"/>
              <a:t>. */</a:t>
            </a: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</a:t>
            </a:r>
            <a:r>
              <a:rPr lang="fr-FR" altLang="cs-CZ" sz="1400">
                <a:solidFill>
                  <a:schemeClr val="accent2"/>
                </a:solidFill>
              </a:rPr>
              <a:t>printf("Soucet je %f\n", secti(3, 1, 3.2, 2.1));</a:t>
            </a:r>
            <a:r>
              <a:rPr lang="cs-CZ" altLang="cs-CZ" sz="1400"/>
              <a:t> /* 2. parametr se předá jako </a:t>
            </a:r>
            <a:r>
              <a:rPr lang="cs-CZ" altLang="cs-CZ" sz="1400">
                <a:solidFill>
                  <a:schemeClr val="accent2"/>
                </a:solidFill>
              </a:rPr>
              <a:t>int</a:t>
            </a:r>
            <a:r>
              <a:rPr lang="cs-CZ" altLang="cs-CZ" sz="1400"/>
              <a:t> a tím se vše pomíchá. */</a:t>
            </a: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printf("Soucet je %f\n", secti(3, (double)1, 3.2, 2.1));</a:t>
            </a:r>
            <a:r>
              <a:rPr lang="cs-CZ" altLang="cs-CZ" sz="1400"/>
              <a:t> /* 4.2 */</a:t>
            </a: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6ED01-7DD8-4B96-ADE2-4AF41C6335B6}" type="slidenum">
              <a:rPr lang="cs-CZ" altLang="cs-CZ"/>
              <a:pPr/>
              <a:t>219</a:t>
            </a:fld>
            <a:endParaRPr lang="cs-CZ" altLang="cs-CZ"/>
          </a:p>
        </p:txBody>
      </p:sp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905000"/>
          </a:xfrm>
        </p:spPr>
        <p:txBody>
          <a:bodyPr/>
          <a:lstStyle/>
          <a:p>
            <a:r>
              <a:rPr lang="cs-CZ" altLang="cs-CZ" sz="4000"/>
              <a:t>Využití FPPP pro zpracování řady parametrů v počtu určeném ukončovací hodnotou – sčítání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953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#include &lt;stdarg.h&gt;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#define KONEC 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secti(int cislo, ...)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va_list argumenty;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int scitanec, soucet;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va_start(argumenty, cislo);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soucet = cislo;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while ((scitanec = va_arg(argumenty, int)) != KONEC)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soucet += scitanec;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va_end(argumenty);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return soucet;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printf("Soucet je %d\n", secti(1, 2, 3, KONEC));</a:t>
            </a:r>
            <a:r>
              <a:rPr lang="cs-CZ" altLang="cs-CZ" sz="1600"/>
              <a:t> /* 6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88FFC-9BF6-476C-8C52-FA59B508E44C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>
                <a:hlinkClick r:id="rId2"/>
              </a:rPr>
              <a:t>L-hodnota a R-hodnota</a:t>
            </a:r>
            <a:endParaRPr lang="cs-CZ" altLang="cs-CZ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L-hodnota (lvalue)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Může stát na levé straně přiřazovacího příkazu, ale může být i na pravé.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Typicky je to proměnná. Má adresu v paměti.</a:t>
            </a:r>
          </a:p>
          <a:p>
            <a:pPr lvl="1">
              <a:lnSpc>
                <a:spcPct val="9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x = y * 2;</a:t>
            </a:r>
          </a:p>
          <a:p>
            <a:pPr lvl="2">
              <a:lnSpc>
                <a:spcPct val="9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x</a:t>
            </a:r>
            <a:r>
              <a:rPr lang="cs-CZ" altLang="cs-CZ" sz="2000"/>
              <a:t> je L-hodnota a je zde na levé straně příkazu.</a:t>
            </a:r>
          </a:p>
          <a:p>
            <a:pPr lvl="2">
              <a:lnSpc>
                <a:spcPct val="9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y</a:t>
            </a:r>
            <a:r>
              <a:rPr lang="cs-CZ" altLang="cs-CZ" sz="2000"/>
              <a:t> je L-hodnota, protože je to stejně jako </a:t>
            </a:r>
            <a:r>
              <a:rPr lang="cs-CZ" altLang="cs-CZ" sz="2000">
                <a:solidFill>
                  <a:schemeClr val="accent2"/>
                </a:solidFill>
              </a:rPr>
              <a:t>x</a:t>
            </a:r>
            <a:r>
              <a:rPr lang="cs-CZ" altLang="cs-CZ" sz="2000"/>
              <a:t> proměnná, která je zde implicitně převedena na R-hodnotu.</a:t>
            </a:r>
          </a:p>
          <a:p>
            <a:pPr lvl="2">
              <a:lnSpc>
                <a:spcPct val="9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2</a:t>
            </a:r>
            <a:r>
              <a:rPr lang="cs-CZ" altLang="cs-CZ" sz="2000"/>
              <a:t> je R-hodnota, protože nesmí stát na levé straně.</a:t>
            </a:r>
          </a:p>
          <a:p>
            <a:pPr lvl="2">
              <a:lnSpc>
                <a:spcPct val="9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y * 2</a:t>
            </a:r>
            <a:r>
              <a:rPr lang="cs-CZ" altLang="cs-CZ" sz="2000"/>
              <a:t> je R-hodnota.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R-hodnota (rvalue)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Může stát jen na pravé straně přiřazovacího příkazu.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Debugger: …lvalue required…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konstanty </a:t>
            </a:r>
            <a:r>
              <a:rPr lang="cs-CZ" altLang="cs-CZ" sz="2000">
                <a:solidFill>
                  <a:schemeClr val="accent2"/>
                </a:solidFill>
              </a:rPr>
              <a:t>++3;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výrazy </a:t>
            </a:r>
            <a:r>
              <a:rPr lang="cs-CZ" altLang="cs-CZ" sz="2000">
                <a:solidFill>
                  <a:schemeClr val="accent2"/>
                </a:solidFill>
              </a:rPr>
              <a:t>++(x + y); (y * 2) = x; y * 2 = x;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EF0B-84A8-427E-9B8A-B1C4EE43FAAE}" type="slidenum">
              <a:rPr lang="cs-CZ" altLang="cs-CZ"/>
              <a:pPr/>
              <a:t>220</a:t>
            </a:fld>
            <a:endParaRPr lang="cs-CZ" altLang="cs-CZ"/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905000"/>
          </a:xfrm>
        </p:spPr>
        <p:txBody>
          <a:bodyPr/>
          <a:lstStyle/>
          <a:p>
            <a:r>
              <a:rPr lang="cs-CZ" altLang="cs-CZ" sz="4000"/>
              <a:t>Využití FPPP pro zpracování řady parametrů v počtu určeném ukončovací hodnotou – zřetězení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953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#</a:t>
            </a:r>
            <a:r>
              <a:rPr lang="cs-CZ" altLang="cs-CZ" sz="1600" dirty="0" err="1">
                <a:solidFill>
                  <a:schemeClr val="accent2"/>
                </a:solidFill>
              </a:rPr>
              <a:t>include</a:t>
            </a:r>
            <a:r>
              <a:rPr lang="cs-CZ" altLang="cs-CZ" sz="1600" dirty="0">
                <a:solidFill>
                  <a:schemeClr val="accent2"/>
                </a:solidFill>
              </a:rPr>
              <a:t> &lt;</a:t>
            </a:r>
            <a:r>
              <a:rPr lang="cs-CZ" altLang="cs-CZ" sz="1600" dirty="0" err="1">
                <a:solidFill>
                  <a:schemeClr val="accent2"/>
                </a:solidFill>
              </a:rPr>
              <a:t>stdio.h</a:t>
            </a:r>
            <a:r>
              <a:rPr lang="cs-CZ" altLang="cs-CZ" sz="16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#</a:t>
            </a:r>
            <a:r>
              <a:rPr lang="cs-CZ" altLang="cs-CZ" sz="1600" dirty="0" err="1">
                <a:solidFill>
                  <a:schemeClr val="accent2"/>
                </a:solidFill>
              </a:rPr>
              <a:t>include</a:t>
            </a:r>
            <a:r>
              <a:rPr lang="cs-CZ" altLang="cs-CZ" sz="1600" dirty="0">
                <a:solidFill>
                  <a:schemeClr val="accent2"/>
                </a:solidFill>
              </a:rPr>
              <a:t> &lt;</a:t>
            </a:r>
            <a:r>
              <a:rPr lang="cs-CZ" altLang="cs-CZ" sz="1600" dirty="0" err="1">
                <a:solidFill>
                  <a:schemeClr val="accent2"/>
                </a:solidFill>
              </a:rPr>
              <a:t>string.h</a:t>
            </a:r>
            <a:r>
              <a:rPr lang="cs-CZ" altLang="cs-CZ" sz="16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#</a:t>
            </a:r>
            <a:r>
              <a:rPr lang="cs-CZ" altLang="cs-CZ" sz="1600" dirty="0" err="1">
                <a:solidFill>
                  <a:schemeClr val="accent2"/>
                </a:solidFill>
              </a:rPr>
              <a:t>include</a:t>
            </a:r>
            <a:r>
              <a:rPr lang="cs-CZ" altLang="cs-CZ" sz="1600" dirty="0">
                <a:solidFill>
                  <a:schemeClr val="accent2"/>
                </a:solidFill>
              </a:rPr>
              <a:t> &lt;</a:t>
            </a:r>
            <a:r>
              <a:rPr lang="cs-CZ" altLang="cs-CZ" sz="1600" dirty="0" err="1">
                <a:solidFill>
                  <a:schemeClr val="accent2"/>
                </a:solidFill>
              </a:rPr>
              <a:t>stdarg.h</a:t>
            </a:r>
            <a:r>
              <a:rPr lang="cs-CZ" altLang="cs-CZ" sz="16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void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zretez</a:t>
            </a:r>
            <a:r>
              <a:rPr lang="cs-CZ" altLang="cs-CZ" sz="1600" dirty="0">
                <a:solidFill>
                  <a:schemeClr val="accent2"/>
                </a:solidFill>
              </a:rPr>
              <a:t>(</a:t>
            </a:r>
            <a:r>
              <a:rPr lang="cs-CZ" altLang="cs-CZ" sz="1600" dirty="0" err="1">
                <a:solidFill>
                  <a:schemeClr val="accent2"/>
                </a:solidFill>
              </a:rPr>
              <a:t>char</a:t>
            </a:r>
            <a:r>
              <a:rPr lang="cs-CZ" altLang="cs-CZ" sz="1600" dirty="0">
                <a:solidFill>
                  <a:schemeClr val="accent2"/>
                </a:solidFill>
              </a:rPr>
              <a:t> *</a:t>
            </a:r>
            <a:r>
              <a:rPr lang="cs-CZ" altLang="cs-CZ" sz="1600" dirty="0" err="1">
                <a:solidFill>
                  <a:schemeClr val="accent2"/>
                </a:solidFill>
              </a:rPr>
              <a:t>str</a:t>
            </a:r>
            <a:r>
              <a:rPr lang="cs-CZ" altLang="cs-CZ" sz="1600" dirty="0">
                <a:solidFill>
                  <a:schemeClr val="accent2"/>
                </a:solidFill>
              </a:rPr>
              <a:t>, ...)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char</a:t>
            </a:r>
            <a:r>
              <a:rPr lang="cs-CZ" altLang="cs-CZ" sz="1600" dirty="0">
                <a:solidFill>
                  <a:schemeClr val="accent2"/>
                </a:solidFill>
              </a:rPr>
              <a:t> *</a:t>
            </a:r>
            <a:r>
              <a:rPr lang="cs-CZ" altLang="cs-CZ" sz="1600" dirty="0" err="1">
                <a:solidFill>
                  <a:schemeClr val="accent2"/>
                </a:solidFill>
              </a:rPr>
              <a:t>p_c</a:t>
            </a:r>
            <a:r>
              <a:rPr lang="cs-CZ" altLang="cs-CZ" sz="16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va_list</a:t>
            </a:r>
            <a:r>
              <a:rPr lang="cs-CZ" altLang="cs-CZ" sz="1600" dirty="0">
                <a:solidFill>
                  <a:schemeClr val="accent2"/>
                </a:solidFill>
              </a:rPr>
              <a:t> argumenty;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va_start</a:t>
            </a:r>
            <a:r>
              <a:rPr lang="cs-CZ" altLang="cs-CZ" sz="1600" dirty="0">
                <a:solidFill>
                  <a:schemeClr val="accent2"/>
                </a:solidFill>
              </a:rPr>
              <a:t>(argumenty, </a:t>
            </a:r>
            <a:r>
              <a:rPr lang="cs-CZ" altLang="cs-CZ" sz="1600" dirty="0" err="1">
                <a:solidFill>
                  <a:schemeClr val="accent2"/>
                </a:solidFill>
              </a:rPr>
              <a:t>str</a:t>
            </a:r>
            <a:r>
              <a:rPr lang="cs-CZ" altLang="cs-CZ" sz="1600" dirty="0">
                <a:solidFill>
                  <a:schemeClr val="accent2"/>
                </a:solidFill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while</a:t>
            </a:r>
            <a:r>
              <a:rPr lang="cs-CZ" altLang="cs-CZ" sz="1600" dirty="0">
                <a:solidFill>
                  <a:schemeClr val="accent2"/>
                </a:solidFill>
              </a:rPr>
              <a:t> ((</a:t>
            </a:r>
            <a:r>
              <a:rPr lang="cs-CZ" altLang="cs-CZ" sz="1600" dirty="0" err="1">
                <a:solidFill>
                  <a:schemeClr val="accent2"/>
                </a:solidFill>
              </a:rPr>
              <a:t>p_c</a:t>
            </a:r>
            <a:r>
              <a:rPr lang="cs-CZ" altLang="cs-CZ" sz="1600" dirty="0">
                <a:solidFill>
                  <a:schemeClr val="accent2"/>
                </a:solidFill>
              </a:rPr>
              <a:t> = </a:t>
            </a:r>
            <a:r>
              <a:rPr lang="cs-CZ" altLang="cs-CZ" sz="1600" dirty="0" err="1">
                <a:solidFill>
                  <a:schemeClr val="accent2"/>
                </a:solidFill>
              </a:rPr>
              <a:t>va_arg</a:t>
            </a:r>
            <a:r>
              <a:rPr lang="cs-CZ" altLang="cs-CZ" sz="1600" dirty="0">
                <a:solidFill>
                  <a:schemeClr val="accent2"/>
                </a:solidFill>
              </a:rPr>
              <a:t>(argumenty, </a:t>
            </a:r>
            <a:r>
              <a:rPr lang="cs-CZ" altLang="cs-CZ" sz="1600" dirty="0" err="1">
                <a:solidFill>
                  <a:schemeClr val="accent2"/>
                </a:solidFill>
              </a:rPr>
              <a:t>char</a:t>
            </a:r>
            <a:r>
              <a:rPr lang="cs-CZ" altLang="cs-CZ" sz="1600" dirty="0">
                <a:solidFill>
                  <a:schemeClr val="accent2"/>
                </a:solidFill>
              </a:rPr>
              <a:t> *)) != NULL)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  </a:t>
            </a:r>
            <a:r>
              <a:rPr lang="cs-CZ" altLang="cs-CZ" sz="1600" dirty="0" err="1">
                <a:solidFill>
                  <a:schemeClr val="accent2"/>
                </a:solidFill>
              </a:rPr>
              <a:t>strcat</a:t>
            </a:r>
            <a:r>
              <a:rPr lang="cs-CZ" altLang="cs-CZ" sz="1600" dirty="0">
                <a:solidFill>
                  <a:schemeClr val="accent2"/>
                </a:solidFill>
              </a:rPr>
              <a:t>(</a:t>
            </a:r>
            <a:r>
              <a:rPr lang="cs-CZ" altLang="cs-CZ" sz="1600" dirty="0" err="1">
                <a:solidFill>
                  <a:schemeClr val="accent2"/>
                </a:solidFill>
              </a:rPr>
              <a:t>str</a:t>
            </a:r>
            <a:r>
              <a:rPr lang="cs-CZ" altLang="cs-CZ" sz="1600" dirty="0">
                <a:solidFill>
                  <a:schemeClr val="accent2"/>
                </a:solidFill>
              </a:rPr>
              <a:t>, </a:t>
            </a:r>
            <a:r>
              <a:rPr lang="cs-CZ" altLang="cs-CZ" sz="1600" dirty="0" err="1">
                <a:solidFill>
                  <a:schemeClr val="accent2"/>
                </a:solidFill>
              </a:rPr>
              <a:t>p_c</a:t>
            </a:r>
            <a:r>
              <a:rPr lang="cs-CZ" altLang="cs-CZ" sz="1600" dirty="0">
                <a:solidFill>
                  <a:schemeClr val="accent2"/>
                </a:solidFill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va_end</a:t>
            </a:r>
            <a:r>
              <a:rPr lang="cs-CZ" altLang="cs-CZ" sz="1600" dirty="0">
                <a:solidFill>
                  <a:schemeClr val="accent2"/>
                </a:solidFill>
              </a:rPr>
              <a:t>(argumenty);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main</a:t>
            </a:r>
            <a:r>
              <a:rPr lang="cs-CZ" altLang="cs-CZ" sz="1600" dirty="0">
                <a:solidFill>
                  <a:schemeClr val="accent2"/>
                </a:solidFill>
              </a:rPr>
              <a:t>(</a:t>
            </a:r>
            <a:r>
              <a:rPr lang="cs-CZ" altLang="cs-CZ" sz="1600" dirty="0" err="1">
                <a:solidFill>
                  <a:schemeClr val="accent2"/>
                </a:solidFill>
              </a:rPr>
              <a:t>void</a:t>
            </a:r>
            <a:r>
              <a:rPr lang="cs-CZ" altLang="cs-CZ" sz="1600" dirty="0">
                <a:solidFill>
                  <a:schemeClr val="accent2"/>
                </a:solidFill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char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retezec</a:t>
            </a:r>
            <a:r>
              <a:rPr lang="cs-CZ" altLang="cs-CZ" sz="1600" dirty="0">
                <a:solidFill>
                  <a:schemeClr val="accent2"/>
                </a:solidFill>
              </a:rPr>
              <a:t>[100] = { '\0' };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zretez</a:t>
            </a:r>
            <a:r>
              <a:rPr lang="cs-CZ" altLang="cs-CZ" sz="1600" dirty="0">
                <a:solidFill>
                  <a:schemeClr val="accent2"/>
                </a:solidFill>
              </a:rPr>
              <a:t>(</a:t>
            </a:r>
            <a:r>
              <a:rPr lang="cs-CZ" altLang="cs-CZ" sz="1600" dirty="0" err="1">
                <a:solidFill>
                  <a:schemeClr val="accent2"/>
                </a:solidFill>
              </a:rPr>
              <a:t>retezec</a:t>
            </a:r>
            <a:r>
              <a:rPr lang="cs-CZ" altLang="cs-CZ" sz="1600" dirty="0">
                <a:solidFill>
                  <a:schemeClr val="accent2"/>
                </a:solidFill>
              </a:rPr>
              <a:t>, "a", "h", "o", "j", NULL);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printf</a:t>
            </a:r>
            <a:r>
              <a:rPr lang="cs-CZ" altLang="cs-CZ" sz="1600" dirty="0">
                <a:solidFill>
                  <a:schemeClr val="accent2"/>
                </a:solidFill>
              </a:rPr>
              <a:t>("</a:t>
            </a:r>
            <a:r>
              <a:rPr lang="cs-CZ" altLang="cs-CZ" sz="1600" dirty="0" err="1">
                <a:solidFill>
                  <a:schemeClr val="accent2"/>
                </a:solidFill>
              </a:rPr>
              <a:t>Retezec</a:t>
            </a:r>
            <a:r>
              <a:rPr lang="cs-CZ" altLang="cs-CZ" sz="1600" dirty="0">
                <a:solidFill>
                  <a:schemeClr val="accent2"/>
                </a:solidFill>
              </a:rPr>
              <a:t> je: \"%s\"\n", </a:t>
            </a:r>
            <a:r>
              <a:rPr lang="cs-CZ" altLang="cs-CZ" sz="1600" dirty="0" err="1">
                <a:solidFill>
                  <a:schemeClr val="accent2"/>
                </a:solidFill>
              </a:rPr>
              <a:t>retezec</a:t>
            </a:r>
            <a:r>
              <a:rPr lang="cs-CZ" altLang="cs-CZ" sz="1600" dirty="0">
                <a:solidFill>
                  <a:schemeClr val="accent2"/>
                </a:solidFill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50BD-1E80-4639-8F84-FE5A93AF7176}" type="slidenum">
              <a:rPr lang="cs-CZ" altLang="cs-CZ"/>
              <a:pPr/>
              <a:t>221</a:t>
            </a:fld>
            <a:endParaRPr lang="cs-CZ" altLang="cs-CZ"/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905000"/>
          </a:xfrm>
        </p:spPr>
        <p:txBody>
          <a:bodyPr/>
          <a:lstStyle/>
          <a:p>
            <a:r>
              <a:rPr lang="cs-CZ" altLang="cs-CZ" sz="4000"/>
              <a:t>Využití FPPP pro zpracování řady parametrů v počtu určeném ukončovací hodnotou – zřetězení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953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#</a:t>
            </a:r>
            <a:r>
              <a:rPr lang="cs-CZ" altLang="cs-CZ" sz="1600" dirty="0" err="1">
                <a:solidFill>
                  <a:schemeClr val="accent2"/>
                </a:solidFill>
              </a:rPr>
              <a:t>include</a:t>
            </a:r>
            <a:r>
              <a:rPr lang="cs-CZ" altLang="cs-CZ" sz="1600" dirty="0">
                <a:solidFill>
                  <a:schemeClr val="accent2"/>
                </a:solidFill>
              </a:rPr>
              <a:t> &lt;</a:t>
            </a:r>
            <a:r>
              <a:rPr lang="cs-CZ" altLang="cs-CZ" sz="1600" dirty="0" err="1">
                <a:solidFill>
                  <a:schemeClr val="accent2"/>
                </a:solidFill>
              </a:rPr>
              <a:t>stdio.h</a:t>
            </a:r>
            <a:r>
              <a:rPr lang="cs-CZ" altLang="cs-CZ" sz="16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#</a:t>
            </a:r>
            <a:r>
              <a:rPr lang="cs-CZ" altLang="cs-CZ" sz="1600" dirty="0" err="1">
                <a:solidFill>
                  <a:schemeClr val="accent2"/>
                </a:solidFill>
              </a:rPr>
              <a:t>include</a:t>
            </a:r>
            <a:r>
              <a:rPr lang="cs-CZ" altLang="cs-CZ" sz="1600" dirty="0">
                <a:solidFill>
                  <a:schemeClr val="accent2"/>
                </a:solidFill>
              </a:rPr>
              <a:t> &lt;</a:t>
            </a:r>
            <a:r>
              <a:rPr lang="cs-CZ" altLang="cs-CZ" sz="1600" dirty="0" err="1">
                <a:solidFill>
                  <a:schemeClr val="accent2"/>
                </a:solidFill>
              </a:rPr>
              <a:t>stdarg.h</a:t>
            </a:r>
            <a:r>
              <a:rPr lang="cs-CZ" altLang="cs-CZ" sz="16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void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zretez</a:t>
            </a:r>
            <a:r>
              <a:rPr lang="cs-CZ" altLang="cs-CZ" sz="1600" dirty="0">
                <a:solidFill>
                  <a:schemeClr val="accent2"/>
                </a:solidFill>
              </a:rPr>
              <a:t>(</a:t>
            </a:r>
            <a:r>
              <a:rPr lang="cs-CZ" altLang="cs-CZ" sz="1600" dirty="0" err="1">
                <a:solidFill>
                  <a:schemeClr val="accent2"/>
                </a:solidFill>
              </a:rPr>
              <a:t>char</a:t>
            </a:r>
            <a:r>
              <a:rPr lang="cs-CZ" altLang="cs-CZ" sz="1600" dirty="0">
                <a:solidFill>
                  <a:schemeClr val="accent2"/>
                </a:solidFill>
              </a:rPr>
              <a:t> *</a:t>
            </a:r>
            <a:r>
              <a:rPr lang="cs-CZ" altLang="cs-CZ" sz="1600" dirty="0" err="1">
                <a:solidFill>
                  <a:schemeClr val="accent2"/>
                </a:solidFill>
              </a:rPr>
              <a:t>str</a:t>
            </a:r>
            <a:r>
              <a:rPr lang="cs-CZ" altLang="cs-CZ" sz="1600" dirty="0">
                <a:solidFill>
                  <a:schemeClr val="accent2"/>
                </a:solidFill>
              </a:rPr>
              <a:t>, 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 znak, ...)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 i =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va_list</a:t>
            </a:r>
            <a:r>
              <a:rPr lang="cs-CZ" altLang="cs-CZ" sz="1600" dirty="0">
                <a:solidFill>
                  <a:schemeClr val="accent2"/>
                </a:solidFill>
              </a:rPr>
              <a:t> argumenty;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va_start</a:t>
            </a:r>
            <a:r>
              <a:rPr lang="cs-CZ" altLang="cs-CZ" sz="1600" dirty="0">
                <a:solidFill>
                  <a:schemeClr val="accent2"/>
                </a:solidFill>
              </a:rPr>
              <a:t>(argumenty, znak);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str</a:t>
            </a:r>
            <a:r>
              <a:rPr lang="cs-CZ" altLang="cs-CZ" sz="1600" dirty="0">
                <a:solidFill>
                  <a:schemeClr val="accent2"/>
                </a:solidFill>
              </a:rPr>
              <a:t>[i++] = znak;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while</a:t>
            </a:r>
            <a:r>
              <a:rPr lang="cs-CZ" altLang="cs-CZ" sz="1600" dirty="0">
                <a:solidFill>
                  <a:schemeClr val="accent2"/>
                </a:solidFill>
              </a:rPr>
              <a:t> ((znak = </a:t>
            </a:r>
            <a:r>
              <a:rPr lang="cs-CZ" altLang="cs-CZ" sz="1600" dirty="0" err="1">
                <a:solidFill>
                  <a:schemeClr val="accent2"/>
                </a:solidFill>
              </a:rPr>
              <a:t>va_arg</a:t>
            </a:r>
            <a:r>
              <a:rPr lang="cs-CZ" altLang="cs-CZ" sz="1600" dirty="0">
                <a:solidFill>
                  <a:schemeClr val="accent2"/>
                </a:solidFill>
              </a:rPr>
              <a:t>(argumenty, 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)) != '\0')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  </a:t>
            </a:r>
            <a:r>
              <a:rPr lang="cs-CZ" altLang="cs-CZ" sz="1600" dirty="0" err="1">
                <a:solidFill>
                  <a:schemeClr val="accent2"/>
                </a:solidFill>
              </a:rPr>
              <a:t>str</a:t>
            </a:r>
            <a:r>
              <a:rPr lang="cs-CZ" altLang="cs-CZ" sz="1600" dirty="0">
                <a:solidFill>
                  <a:schemeClr val="accent2"/>
                </a:solidFill>
              </a:rPr>
              <a:t>[i++] = znak;</a:t>
            </a:r>
            <a:r>
              <a:rPr lang="cs-CZ" altLang="cs-CZ" sz="1600" dirty="0"/>
              <a:t> /* </a:t>
            </a:r>
            <a:r>
              <a:rPr lang="en-US" altLang="cs-CZ" sz="1600" dirty="0"/>
              <a:t>warning: </a:t>
            </a:r>
            <a:r>
              <a:rPr lang="en-US" altLang="cs-CZ" sz="1600" dirty="0">
                <a:solidFill>
                  <a:schemeClr val="accent2"/>
                </a:solidFill>
              </a:rPr>
              <a:t>'char' is promoted to '</a:t>
            </a:r>
            <a:r>
              <a:rPr lang="en-US" altLang="cs-CZ" sz="1600" dirty="0" err="1">
                <a:solidFill>
                  <a:schemeClr val="accent2"/>
                </a:solidFill>
              </a:rPr>
              <a:t>int</a:t>
            </a:r>
            <a:r>
              <a:rPr lang="en-US" altLang="cs-CZ" sz="1600" dirty="0">
                <a:solidFill>
                  <a:schemeClr val="accent2"/>
                </a:solidFill>
              </a:rPr>
              <a:t>' when passed through '...'</a:t>
            </a:r>
            <a:r>
              <a:rPr lang="cs-CZ" altLang="cs-CZ" sz="1600" dirty="0"/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va_end</a:t>
            </a:r>
            <a:r>
              <a:rPr lang="cs-CZ" altLang="cs-CZ" sz="1600" dirty="0">
                <a:solidFill>
                  <a:schemeClr val="accent2"/>
                </a:solidFill>
              </a:rPr>
              <a:t>(argumenty);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main</a:t>
            </a:r>
            <a:r>
              <a:rPr lang="cs-CZ" altLang="cs-CZ" sz="1600" dirty="0">
                <a:solidFill>
                  <a:schemeClr val="accent2"/>
                </a:solidFill>
              </a:rPr>
              <a:t>(</a:t>
            </a:r>
            <a:r>
              <a:rPr lang="cs-CZ" altLang="cs-CZ" sz="1600" dirty="0" err="1">
                <a:solidFill>
                  <a:schemeClr val="accent2"/>
                </a:solidFill>
              </a:rPr>
              <a:t>void</a:t>
            </a:r>
            <a:r>
              <a:rPr lang="cs-CZ" altLang="cs-CZ" sz="1600" dirty="0">
                <a:solidFill>
                  <a:schemeClr val="accent2"/>
                </a:solidFill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char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retezec</a:t>
            </a:r>
            <a:r>
              <a:rPr lang="cs-CZ" altLang="cs-CZ" sz="1600" dirty="0">
                <a:solidFill>
                  <a:schemeClr val="accent2"/>
                </a:solidFill>
              </a:rPr>
              <a:t>[100] = { '\0' };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zretez</a:t>
            </a:r>
            <a:r>
              <a:rPr lang="cs-CZ" altLang="cs-CZ" sz="1600" dirty="0">
                <a:solidFill>
                  <a:schemeClr val="accent2"/>
                </a:solidFill>
              </a:rPr>
              <a:t>(</a:t>
            </a:r>
            <a:r>
              <a:rPr lang="cs-CZ" altLang="cs-CZ" sz="1600" dirty="0" err="1">
                <a:solidFill>
                  <a:schemeClr val="accent2"/>
                </a:solidFill>
              </a:rPr>
              <a:t>retezec</a:t>
            </a:r>
            <a:r>
              <a:rPr lang="cs-CZ" altLang="cs-CZ" sz="1600" dirty="0">
                <a:solidFill>
                  <a:schemeClr val="accent2"/>
                </a:solidFill>
              </a:rPr>
              <a:t>, 'a', 'h', 'o', 'j', '\0');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printf</a:t>
            </a:r>
            <a:r>
              <a:rPr lang="cs-CZ" altLang="cs-CZ" sz="1600" dirty="0">
                <a:solidFill>
                  <a:schemeClr val="accent2"/>
                </a:solidFill>
              </a:rPr>
              <a:t>("</a:t>
            </a:r>
            <a:r>
              <a:rPr lang="cs-CZ" altLang="cs-CZ" sz="1600" dirty="0" err="1">
                <a:solidFill>
                  <a:schemeClr val="accent2"/>
                </a:solidFill>
              </a:rPr>
              <a:t>Retezec</a:t>
            </a:r>
            <a:r>
              <a:rPr lang="cs-CZ" altLang="cs-CZ" sz="1600" dirty="0">
                <a:solidFill>
                  <a:schemeClr val="accent2"/>
                </a:solidFill>
              </a:rPr>
              <a:t> je: \"%s\"\n", </a:t>
            </a:r>
            <a:r>
              <a:rPr lang="cs-CZ" altLang="cs-CZ" sz="1600" dirty="0" err="1">
                <a:solidFill>
                  <a:schemeClr val="accent2"/>
                </a:solidFill>
              </a:rPr>
              <a:t>retezec</a:t>
            </a:r>
            <a:r>
              <a:rPr lang="cs-CZ" altLang="cs-CZ" sz="1600" dirty="0">
                <a:solidFill>
                  <a:schemeClr val="accent2"/>
                </a:solidFill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C12F-BD4C-49F2-9374-18C698F58838}" type="slidenum">
              <a:rPr lang="cs-CZ" altLang="cs-CZ"/>
              <a:pPr/>
              <a:t>222</a:t>
            </a:fld>
            <a:endParaRPr lang="cs-CZ" altLang="cs-CZ"/>
          </a:p>
        </p:txBody>
      </p:sp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accent2"/>
                </a:solidFill>
              </a:rPr>
              <a:t>&lt;</a:t>
            </a:r>
            <a:r>
              <a:rPr lang="cs-CZ" altLang="cs-CZ">
                <a:solidFill>
                  <a:schemeClr val="accent2"/>
                </a:solidFill>
                <a:hlinkClick r:id="rId2"/>
              </a:rPr>
              <a:t>stdio.h</a:t>
            </a:r>
            <a:r>
              <a:rPr lang="cs-CZ" altLang="cs-CZ">
                <a:solidFill>
                  <a:schemeClr val="accent2"/>
                </a:solidFill>
              </a:rPr>
              <a:t>&gt;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již probrané funkce pro vstup a výstup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funkce </a:t>
            </a:r>
            <a:r>
              <a:rPr lang="cs-CZ" altLang="cs-CZ" sz="2800" dirty="0" err="1">
                <a:solidFill>
                  <a:schemeClr val="accent2"/>
                </a:solidFill>
              </a:rPr>
              <a:t>fflush</a:t>
            </a:r>
            <a:r>
              <a:rPr lang="cs-CZ" altLang="cs-CZ" sz="2800" dirty="0">
                <a:solidFill>
                  <a:schemeClr val="accent2"/>
                </a:solidFill>
              </a:rPr>
              <a:t>()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Obsah výstupního </a:t>
            </a:r>
            <a:r>
              <a:rPr lang="cs-CZ" altLang="cs-CZ" sz="2400" dirty="0" err="1"/>
              <a:t>bufferu</a:t>
            </a:r>
            <a:r>
              <a:rPr lang="cs-CZ" altLang="cs-CZ" sz="2400" dirty="0"/>
              <a:t> bude okamžitě zapsán na výstupní zařízení, soubor zůstává i nadále otevřený.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Využití je vhodné v místech před možnou chybou, po které nechceme přijít o obsah </a:t>
            </a:r>
            <a:r>
              <a:rPr lang="cs-CZ" altLang="cs-CZ" sz="2400" dirty="0" err="1"/>
              <a:t>buffferu</a:t>
            </a:r>
            <a:r>
              <a:rPr lang="cs-CZ" altLang="cs-CZ" sz="24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Je možné ji použít pro obousměrný proud (</a:t>
            </a:r>
            <a:r>
              <a:rPr lang="cs-CZ" altLang="cs-CZ" sz="2400" dirty="0">
                <a:hlinkClick r:id="rId3" action="ppaction://hlinksldjump"/>
              </a:rPr>
              <a:t>režim otevírání souboru</a:t>
            </a:r>
            <a:r>
              <a:rPr lang="cs-CZ" altLang="cs-CZ" sz="2400" dirty="0"/>
              <a:t> se znakem „</a:t>
            </a:r>
            <a:r>
              <a:rPr lang="cs-CZ" altLang="cs-CZ" sz="2400" dirty="0">
                <a:solidFill>
                  <a:schemeClr val="accent2"/>
                </a:solidFill>
              </a:rPr>
              <a:t>+</a:t>
            </a:r>
            <a:r>
              <a:rPr lang="cs-CZ" altLang="cs-CZ" sz="2400" dirty="0"/>
              <a:t>“) za předpokladu, že poslední operací nebyl vstup (čtení ze souboru</a:t>
            </a:r>
            <a:r>
              <a:rPr lang="cs-CZ" altLang="cs-CZ" sz="2400" dirty="0" smtClean="0"/>
              <a:t>).</a:t>
            </a:r>
            <a:endParaRPr lang="cs-CZ" altLang="cs-CZ" sz="2400" dirty="0"/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Příkaz </a:t>
            </a:r>
            <a:r>
              <a:rPr lang="cs-CZ" altLang="cs-CZ" sz="2400" dirty="0" err="1">
                <a:solidFill>
                  <a:schemeClr val="accent2"/>
                </a:solidFill>
              </a:rPr>
              <a:t>fflush</a:t>
            </a:r>
            <a:r>
              <a:rPr lang="cs-CZ" altLang="cs-CZ" sz="2400" dirty="0">
                <a:solidFill>
                  <a:schemeClr val="accent2"/>
                </a:solidFill>
              </a:rPr>
              <a:t>(</a:t>
            </a:r>
            <a:r>
              <a:rPr lang="cs-CZ" altLang="cs-CZ" sz="2400" dirty="0" err="1">
                <a:solidFill>
                  <a:schemeClr val="accent2"/>
                </a:solidFill>
              </a:rPr>
              <a:t>stdin</a:t>
            </a:r>
            <a:r>
              <a:rPr lang="cs-CZ" altLang="cs-CZ" sz="2400" dirty="0">
                <a:solidFill>
                  <a:schemeClr val="accent2"/>
                </a:solidFill>
              </a:rPr>
              <a:t>);</a:t>
            </a:r>
            <a:r>
              <a:rPr lang="cs-CZ" altLang="cs-CZ" sz="2400" dirty="0"/>
              <a:t> </a:t>
            </a:r>
            <a:r>
              <a:rPr lang="cs-CZ" altLang="cs-CZ" sz="2400" dirty="0">
                <a:hlinkClick r:id="rId4" action="ppaction://hlinksldjump"/>
              </a:rPr>
              <a:t>vyprázdní </a:t>
            </a:r>
            <a:r>
              <a:rPr lang="cs-CZ" altLang="cs-CZ" sz="2400" dirty="0" err="1">
                <a:hlinkClick r:id="rId4" action="ppaction://hlinksldjump"/>
              </a:rPr>
              <a:t>buffer</a:t>
            </a:r>
            <a:r>
              <a:rPr lang="cs-CZ" altLang="cs-CZ" sz="2400" dirty="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2000" dirty="0" smtClean="0"/>
              <a:t>Na rozdíl od </a:t>
            </a:r>
            <a:r>
              <a:rPr lang="cs-CZ" altLang="cs-CZ" sz="2000" dirty="0" err="1">
                <a:solidFill>
                  <a:schemeClr val="accent2"/>
                </a:solidFill>
              </a:rPr>
              <a:t>while</a:t>
            </a:r>
            <a:r>
              <a:rPr lang="cs-CZ" altLang="cs-CZ" sz="2000" dirty="0"/>
              <a:t> </a:t>
            </a:r>
            <a:r>
              <a:rPr lang="cs-CZ" altLang="cs-CZ" sz="2000" dirty="0" smtClean="0"/>
              <a:t>cyklu </a:t>
            </a:r>
            <a:r>
              <a:rPr lang="cs-CZ" altLang="cs-CZ" sz="2000" dirty="0"/>
              <a:t>s funkcí </a:t>
            </a:r>
            <a:r>
              <a:rPr lang="cs-CZ" altLang="cs-CZ" sz="2000" dirty="0" err="1">
                <a:solidFill>
                  <a:schemeClr val="accent2"/>
                </a:solidFill>
              </a:rPr>
              <a:t>getchar</a:t>
            </a:r>
            <a:r>
              <a:rPr lang="cs-CZ" altLang="cs-CZ" sz="2000" dirty="0" smtClean="0">
                <a:solidFill>
                  <a:schemeClr val="accent2"/>
                </a:solidFill>
              </a:rPr>
              <a:t>()</a:t>
            </a:r>
            <a:r>
              <a:rPr lang="cs-CZ" altLang="cs-CZ" sz="2000" dirty="0" smtClean="0"/>
              <a:t> </a:t>
            </a:r>
            <a:r>
              <a:rPr lang="cs-CZ" altLang="cs-CZ" sz="2000" dirty="0"/>
              <a:t>nevadí, když je </a:t>
            </a:r>
            <a:r>
              <a:rPr lang="cs-CZ" altLang="cs-CZ" sz="2000" dirty="0" smtClean="0"/>
              <a:t>volán </a:t>
            </a:r>
            <a:r>
              <a:rPr lang="cs-CZ" altLang="cs-CZ" sz="2000" dirty="0"/>
              <a:t>v případě prázdného </a:t>
            </a:r>
            <a:r>
              <a:rPr lang="cs-CZ" altLang="cs-CZ" sz="2000" dirty="0" err="1" smtClean="0"/>
              <a:t>bufferu</a:t>
            </a:r>
            <a:r>
              <a:rPr lang="cs-CZ" altLang="cs-CZ" sz="2000" dirty="0" smtClean="0"/>
              <a:t>, ale </a:t>
            </a:r>
            <a:r>
              <a:rPr lang="cs-CZ" altLang="cs-CZ" sz="2000" dirty="0" smtClean="0">
                <a:hlinkClick r:id="rId5"/>
              </a:rPr>
              <a:t>není to portabilní</a:t>
            </a:r>
            <a:r>
              <a:rPr lang="cs-CZ" altLang="cs-CZ" sz="2000" dirty="0" smtClean="0"/>
              <a:t>.</a:t>
            </a: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800" dirty="0"/>
              <a:t>Další dosud neprobrané funkce jsou </a:t>
            </a:r>
            <a:r>
              <a:rPr lang="cs-CZ" altLang="cs-CZ" sz="2800" dirty="0">
                <a:hlinkClick r:id="rId6" action="ppaction://hlinksldjump"/>
              </a:rPr>
              <a:t>zde</a:t>
            </a:r>
            <a:r>
              <a:rPr lang="cs-CZ" altLang="cs-CZ" sz="28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testování chyb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err="1">
                <a:solidFill>
                  <a:schemeClr val="accent2"/>
                </a:solidFill>
              </a:rPr>
              <a:t>feof</a:t>
            </a:r>
            <a:r>
              <a:rPr lang="cs-CZ" altLang="cs-CZ" sz="2400" dirty="0">
                <a:solidFill>
                  <a:schemeClr val="accent2"/>
                </a:solidFill>
              </a:rPr>
              <a:t>()</a:t>
            </a:r>
            <a:r>
              <a:rPr lang="cs-CZ" altLang="cs-CZ" sz="2400" dirty="0"/>
              <a:t>, </a:t>
            </a:r>
            <a:r>
              <a:rPr lang="cs-CZ" altLang="cs-CZ" sz="2400" dirty="0" err="1">
                <a:solidFill>
                  <a:schemeClr val="accent2"/>
                </a:solidFill>
              </a:rPr>
              <a:t>ferror</a:t>
            </a:r>
            <a:r>
              <a:rPr lang="cs-CZ" altLang="cs-CZ" sz="2400" dirty="0">
                <a:solidFill>
                  <a:schemeClr val="accent2"/>
                </a:solidFill>
              </a:rPr>
              <a:t>()</a:t>
            </a:r>
            <a:r>
              <a:rPr lang="cs-CZ" altLang="cs-CZ" sz="2400" dirty="0"/>
              <a:t>, </a:t>
            </a:r>
            <a:r>
              <a:rPr lang="cs-CZ" altLang="cs-CZ" sz="2400" dirty="0" err="1">
                <a:solidFill>
                  <a:schemeClr val="accent2"/>
                </a:solidFill>
              </a:rPr>
              <a:t>clearerr</a:t>
            </a:r>
            <a:r>
              <a:rPr lang="cs-CZ" altLang="cs-CZ" sz="2400" dirty="0">
                <a:solidFill>
                  <a:schemeClr val="accent2"/>
                </a:solidFill>
              </a:rPr>
              <a:t>()</a:t>
            </a:r>
            <a:r>
              <a:rPr lang="cs-CZ" altLang="cs-CZ" sz="2400" dirty="0"/>
              <a:t>, </a:t>
            </a:r>
            <a:r>
              <a:rPr lang="cs-CZ" altLang="cs-CZ" sz="2400" dirty="0" err="1">
                <a:solidFill>
                  <a:schemeClr val="accent2"/>
                </a:solidFill>
              </a:rPr>
              <a:t>perror</a:t>
            </a:r>
            <a:r>
              <a:rPr lang="cs-CZ" altLang="cs-CZ" sz="2400" dirty="0">
                <a:solidFill>
                  <a:schemeClr val="accent2"/>
                </a:solidFill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B438-5C22-4586-93E4-33558FF0CA30}" type="slidenum">
              <a:rPr lang="cs-CZ" altLang="cs-CZ"/>
              <a:pPr/>
              <a:t>223</a:t>
            </a:fld>
            <a:endParaRPr lang="cs-CZ" altLang="cs-CZ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accent2"/>
                </a:solidFill>
              </a:rPr>
              <a:t>&lt;</a:t>
            </a:r>
            <a:r>
              <a:rPr lang="cs-CZ" altLang="cs-CZ">
                <a:solidFill>
                  <a:schemeClr val="accent2"/>
                </a:solidFill>
                <a:hlinkClick r:id="rId2"/>
              </a:rPr>
              <a:t>stdlib.h</a:t>
            </a:r>
            <a:r>
              <a:rPr lang="cs-CZ" altLang="cs-CZ">
                <a:solidFill>
                  <a:schemeClr val="accent2"/>
                </a:solidFill>
              </a:rPr>
              <a:t>&gt;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obecně užitečné funkce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hlinkClick r:id="rId3" action="ppaction://hlinksldjump"/>
              </a:rPr>
              <a:t>konverze řetězců na čísla</a:t>
            </a:r>
            <a:endParaRPr lang="cs-CZ" altLang="cs-CZ" sz="2800"/>
          </a:p>
          <a:p>
            <a:pPr>
              <a:lnSpc>
                <a:spcPct val="80000"/>
              </a:lnSpc>
            </a:pPr>
            <a:r>
              <a:rPr lang="cs-CZ" altLang="cs-CZ" sz="2800">
                <a:hlinkClick r:id="rId4" action="ppaction://hlinksldjump"/>
              </a:rPr>
              <a:t>generátor pseudonáhodných čísel</a:t>
            </a:r>
            <a:endParaRPr lang="cs-CZ" altLang="cs-CZ" sz="2800"/>
          </a:p>
          <a:p>
            <a:pPr lvl="1">
              <a:lnSpc>
                <a:spcPct val="8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int rand(void)</a:t>
            </a:r>
            <a:r>
              <a:rPr lang="cs-CZ" altLang="cs-CZ" sz="2400"/>
              <a:t> a </a:t>
            </a:r>
            <a:r>
              <a:rPr lang="cs-CZ" altLang="cs-CZ" sz="2400">
                <a:solidFill>
                  <a:schemeClr val="accent2"/>
                </a:solidFill>
              </a:rPr>
              <a:t>void srand(unsigned int start)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hlinkClick r:id="rId5" action="ppaction://hlinksldjump"/>
              </a:rPr>
              <a:t>funkce pracující s dynamickou pamětí</a:t>
            </a:r>
            <a:endParaRPr lang="cs-CZ" altLang="cs-CZ" sz="2800"/>
          </a:p>
          <a:p>
            <a:pPr>
              <a:lnSpc>
                <a:spcPct val="80000"/>
              </a:lnSpc>
            </a:pPr>
            <a:r>
              <a:rPr lang="cs-CZ" altLang="cs-CZ" sz="2800">
                <a:hlinkClick r:id="rId6" action="ppaction://hlinksldjump"/>
              </a:rPr>
              <a:t>funkce pro spolupráci s operačním systémem</a:t>
            </a:r>
            <a:endParaRPr lang="cs-CZ" altLang="cs-CZ" sz="2800"/>
          </a:p>
          <a:p>
            <a:pPr lvl="1">
              <a:lnSpc>
                <a:spcPct val="8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abort()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atexit()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exit()</a:t>
            </a:r>
            <a:r>
              <a:rPr lang="cs-CZ" altLang="cs-CZ" sz="2400"/>
              <a:t> a </a:t>
            </a:r>
            <a:r>
              <a:rPr lang="cs-CZ" altLang="cs-CZ" sz="2400">
                <a:solidFill>
                  <a:schemeClr val="accent2"/>
                </a:solidFill>
              </a:rPr>
              <a:t>system()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externí proměnné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hlinkClick r:id="rId7" action="ppaction://hlinksldjump"/>
              </a:rPr>
              <a:t>seznam chyb</a:t>
            </a:r>
            <a:r>
              <a:rPr lang="cs-CZ" altLang="cs-CZ" sz="2400"/>
              <a:t>: </a:t>
            </a:r>
            <a:r>
              <a:rPr lang="cs-CZ" altLang="cs-CZ" sz="2400">
                <a:solidFill>
                  <a:schemeClr val="accent2"/>
                </a:solidFill>
              </a:rPr>
              <a:t>sys_errlist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sys_nerr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prostředí systému: </a:t>
            </a:r>
            <a:r>
              <a:rPr lang="cs-CZ" altLang="cs-CZ" sz="2400">
                <a:solidFill>
                  <a:schemeClr val="accent2"/>
                </a:solidFill>
              </a:rPr>
              <a:t>environ</a:t>
            </a:r>
            <a:r>
              <a:rPr lang="cs-CZ" altLang="cs-CZ" sz="2400"/>
              <a:t>, funkce </a:t>
            </a:r>
            <a:r>
              <a:rPr lang="cs-CZ" altLang="cs-CZ" sz="2400">
                <a:solidFill>
                  <a:schemeClr val="accent2"/>
                </a:solidFill>
              </a:rPr>
              <a:t>getenv()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printf("%s\n", getenv("PATH"));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hlinkClick r:id="rId8" action="ppaction://hlinksldjump"/>
              </a:rPr>
              <a:t>funkce pro řazení a hledání</a:t>
            </a:r>
            <a:endParaRPr lang="cs-CZ" altLang="cs-CZ" sz="2800"/>
          </a:p>
          <a:p>
            <a:pPr lvl="1">
              <a:lnSpc>
                <a:spcPct val="8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qsort()</a:t>
            </a:r>
            <a:r>
              <a:rPr lang="cs-CZ" altLang="cs-CZ" sz="2400"/>
              <a:t> a </a:t>
            </a:r>
            <a:r>
              <a:rPr lang="cs-CZ" altLang="cs-CZ" sz="2400">
                <a:solidFill>
                  <a:schemeClr val="accent2"/>
                </a:solidFill>
              </a:rPr>
              <a:t>bsearch()</a:t>
            </a:r>
            <a:endParaRPr lang="cs-CZ" altLang="cs-CZ" sz="2400"/>
          </a:p>
          <a:p>
            <a:pPr>
              <a:lnSpc>
                <a:spcPct val="80000"/>
              </a:lnSpc>
            </a:pPr>
            <a:r>
              <a:rPr lang="cs-CZ" altLang="cs-CZ" sz="2800">
                <a:hlinkClick r:id="rId9" action="ppaction://hlinksldjump"/>
              </a:rPr>
              <a:t>celočíselné matematické funkce</a:t>
            </a:r>
            <a:endParaRPr lang="cs-CZ" altLang="cs-CZ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D88C-4C31-4F84-9416-BD60943A06DD}" type="slidenum">
              <a:rPr lang="cs-CZ" altLang="cs-CZ"/>
              <a:pPr/>
              <a:t>224</a:t>
            </a:fld>
            <a:endParaRPr lang="cs-CZ" altLang="cs-CZ"/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Generátor náhodných čísel</a:t>
            </a:r>
            <a:endParaRPr lang="en-US" altLang="cs-CZ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rand()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Vrací pseudonáhodné celé číslo od </a:t>
            </a:r>
            <a:r>
              <a:rPr lang="cs-CZ" altLang="cs-CZ" sz="1800">
                <a:solidFill>
                  <a:schemeClr val="accent2"/>
                </a:solidFill>
              </a:rPr>
              <a:t>0</a:t>
            </a:r>
            <a:r>
              <a:rPr lang="cs-CZ" altLang="cs-CZ" sz="1800"/>
              <a:t> do </a:t>
            </a:r>
            <a:r>
              <a:rPr lang="cs-CZ" altLang="cs-CZ" sz="1800">
                <a:solidFill>
                  <a:schemeClr val="accent2"/>
                </a:solidFill>
              </a:rPr>
              <a:t>RAND_MAX</a:t>
            </a:r>
            <a:r>
              <a:rPr lang="cs-CZ" altLang="cs-CZ" sz="1800"/>
              <a:t>, ale při každém spuštění programu je posloupnost stejná.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rand() % ROZSAH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Vrací celé číslo od </a:t>
            </a:r>
            <a:r>
              <a:rPr lang="cs-CZ" altLang="cs-CZ" sz="1800">
                <a:solidFill>
                  <a:schemeClr val="accent2"/>
                </a:solidFill>
              </a:rPr>
              <a:t>0</a:t>
            </a:r>
            <a:r>
              <a:rPr lang="cs-CZ" altLang="cs-CZ" sz="1800"/>
              <a:t> do </a:t>
            </a:r>
            <a:r>
              <a:rPr lang="cs-CZ" altLang="cs-CZ" sz="1800">
                <a:solidFill>
                  <a:schemeClr val="accent2"/>
                </a:solidFill>
              </a:rPr>
              <a:t>ROZSAH - 1</a:t>
            </a:r>
            <a:r>
              <a:rPr lang="cs-CZ" altLang="cs-CZ" sz="18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#define real_rand() ((double) rand() / (RAND_MAX + 1.0))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makro vracející reálné číslo v rozsahu &lt;0, 1), porovnej s </a:t>
            </a:r>
            <a:r>
              <a:rPr lang="cs-CZ" altLang="cs-CZ" sz="1800">
                <a:hlinkClick r:id="rId2" action="ppaction://hlinksldjump"/>
              </a:rPr>
              <a:t>&lt;MIN, MAX)</a:t>
            </a:r>
            <a:endParaRPr lang="cs-CZ" altLang="cs-CZ" sz="18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srand((unsigned int) START);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Inicializuje generátor </a:t>
            </a:r>
            <a:r>
              <a:rPr lang="cs-CZ" altLang="cs-CZ" sz="1800">
                <a:solidFill>
                  <a:schemeClr val="accent2"/>
                </a:solidFill>
              </a:rPr>
              <a:t>rand()</a:t>
            </a:r>
            <a:r>
              <a:rPr lang="cs-CZ" altLang="cs-CZ" sz="1800"/>
              <a:t> počáteční hodnotou </a:t>
            </a:r>
            <a:r>
              <a:rPr lang="cs-CZ" altLang="cs-CZ" sz="1800">
                <a:solidFill>
                  <a:schemeClr val="accent2"/>
                </a:solidFill>
              </a:rPr>
              <a:t>START</a:t>
            </a:r>
            <a:r>
              <a:rPr lang="cs-CZ" altLang="cs-CZ" sz="18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Pro stejnou hodnotu </a:t>
            </a:r>
            <a:r>
              <a:rPr lang="cs-CZ" altLang="cs-CZ" sz="1800">
                <a:solidFill>
                  <a:schemeClr val="accent2"/>
                </a:solidFill>
              </a:rPr>
              <a:t>START</a:t>
            </a:r>
            <a:r>
              <a:rPr lang="cs-CZ" altLang="cs-CZ" sz="1800"/>
              <a:t> je posloupnost stejná.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srand((unsigned int) time(NULL));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Inicializuje generátor </a:t>
            </a:r>
            <a:r>
              <a:rPr lang="cs-CZ" altLang="cs-CZ" sz="1800">
                <a:solidFill>
                  <a:schemeClr val="accent2"/>
                </a:solidFill>
              </a:rPr>
              <a:t>rand()</a:t>
            </a:r>
            <a:r>
              <a:rPr lang="cs-CZ" altLang="cs-CZ" sz="1800"/>
              <a:t> pokaždé jinou hodnotou.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Vyžaduje připojení knihovny </a:t>
            </a:r>
            <a:r>
              <a:rPr lang="cs-CZ" altLang="cs-CZ" sz="1800">
                <a:solidFill>
                  <a:schemeClr val="accent2"/>
                </a:solidFill>
                <a:hlinkClick r:id="rId3" action="ppaction://hlinksldjump"/>
              </a:rPr>
              <a:t>time.h</a:t>
            </a:r>
            <a:r>
              <a:rPr lang="cs-CZ" altLang="cs-CZ" sz="18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Můžeme zaznamenat výsledek funkce </a:t>
            </a:r>
            <a:r>
              <a:rPr lang="cs-CZ" altLang="cs-CZ" sz="1800">
                <a:solidFill>
                  <a:schemeClr val="accent2"/>
                </a:solidFill>
              </a:rPr>
              <a:t>time()</a:t>
            </a:r>
            <a:r>
              <a:rPr lang="cs-CZ" altLang="cs-CZ" sz="1800"/>
              <a:t> a inicializovat tím generátor: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cs-CZ" sz="1600">
                <a:solidFill>
                  <a:schemeClr val="accent2"/>
                </a:solidFill>
              </a:rPr>
              <a:t>unsigned int t = time(NULL);</a:t>
            </a:r>
            <a:endParaRPr lang="cs-CZ" altLang="cs-CZ" sz="1600">
              <a:solidFill>
                <a:schemeClr val="accent2"/>
              </a:solidFill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cs-CZ" sz="1600">
                <a:solidFill>
                  <a:schemeClr val="accent2"/>
                </a:solidFill>
              </a:rPr>
              <a:t>srand(</a:t>
            </a:r>
            <a:r>
              <a:rPr lang="cs-CZ" altLang="cs-CZ" sz="1600">
                <a:solidFill>
                  <a:schemeClr val="accent2"/>
                </a:solidFill>
              </a:rPr>
              <a:t>t</a:t>
            </a:r>
            <a:r>
              <a:rPr lang="en-US" altLang="cs-CZ" sz="1600">
                <a:solidFill>
                  <a:schemeClr val="accent2"/>
                </a:solidFill>
              </a:rPr>
              <a:t>);</a:t>
            </a:r>
            <a:endParaRPr lang="cs-CZ" altLang="cs-CZ" sz="1600">
              <a:solidFill>
                <a:schemeClr val="accent2"/>
              </a:solidFill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pl-PL" altLang="cs-CZ" sz="1600">
                <a:solidFill>
                  <a:schemeClr val="accent2"/>
                </a:solidFill>
              </a:rPr>
              <a:t>printf("Generátor rand() byl inicializován číslem %u.\n", t);</a:t>
            </a:r>
            <a:endParaRPr lang="cs-CZ" altLang="cs-CZ" sz="160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altLang="cs-CZ" sz="1800"/>
              <a:t>Potom spustit několikrát program vypisující i </a:t>
            </a:r>
            <a:r>
              <a:rPr lang="cs-CZ" altLang="cs-CZ" sz="1800">
                <a:solidFill>
                  <a:schemeClr val="accent2"/>
                </a:solidFill>
              </a:rPr>
              <a:t>t</a:t>
            </a:r>
            <a:r>
              <a:rPr lang="cs-CZ" altLang="cs-CZ" sz="1800"/>
              <a:t> a vybrat </a:t>
            </a:r>
            <a:r>
              <a:rPr lang="cs-CZ" altLang="cs-CZ" sz="1800">
                <a:solidFill>
                  <a:schemeClr val="accent2"/>
                </a:solidFill>
              </a:rPr>
              <a:t>t</a:t>
            </a:r>
            <a:r>
              <a:rPr lang="cs-CZ" altLang="cs-CZ" sz="1800"/>
              <a:t> s určitým chováním a tak lze zopakovat pokus s určitými náhodnými čísly.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Například: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cs-CZ" sz="1600">
                <a:solidFill>
                  <a:schemeClr val="accent2"/>
                </a:solidFill>
              </a:rPr>
              <a:t>srand((unsigned int) 1320243238);</a:t>
            </a:r>
            <a:r>
              <a:rPr lang="cs-CZ" altLang="cs-CZ" sz="1600"/>
              <a:t> /* Pro tuto inicializaci program havaruje. */</a:t>
            </a:r>
            <a:endParaRPr lang="en-US" altLang="cs-CZ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CB652-AD64-4F07-98CB-67BC3EFA88A2}" type="slidenum">
              <a:rPr lang="cs-CZ" altLang="cs-CZ"/>
              <a:pPr/>
              <a:t>225</a:t>
            </a:fld>
            <a:endParaRPr lang="cs-CZ" altLang="cs-CZ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Funkce pro spolupráci s operačním systémem z knihovny </a:t>
            </a:r>
            <a:r>
              <a:rPr lang="cs-CZ" altLang="cs-CZ" sz="4000">
                <a:solidFill>
                  <a:schemeClr val="accent2"/>
                </a:solidFill>
              </a:rPr>
              <a:t>stdlib.h</a:t>
            </a:r>
            <a:endParaRPr lang="en-US" altLang="cs-CZ" sz="4000">
              <a:solidFill>
                <a:schemeClr val="accent2"/>
              </a:solidFill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void abort(void);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Nestandardně ukončí program, tedy nezapisuje buffery, nemaže dočasné soubory, atd.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V UNIXu se snaží zavřít soubory a generuje soubor </a:t>
            </a:r>
            <a:r>
              <a:rPr lang="cs-CZ" altLang="cs-CZ" sz="1400">
                <a:solidFill>
                  <a:schemeClr val="accent2"/>
                </a:solidFill>
              </a:rPr>
              <a:t>core</a:t>
            </a:r>
            <a:r>
              <a:rPr lang="cs-CZ" altLang="cs-CZ" sz="14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int atexit(void (* stop_funkce)(void));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Připraví k provádění (zaregistruje) funkci </a:t>
            </a:r>
            <a:r>
              <a:rPr lang="cs-CZ" altLang="cs-CZ" sz="1400">
                <a:solidFill>
                  <a:schemeClr val="accent2"/>
                </a:solidFill>
              </a:rPr>
              <a:t>stop_funkce()</a:t>
            </a:r>
            <a:r>
              <a:rPr lang="cs-CZ" altLang="cs-CZ" sz="1400"/>
              <a:t>, která se spustí po ukončení funkce </a:t>
            </a:r>
            <a:r>
              <a:rPr lang="cs-CZ" altLang="cs-CZ" sz="1400">
                <a:solidFill>
                  <a:schemeClr val="accent2"/>
                </a:solidFill>
              </a:rPr>
              <a:t>main()</a:t>
            </a:r>
            <a:r>
              <a:rPr lang="cs-CZ" altLang="cs-CZ" sz="14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Výhodné použití je například pro uvolnění dynamické paměti, zápis ladících informací do souboru, apod.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Když na projektu spolupracuje víc lidí, tak si každý zaregistruje svoji vlastní ukončovací funkci, která po skončení programu automaticky uklidí vše, za co je dotyčný programátor zodpovědný.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Je možné mít až 32 těchto funkcí, které jsou volány v obráceném pořadí, než v jakém byly registrovány.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void exit_fn1(void) { printf("1. exit funkce\n"); }</a:t>
            </a:r>
            <a:r>
              <a:rPr lang="cs-CZ" altLang="cs-CZ" sz="1200"/>
              <a:t> /* definice stop funkce */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atexit(exit_fn1);</a:t>
            </a:r>
            <a:r>
              <a:rPr lang="cs-CZ" altLang="cs-CZ" sz="1200"/>
              <a:t> /* registrace stop funkce v těle funkce </a:t>
            </a:r>
            <a:r>
              <a:rPr lang="cs-CZ" altLang="cs-CZ" sz="1200">
                <a:solidFill>
                  <a:schemeClr val="accent2"/>
                </a:solidFill>
              </a:rPr>
              <a:t>main()</a:t>
            </a:r>
            <a:r>
              <a:rPr lang="cs-CZ" altLang="cs-CZ" sz="1200"/>
              <a:t> */</a:t>
            </a:r>
          </a:p>
          <a:p>
            <a:pPr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void exit(int stav);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Standardně ukončí program, tedy zapisuje buffery, uzavře soubory, maže dočasné soubory, volá všechny funkce registrované pomocí </a:t>
            </a:r>
            <a:r>
              <a:rPr lang="cs-CZ" altLang="cs-CZ" sz="1400">
                <a:solidFill>
                  <a:schemeClr val="accent2"/>
                </a:solidFill>
              </a:rPr>
              <a:t>atexit()</a:t>
            </a:r>
            <a:r>
              <a:rPr lang="cs-CZ" altLang="cs-CZ" sz="1400"/>
              <a:t>, atd.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Její parametr (0 – bez chyby, čím vyšší, tím horší chyba) je předán operačnímu systému.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V MS DOSu se uloží do systémové proměnné </a:t>
            </a:r>
            <a:r>
              <a:rPr lang="cs-CZ" altLang="cs-CZ" sz="1200">
                <a:solidFill>
                  <a:schemeClr val="accent2"/>
                </a:solidFill>
              </a:rPr>
              <a:t>ERRORLEVEL</a:t>
            </a:r>
            <a:r>
              <a:rPr lang="cs-CZ" altLang="cs-CZ" sz="120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Ve skriptech UNIXu je vrácena nulová hodnota považovaná za </a:t>
            </a:r>
            <a:r>
              <a:rPr lang="cs-CZ" altLang="cs-CZ" sz="1200">
                <a:solidFill>
                  <a:schemeClr val="accent2"/>
                </a:solidFill>
              </a:rPr>
              <a:t>true</a:t>
            </a:r>
            <a:r>
              <a:rPr lang="cs-CZ" altLang="cs-CZ" sz="1200"/>
              <a:t> a nenulová za </a:t>
            </a:r>
            <a:r>
              <a:rPr lang="cs-CZ" altLang="cs-CZ" sz="1200">
                <a:solidFill>
                  <a:schemeClr val="accent2"/>
                </a:solidFill>
              </a:rPr>
              <a:t>false</a:t>
            </a:r>
            <a:r>
              <a:rPr lang="cs-CZ" altLang="cs-CZ" sz="12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Používá se pro okamžité ukončení programu, když nastane chyba v libovolně vnořené funkci.</a:t>
            </a:r>
          </a:p>
          <a:p>
            <a:pPr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int system(const char *prikaz_os);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Vyvolá z programu příkaz operačního systému nebo spustí pod sebou jiný program.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Před voláním funkce </a:t>
            </a:r>
            <a:r>
              <a:rPr lang="cs-CZ" altLang="cs-CZ" sz="1400">
                <a:solidFill>
                  <a:schemeClr val="accent2"/>
                </a:solidFill>
              </a:rPr>
              <a:t>system()</a:t>
            </a:r>
            <a:r>
              <a:rPr lang="cs-CZ" altLang="cs-CZ" sz="1400"/>
              <a:t> by měly být uzavřeny všechny soubory.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system("dir");</a:t>
            </a:r>
            <a:r>
              <a:rPr lang="cs-CZ" altLang="cs-CZ" sz="1200"/>
              <a:t> /* vyvolání příkazu </a:t>
            </a:r>
            <a:r>
              <a:rPr lang="cs-CZ" altLang="cs-CZ" sz="1200">
                <a:solidFill>
                  <a:schemeClr val="accent2"/>
                </a:solidFill>
              </a:rPr>
              <a:t>dir</a:t>
            </a:r>
            <a:r>
              <a:rPr lang="cs-CZ" altLang="cs-CZ" sz="1200"/>
              <a:t> z programu */</a:t>
            </a:r>
            <a:endParaRPr lang="en-US" altLang="cs-CZ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6909-C85E-4737-A6D9-A21DD4972A77}" type="slidenum">
              <a:rPr lang="cs-CZ" altLang="cs-CZ"/>
              <a:pPr/>
              <a:t>226</a:t>
            </a:fld>
            <a:endParaRPr lang="cs-CZ" altLang="cs-CZ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Funkce pro řazení a hledání</a:t>
            </a:r>
            <a:endParaRPr lang="en-US" altLang="cs-CZ"/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void qsort(void *pole, size_t pocet_prvku, size_t velikost_prvku, int (*porov_fce)(const void*, const void*));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Seřadí </a:t>
            </a:r>
            <a:r>
              <a:rPr lang="cs-CZ" altLang="cs-CZ" sz="1800">
                <a:solidFill>
                  <a:schemeClr val="accent2"/>
                </a:solidFill>
              </a:rPr>
              <a:t>pole</a:t>
            </a:r>
            <a:r>
              <a:rPr lang="cs-CZ" altLang="cs-CZ" sz="18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cs-CZ" sz="2000">
                <a:solidFill>
                  <a:schemeClr val="accent2"/>
                </a:solidFill>
              </a:rPr>
              <a:t>void* bsearch(const void</a:t>
            </a:r>
            <a:r>
              <a:rPr lang="cs-CZ" altLang="cs-CZ" sz="2000">
                <a:solidFill>
                  <a:schemeClr val="accent2"/>
                </a:solidFill>
              </a:rPr>
              <a:t> </a:t>
            </a:r>
            <a:r>
              <a:rPr lang="en-US" altLang="cs-CZ" sz="2000">
                <a:solidFill>
                  <a:schemeClr val="accent2"/>
                </a:solidFill>
              </a:rPr>
              <a:t>*</a:t>
            </a:r>
            <a:r>
              <a:rPr lang="cs-CZ" altLang="cs-CZ" sz="2000">
                <a:solidFill>
                  <a:schemeClr val="accent2"/>
                </a:solidFill>
              </a:rPr>
              <a:t>klic</a:t>
            </a:r>
            <a:r>
              <a:rPr lang="en-US" altLang="cs-CZ" sz="2000">
                <a:solidFill>
                  <a:schemeClr val="accent2"/>
                </a:solidFill>
              </a:rPr>
              <a:t>, const void</a:t>
            </a:r>
            <a:r>
              <a:rPr lang="cs-CZ" altLang="cs-CZ" sz="2000">
                <a:solidFill>
                  <a:schemeClr val="accent2"/>
                </a:solidFill>
              </a:rPr>
              <a:t> </a:t>
            </a:r>
            <a:r>
              <a:rPr lang="en-US" altLang="cs-CZ" sz="2000">
                <a:solidFill>
                  <a:schemeClr val="accent2"/>
                </a:solidFill>
              </a:rPr>
              <a:t>*</a:t>
            </a:r>
            <a:r>
              <a:rPr lang="cs-CZ" altLang="cs-CZ" sz="2000">
                <a:solidFill>
                  <a:schemeClr val="accent2"/>
                </a:solidFill>
              </a:rPr>
              <a:t>pole</a:t>
            </a:r>
            <a:r>
              <a:rPr lang="en-US" altLang="cs-CZ" sz="2000">
                <a:solidFill>
                  <a:schemeClr val="accent2"/>
                </a:solidFill>
              </a:rPr>
              <a:t>, size_t</a:t>
            </a:r>
            <a:r>
              <a:rPr lang="cs-CZ" altLang="cs-CZ" sz="2000">
                <a:solidFill>
                  <a:schemeClr val="accent2"/>
                </a:solidFill>
              </a:rPr>
              <a:t> pocet_prvku</a:t>
            </a:r>
            <a:r>
              <a:rPr lang="en-US" altLang="cs-CZ" sz="2000">
                <a:solidFill>
                  <a:schemeClr val="accent2"/>
                </a:solidFill>
              </a:rPr>
              <a:t>, size_t</a:t>
            </a:r>
            <a:r>
              <a:rPr lang="cs-CZ" altLang="cs-CZ" sz="2000">
                <a:solidFill>
                  <a:schemeClr val="accent2"/>
                </a:solidFill>
              </a:rPr>
              <a:t> velikost_prvku</a:t>
            </a:r>
            <a:r>
              <a:rPr lang="en-US" altLang="cs-CZ" sz="2000">
                <a:solidFill>
                  <a:schemeClr val="accent2"/>
                </a:solidFill>
              </a:rPr>
              <a:t>,</a:t>
            </a:r>
            <a:r>
              <a:rPr lang="cs-CZ" altLang="cs-CZ" sz="2000">
                <a:solidFill>
                  <a:schemeClr val="accent2"/>
                </a:solidFill>
              </a:rPr>
              <a:t> </a:t>
            </a:r>
            <a:r>
              <a:rPr lang="en-US" altLang="cs-CZ" sz="2000">
                <a:solidFill>
                  <a:schemeClr val="accent2"/>
                </a:solidFill>
              </a:rPr>
              <a:t>int (*</a:t>
            </a:r>
            <a:r>
              <a:rPr lang="cs-CZ" altLang="cs-CZ" sz="2000">
                <a:solidFill>
                  <a:schemeClr val="accent2"/>
                </a:solidFill>
              </a:rPr>
              <a:t>porov_fce</a:t>
            </a:r>
            <a:r>
              <a:rPr lang="en-US" altLang="cs-CZ" sz="2000">
                <a:solidFill>
                  <a:schemeClr val="accent2"/>
                </a:solidFill>
              </a:rPr>
              <a:t>)(const void*, const void*));</a:t>
            </a:r>
            <a:endParaRPr lang="cs-CZ" altLang="cs-CZ" sz="200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altLang="cs-CZ" sz="1800"/>
              <a:t>Vrací ukazatel na prvek seřazeného pole, jenž vyhovuje klíči, nebo </a:t>
            </a:r>
            <a:r>
              <a:rPr lang="cs-CZ" altLang="cs-CZ" sz="1800">
                <a:solidFill>
                  <a:schemeClr val="accent2"/>
                </a:solidFill>
              </a:rPr>
              <a:t>NULL</a:t>
            </a:r>
            <a:r>
              <a:rPr lang="cs-CZ" altLang="cs-CZ" sz="1800"/>
              <a:t> při neúspěšném hledání.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Porovnávací funkce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Pokud řadíme vzestupně, tak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vrací záporné celé číslo, je-li první parametr menší než druhý,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vrací nulu, jsou-li parametry shodné,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vrací kladné celé číslo, je-li první parametr větší než druhý.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Pro </a:t>
            </a:r>
            <a:r>
              <a:rPr lang="cs-CZ" altLang="cs-CZ" sz="1800">
                <a:hlinkClick r:id="rId2"/>
              </a:rPr>
              <a:t>porovnání řetězců</a:t>
            </a:r>
            <a:r>
              <a:rPr lang="cs-CZ" altLang="cs-CZ" sz="1800"/>
              <a:t> můžeme použít např. </a:t>
            </a:r>
            <a:r>
              <a:rPr lang="cs-CZ" altLang="cs-CZ" sz="1800">
                <a:solidFill>
                  <a:schemeClr val="accent2"/>
                </a:solidFill>
                <a:hlinkClick r:id="rId3" action="ppaction://hlinksldjump"/>
              </a:rPr>
              <a:t>strcmp()</a:t>
            </a:r>
            <a:r>
              <a:rPr lang="cs-CZ" altLang="cs-CZ" sz="18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Měla by být stejná pro </a:t>
            </a:r>
            <a:r>
              <a:rPr lang="cs-CZ" altLang="cs-CZ" sz="1800">
                <a:solidFill>
                  <a:schemeClr val="accent2"/>
                </a:solidFill>
              </a:rPr>
              <a:t>qsort()</a:t>
            </a:r>
            <a:r>
              <a:rPr lang="cs-CZ" altLang="cs-CZ" sz="1800"/>
              <a:t> i </a:t>
            </a:r>
            <a:r>
              <a:rPr lang="cs-CZ" altLang="cs-CZ" sz="1800">
                <a:solidFill>
                  <a:schemeClr val="accent2"/>
                </a:solidFill>
              </a:rPr>
              <a:t>bsearch()</a:t>
            </a:r>
            <a:r>
              <a:rPr lang="cs-CZ" altLang="cs-CZ" sz="180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Když hledáme například řádek tabulky (strukturu) s určitým atributem (položkou struktury) v tabulce (poli struktur), tak porovnávací funkce pro </a:t>
            </a:r>
            <a:r>
              <a:rPr lang="cs-CZ" altLang="cs-CZ" sz="1600">
                <a:solidFill>
                  <a:schemeClr val="accent2"/>
                </a:solidFill>
              </a:rPr>
              <a:t>qsort()</a:t>
            </a:r>
            <a:r>
              <a:rPr lang="cs-CZ" altLang="cs-CZ" sz="1600"/>
              <a:t> pracuje s pointery na dva prvky pole a porovnávací funkce pro </a:t>
            </a:r>
            <a:r>
              <a:rPr lang="cs-CZ" altLang="cs-CZ" sz="1600">
                <a:solidFill>
                  <a:schemeClr val="accent2"/>
                </a:solidFill>
              </a:rPr>
              <a:t>bsearch()</a:t>
            </a:r>
            <a:r>
              <a:rPr lang="cs-CZ" altLang="cs-CZ" sz="1600"/>
              <a:t> dostane jako první parametr pointer na strukturu s příslušnou položkou rovnou hledanému atributu a jako druhý parametr dostane pointer na prvek pole.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84B1E-B6B1-4AD1-9D0F-783E4020CDB4}" type="slidenum">
              <a:rPr lang="cs-CZ" altLang="cs-CZ"/>
              <a:pPr/>
              <a:t>227</a:t>
            </a:fld>
            <a:endParaRPr lang="cs-CZ" altLang="cs-CZ"/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accent2"/>
                </a:solidFill>
              </a:rPr>
              <a:t>&lt;</a:t>
            </a:r>
            <a:r>
              <a:rPr lang="cs-CZ" altLang="cs-CZ">
                <a:solidFill>
                  <a:schemeClr val="accent2"/>
                </a:solidFill>
                <a:hlinkClick r:id="rId2"/>
              </a:rPr>
              <a:t>string.h</a:t>
            </a:r>
            <a:r>
              <a:rPr lang="cs-CZ" altLang="cs-CZ">
                <a:solidFill>
                  <a:schemeClr val="accent2"/>
                </a:solidFill>
              </a:rPr>
              <a:t>&gt;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 sz="2800"/>
              <a:t>funkce, které zpracovávají řetězec znaků ukončený </a:t>
            </a:r>
            <a:r>
              <a:rPr lang="cs-CZ" altLang="cs-CZ" sz="2800">
                <a:solidFill>
                  <a:schemeClr val="accent2"/>
                </a:solidFill>
              </a:rPr>
              <a:t>'\0'</a:t>
            </a:r>
          </a:p>
          <a:p>
            <a:pPr lvl="1"/>
            <a:r>
              <a:rPr lang="cs-CZ" altLang="cs-CZ" sz="2400"/>
              <a:t>nejdůležitější funkce</a:t>
            </a:r>
          </a:p>
          <a:p>
            <a:pPr lvl="2"/>
            <a:r>
              <a:rPr lang="cs-CZ" altLang="cs-CZ" sz="2000">
                <a:solidFill>
                  <a:schemeClr val="accent2"/>
                </a:solidFill>
                <a:hlinkClick r:id="rId3" action="ppaction://hlinksldjump"/>
              </a:rPr>
              <a:t>strcpy()</a:t>
            </a:r>
            <a:r>
              <a:rPr lang="cs-CZ" altLang="cs-CZ" sz="2000"/>
              <a:t>, </a:t>
            </a:r>
            <a:r>
              <a:rPr lang="cs-CZ" altLang="cs-CZ" sz="2000">
                <a:solidFill>
                  <a:schemeClr val="accent2"/>
                </a:solidFill>
                <a:hlinkClick r:id="rId3" action="ppaction://hlinksldjump"/>
              </a:rPr>
              <a:t>strstr()</a:t>
            </a:r>
            <a:r>
              <a:rPr lang="cs-CZ" altLang="cs-CZ" sz="2000"/>
              <a:t>, </a:t>
            </a:r>
            <a:r>
              <a:rPr lang="cs-CZ" altLang="cs-CZ" sz="2000">
                <a:solidFill>
                  <a:schemeClr val="accent2"/>
                </a:solidFill>
                <a:hlinkClick r:id="rId4" action="ppaction://hlinksldjump"/>
              </a:rPr>
              <a:t>strncpy()</a:t>
            </a:r>
            <a:r>
              <a:rPr lang="cs-CZ" altLang="cs-CZ" sz="2000"/>
              <a:t>, …</a:t>
            </a:r>
          </a:p>
          <a:p>
            <a:pPr lvl="1"/>
            <a:r>
              <a:rPr lang="cs-CZ" altLang="cs-CZ" sz="2400"/>
              <a:t>funkce hledající shodné nebo rozdílné znaky v řetězci </a:t>
            </a:r>
            <a:r>
              <a:rPr lang="cs-CZ" altLang="cs-CZ" sz="2400">
                <a:solidFill>
                  <a:schemeClr val="accent2"/>
                </a:solidFill>
              </a:rPr>
              <a:t>zdroj</a:t>
            </a:r>
            <a:r>
              <a:rPr lang="cs-CZ" altLang="cs-CZ" sz="2400"/>
              <a:t> v porovnání s množinou znaků v řetězci </a:t>
            </a:r>
            <a:r>
              <a:rPr lang="cs-CZ" altLang="cs-CZ" sz="2400">
                <a:solidFill>
                  <a:schemeClr val="accent2"/>
                </a:solidFill>
              </a:rPr>
              <a:t>set</a:t>
            </a:r>
            <a:r>
              <a:rPr lang="cs-CZ" altLang="cs-CZ" sz="2400"/>
              <a:t>. Na pořadí znaků v řetězci </a:t>
            </a:r>
            <a:r>
              <a:rPr lang="cs-CZ" altLang="cs-CZ" sz="2400">
                <a:solidFill>
                  <a:schemeClr val="accent2"/>
                </a:solidFill>
              </a:rPr>
              <a:t>set</a:t>
            </a:r>
            <a:r>
              <a:rPr lang="cs-CZ" altLang="cs-CZ" sz="2400"/>
              <a:t> nezáleží.</a:t>
            </a:r>
          </a:p>
          <a:p>
            <a:pPr lvl="2"/>
            <a:r>
              <a:rPr lang="cs-CZ" altLang="cs-CZ" sz="2000">
                <a:solidFill>
                  <a:schemeClr val="accent2"/>
                </a:solidFill>
              </a:rPr>
              <a:t>strspn()</a:t>
            </a:r>
            <a:r>
              <a:rPr lang="cs-CZ" altLang="cs-CZ" sz="2000"/>
              <a:t>, </a:t>
            </a:r>
            <a:r>
              <a:rPr lang="cs-CZ" altLang="cs-CZ" sz="2000">
                <a:solidFill>
                  <a:schemeClr val="accent2"/>
                </a:solidFill>
              </a:rPr>
              <a:t>strcspn()</a:t>
            </a:r>
            <a:r>
              <a:rPr lang="cs-CZ" altLang="cs-CZ" sz="2000"/>
              <a:t>, </a:t>
            </a:r>
            <a:r>
              <a:rPr lang="cs-CZ" altLang="cs-CZ" sz="2000">
                <a:solidFill>
                  <a:schemeClr val="accent2"/>
                </a:solidFill>
              </a:rPr>
              <a:t>strpbrk()</a:t>
            </a:r>
            <a:r>
              <a:rPr lang="cs-CZ" altLang="cs-CZ" sz="2000"/>
              <a:t> a </a:t>
            </a:r>
            <a:r>
              <a:rPr lang="cs-CZ" altLang="cs-CZ" sz="2000">
                <a:solidFill>
                  <a:schemeClr val="accent2"/>
                </a:solidFill>
              </a:rPr>
              <a:t>strtok()</a:t>
            </a:r>
          </a:p>
          <a:p>
            <a:r>
              <a:rPr lang="cs-CZ" altLang="cs-CZ" sz="2800"/>
              <a:t>funkce, které zpracovávají řetězec znaků neukončený </a:t>
            </a:r>
            <a:r>
              <a:rPr lang="cs-CZ" altLang="cs-CZ" sz="2800">
                <a:solidFill>
                  <a:schemeClr val="accent2"/>
                </a:solidFill>
              </a:rPr>
              <a:t>'\0'</a:t>
            </a:r>
          </a:p>
          <a:p>
            <a:pPr lvl="1"/>
            <a:r>
              <a:rPr lang="cs-CZ" altLang="cs-CZ" sz="2400"/>
              <a:t>užitečné pro rychlou práci s blokem paměti</a:t>
            </a:r>
          </a:p>
          <a:p>
            <a:pPr lvl="1"/>
            <a:r>
              <a:rPr lang="cs-CZ" altLang="cs-CZ" sz="2400">
                <a:solidFill>
                  <a:schemeClr val="accent2"/>
                </a:solidFill>
              </a:rPr>
              <a:t>memchr()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memcmp()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memcpy()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memmove()</a:t>
            </a:r>
            <a:r>
              <a:rPr lang="cs-CZ" altLang="cs-CZ" sz="2400"/>
              <a:t>, a </a:t>
            </a:r>
            <a:r>
              <a:rPr lang="cs-CZ" altLang="cs-CZ" sz="2400">
                <a:solidFill>
                  <a:schemeClr val="accent2"/>
                </a:solidFill>
              </a:rPr>
              <a:t>memset()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F446-2EF8-4F4B-95C4-6BE93EE5DBA5}" type="slidenum">
              <a:rPr lang="cs-CZ" altLang="cs-CZ"/>
              <a:pPr/>
              <a:t>228</a:t>
            </a:fld>
            <a:endParaRPr lang="cs-CZ" altLang="cs-CZ"/>
          </a:p>
        </p:txBody>
      </p:sp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Funkce </a:t>
            </a:r>
            <a:r>
              <a:rPr lang="cs-CZ" altLang="cs-CZ">
                <a:solidFill>
                  <a:schemeClr val="accent2"/>
                </a:solidFill>
              </a:rPr>
              <a:t>strspn()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String span</a:t>
            </a:r>
          </a:p>
          <a:p>
            <a:pPr>
              <a:lnSpc>
                <a:spcPct val="80000"/>
              </a:lnSpc>
            </a:pPr>
            <a:endParaRPr lang="cs-CZ" altLang="cs-CZ" sz="28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#include&lt;string.h&gt;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#include&lt;stdio.h&gt;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char *digits = "1234567890";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char *s = "99 ;\t";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printf("Na zacatku retezce \"%s\" ", 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printf("je %d znaku ", strspn(s, digits));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printf("z retezce \"%s\".\n", digits);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01F-5047-45D3-8CF8-68D5F8F2B15F}" type="slidenum">
              <a:rPr lang="cs-CZ" altLang="cs-CZ"/>
              <a:pPr/>
              <a:t>229</a:t>
            </a:fld>
            <a:endParaRPr lang="cs-CZ" altLang="cs-CZ"/>
          </a:p>
        </p:txBody>
      </p:sp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Funkce </a:t>
            </a:r>
            <a:r>
              <a:rPr lang="cs-CZ" altLang="cs-CZ">
                <a:solidFill>
                  <a:schemeClr val="accent2"/>
                </a:solidFill>
              </a:rPr>
              <a:t>strcspn()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String complement span</a:t>
            </a:r>
          </a:p>
          <a:p>
            <a:pPr>
              <a:lnSpc>
                <a:spcPct val="80000"/>
              </a:lnSpc>
            </a:pPr>
            <a:endParaRPr lang="cs-CZ" altLang="cs-CZ" sz="28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#include&lt;string.h&gt;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#include&lt;stdio.h&gt;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char *delimiters = " ;\t";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char *s = "99 ;\t";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printf("Na zacatku retezce \"%s\" je ", 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printf("%d jinych ", strcspn(s, delimiters));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printf("znaku, nez jsou \"%s\".\n", delimiters);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8252-EE1B-404E-ACEE-3601FE7A3BC2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>
                <a:hlinkClick r:id="rId2"/>
              </a:rPr>
              <a:t>Typová konverze</a:t>
            </a:r>
            <a:endParaRPr lang="cs-CZ" altLang="cs-CZ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převod proměnné určitého typu na typ jiný v průběhu výpočtu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Implicitní (automatická, programátorem neovlivnitelná)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Kdykoliv je ve výrazu kombinováno více datových typů, tyto typy se automaticky převedou na jediný typ.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Při kombinaci celých a reálných datových typů může dojít ke ztrátě přesnosti.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Výhoda</a:t>
            </a:r>
          </a:p>
          <a:p>
            <a:pPr lvl="2">
              <a:lnSpc>
                <a:spcPct val="80000"/>
              </a:lnSpc>
            </a:pPr>
            <a:r>
              <a:rPr lang="cs-CZ" altLang="cs-CZ" sz="1600" u="sng" dirty="0"/>
              <a:t>Překladač nehlásí syntaktickou chybu</a:t>
            </a:r>
            <a:r>
              <a:rPr lang="cs-CZ" altLang="cs-CZ" sz="1600" dirty="0"/>
              <a:t>, tudíž programátor nemusí provádět explicitní typovou konverzi, což umožňuje psát krátké programy výhodné zvláště v systémovém </a:t>
            </a:r>
            <a:r>
              <a:rPr lang="cs-CZ" altLang="cs-CZ" sz="1600" dirty="0" err="1"/>
              <a:t>nízkoúrovňovém</a:t>
            </a:r>
            <a:r>
              <a:rPr lang="cs-CZ" altLang="cs-CZ" sz="1600" dirty="0"/>
              <a:t> programování.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Nevýhoda</a:t>
            </a:r>
          </a:p>
          <a:p>
            <a:pPr lvl="2">
              <a:lnSpc>
                <a:spcPct val="80000"/>
              </a:lnSpc>
            </a:pPr>
            <a:r>
              <a:rPr lang="cs-CZ" altLang="cs-CZ" sz="1600" u="sng" dirty="0"/>
              <a:t>Překladač nehlásí syntaktickou chybu</a:t>
            </a:r>
            <a:r>
              <a:rPr lang="cs-CZ" altLang="cs-CZ" sz="1600" dirty="0"/>
              <a:t>, tudíž, dostaly-li se různé datové typy do výrazu omylem, programátor se bude divit, proč je výsledek jiný, než očekává, a musí najít chybu sám.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Explicitní (určená programátorem)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Používá se nejčastěji v případě pointerů a při neshodě </a:t>
            </a:r>
            <a:r>
              <a:rPr lang="cs-CZ" altLang="cs-CZ" sz="1800" dirty="0">
                <a:hlinkClick r:id="rId3" action="ppaction://hlinksldjump"/>
              </a:rPr>
              <a:t>skutečných a formálních parametrů funkce</a:t>
            </a:r>
            <a:r>
              <a:rPr lang="cs-CZ" altLang="cs-CZ" sz="18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Používá se hlavně pro konverze vedoucí ke ztrátě přesnosti, aby bylo jasné, že to programátor opravdu chtěl.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Pokud se neprovede, překladač může vydat varovné hlášení, čemuž je lepší se vyhnout, protože varovná hlášení většinou indikují chyby a nedomyšlenosti.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Pište programy tak, aby překladač nevydával varovná hlášení.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4160-2D0C-43BC-9D40-0D3E1FFA1C6C}" type="slidenum">
              <a:rPr lang="cs-CZ" altLang="cs-CZ"/>
              <a:pPr/>
              <a:t>230</a:t>
            </a:fld>
            <a:endParaRPr lang="cs-CZ" altLang="cs-CZ"/>
          </a:p>
        </p:txBody>
      </p:sp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Funkce </a:t>
            </a:r>
            <a:r>
              <a:rPr lang="cs-CZ" altLang="cs-CZ">
                <a:solidFill>
                  <a:schemeClr val="accent2"/>
                </a:solidFill>
              </a:rPr>
              <a:t>strpbrk()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String pointer break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#include&lt;string.h&gt;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#include&lt;stdio.h&gt;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char *digits = "1234567890";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char *s = " ;\t99;;";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printf("Retezec \"%s\" zkraceny na zacatku ", 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printf("o znaky nepatrici do mnoziny \"%s\" ", digits);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printf("je \"%s\".\n\n", strpbrk(s, digits));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8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char *p_c;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char text_s_cisly[] = "Stav uctu cislo 123 890 150 / 0300 je 45000000";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printf("Text pred nahradou cislic: %s.\n", text_s_cisly);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while ((p_c = strpbrk(text_s_cisly, digits)) != NULL)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*p_c = '-';</a:t>
            </a:r>
            <a:r>
              <a:rPr lang="cs-CZ" altLang="cs-CZ" sz="1800"/>
              <a:t> /* hromadná náhrada množiny znaků za jeden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printf("Text po nahrade cislic: %s.\n", text_s_cisly);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7B31A-4CD6-4D10-B301-5B49111C58CE}" type="slidenum">
              <a:rPr lang="cs-CZ" altLang="cs-CZ"/>
              <a:pPr/>
              <a:t>231</a:t>
            </a:fld>
            <a:endParaRPr lang="cs-CZ" altLang="cs-CZ"/>
          </a:p>
        </p:txBody>
      </p:sp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Funkce </a:t>
            </a:r>
            <a:r>
              <a:rPr lang="cs-CZ" altLang="cs-CZ">
                <a:solidFill>
                  <a:schemeClr val="accent2"/>
                </a:solidFill>
              </a:rPr>
              <a:t>strtok()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400"/>
              <a:t>String to </a:t>
            </a:r>
            <a:r>
              <a:rPr lang="cs-CZ" altLang="cs-CZ" sz="1400">
                <a:hlinkClick r:id="rId2"/>
              </a:rPr>
              <a:t>token</a:t>
            </a:r>
            <a:endParaRPr lang="cs-CZ" altLang="cs-CZ" sz="1400"/>
          </a:p>
          <a:p>
            <a:pPr>
              <a:lnSpc>
                <a:spcPct val="80000"/>
              </a:lnSpc>
            </a:pPr>
            <a:r>
              <a:rPr lang="cs-CZ" altLang="cs-CZ" sz="1400"/>
              <a:t>Tato funkce mění řetězec, který má rozřezat tak, že za každý token napíše  znak s kódem 0 namísto znaku bezprostředně za tokenem.</a:t>
            </a:r>
          </a:p>
          <a:p>
            <a:pPr>
              <a:lnSpc>
                <a:spcPct val="80000"/>
              </a:lnSpc>
            </a:pPr>
            <a:r>
              <a:rPr lang="cs-CZ" altLang="cs-CZ" sz="1400"/>
              <a:t>typické využití</a:t>
            </a:r>
          </a:p>
          <a:p>
            <a:pPr lvl="1">
              <a:lnSpc>
                <a:spcPct val="80000"/>
              </a:lnSpc>
            </a:pPr>
            <a:r>
              <a:rPr lang="cs-CZ" altLang="cs-CZ" sz="1200"/>
              <a:t>čtení dat z textových souborů po načtení řádku funkcí </a:t>
            </a:r>
            <a:r>
              <a:rPr lang="cs-CZ" altLang="cs-CZ" sz="1200">
                <a:solidFill>
                  <a:schemeClr val="accent2"/>
                </a:solidFill>
                <a:hlinkClick r:id="rId3" action="ppaction://hlinksldjump"/>
              </a:rPr>
              <a:t>fgets()</a:t>
            </a:r>
            <a:endParaRPr lang="cs-CZ" altLang="cs-CZ" sz="12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#include&lt;string.h&gt;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#include&lt;stdio.h&gt;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char numbers[] = "  123;; 45; \t 67890;";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/>
              <a:t>  /* </a:t>
            </a:r>
            <a:r>
              <a:rPr lang="cs-CZ" altLang="cs-CZ" sz="1400">
                <a:hlinkClick r:id="rId4" action="ppaction://hlinksldjump"/>
              </a:rPr>
              <a:t>Nesmí</a:t>
            </a:r>
            <a:r>
              <a:rPr lang="cs-CZ" altLang="cs-CZ" sz="1400"/>
              <a:t> být deklarováno jako </a:t>
            </a:r>
            <a:r>
              <a:rPr lang="cs-CZ" altLang="cs-CZ" sz="1400">
                <a:solidFill>
                  <a:schemeClr val="accent2"/>
                </a:solidFill>
              </a:rPr>
              <a:t>char *numbers = "  123;; 45; \t 67890;"</a:t>
            </a:r>
            <a:r>
              <a:rPr lang="cs-CZ" altLang="cs-CZ" sz="1400"/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/>
              <a:t>  /* protože </a:t>
            </a:r>
            <a:r>
              <a:rPr lang="cs-CZ" altLang="cs-CZ" sz="1400">
                <a:solidFill>
                  <a:schemeClr val="accent2"/>
                </a:solidFill>
              </a:rPr>
              <a:t>strtok()</a:t>
            </a:r>
            <a:r>
              <a:rPr lang="cs-CZ" altLang="cs-CZ" sz="1400"/>
              <a:t> přepisuje </a:t>
            </a:r>
            <a:r>
              <a:rPr lang="cs-CZ" altLang="cs-CZ" sz="1400">
                <a:solidFill>
                  <a:schemeClr val="accent2"/>
                </a:solidFill>
              </a:rPr>
              <a:t>numbers</a:t>
            </a:r>
            <a:r>
              <a:rPr lang="cs-CZ" altLang="cs-CZ" sz="1400"/>
              <a:t>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char *delimiters = " ;\t";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char *p_c;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int i, delka_ret;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printf("Retezec, ktery se rozreze: \"%s\"\n", numbers);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delka_ret = strlen(numbers);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p_c = strtok(numbers, delimiters);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if (p_c != NULL)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printf("%s\n", p_c);</a:t>
            </a:r>
            <a:r>
              <a:rPr lang="cs-CZ" altLang="cs-CZ" sz="1400"/>
              <a:t> /* první token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while ((p_c = strtok(NULL, delimiters)) != NULL)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printf("%s\n", p_c);</a:t>
            </a:r>
            <a:r>
              <a:rPr lang="cs-CZ" altLang="cs-CZ" sz="1400"/>
              <a:t> /* ostatní tokens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printf("Retezec po rozrezani: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for (i = 0; i &lt; delka_ret; i++)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putchar(numbers[i]);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</a:t>
            </a:r>
            <a:r>
              <a:rPr lang="cs-CZ" altLang="cs-CZ" sz="1400"/>
              <a:t>/* Nelze vše vypsat pomocí </a:t>
            </a:r>
            <a:r>
              <a:rPr lang="cs-CZ" altLang="cs-CZ" sz="1400">
                <a:solidFill>
                  <a:schemeClr val="accent2"/>
                </a:solidFill>
              </a:rPr>
              <a:t>printf()</a:t>
            </a:r>
            <a:r>
              <a:rPr lang="cs-CZ" altLang="cs-CZ" sz="1400"/>
              <a:t>, protože jsou tam znaky s kódem 0.*/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0B73-C084-453E-A5D7-A9EDB85DC340}" type="slidenum">
              <a:rPr lang="cs-CZ" altLang="cs-CZ"/>
              <a:pPr/>
              <a:t>232</a:t>
            </a:fld>
            <a:endParaRPr lang="cs-CZ" altLang="cs-CZ"/>
          </a:p>
        </p:txBody>
      </p:sp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accent2"/>
                </a:solidFill>
              </a:rPr>
              <a:t>&lt;</a:t>
            </a:r>
            <a:r>
              <a:rPr lang="cs-CZ" altLang="cs-CZ">
                <a:solidFill>
                  <a:schemeClr val="accent2"/>
                </a:solidFill>
                <a:hlinkClick r:id="rId2"/>
              </a:rPr>
              <a:t>time.h</a:t>
            </a:r>
            <a:r>
              <a:rPr lang="cs-CZ" altLang="cs-CZ">
                <a:solidFill>
                  <a:schemeClr val="accent2"/>
                </a:solidFill>
              </a:rPr>
              <a:t>&gt;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datové typy a funkce umožňující práci s časem a datem</a:t>
            </a:r>
            <a:endParaRPr lang="cs-CZ" altLang="cs-CZ" sz="18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1800"/>
              <a:t>datové typy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CLK_TCK</a:t>
            </a:r>
            <a:r>
              <a:rPr lang="cs-CZ" altLang="cs-CZ" sz="1600"/>
              <a:t> nebo </a:t>
            </a:r>
            <a:r>
              <a:rPr lang="cs-CZ" altLang="cs-CZ" sz="1600">
                <a:solidFill>
                  <a:schemeClr val="accent2"/>
                </a:solidFill>
              </a:rPr>
              <a:t>CLOCKS_PER_SEC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symbolická konstanta původně vyjadřující počet procesorových tiků za sekundu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V současné době se již nepoužívá a je nastavena na hodnotu 1000, což nemusí odpovídat skutečnosti.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clock_t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čtyřbajtové celé znaménkové číslo (nejčastěji </a:t>
            </a:r>
            <a:r>
              <a:rPr lang="cs-CZ" altLang="cs-CZ" sz="1400">
                <a:solidFill>
                  <a:schemeClr val="accent2"/>
                </a:solidFill>
              </a:rPr>
              <a:t>long</a:t>
            </a:r>
            <a:r>
              <a:rPr lang="cs-CZ" altLang="cs-CZ" sz="1400"/>
              <a:t>) sloužící pro funkci </a:t>
            </a:r>
            <a:r>
              <a:rPr lang="cs-CZ" altLang="cs-CZ" sz="1400">
                <a:solidFill>
                  <a:schemeClr val="accent2"/>
                </a:solidFill>
              </a:rPr>
              <a:t>clock()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time_t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čtyřbajtové celé znaménkové číslo (nejčastěji </a:t>
            </a:r>
            <a:r>
              <a:rPr lang="cs-CZ" altLang="cs-CZ" sz="1400">
                <a:solidFill>
                  <a:schemeClr val="accent2"/>
                </a:solidFill>
              </a:rPr>
              <a:t>long</a:t>
            </a:r>
            <a:r>
              <a:rPr lang="cs-CZ" altLang="cs-CZ" sz="1400"/>
              <a:t>) sloužící pro všechny ostatní funkce z knihovny </a:t>
            </a:r>
            <a:r>
              <a:rPr lang="cs-CZ" altLang="cs-CZ" sz="1400">
                <a:solidFill>
                  <a:schemeClr val="accent2"/>
                </a:solidFill>
              </a:rPr>
              <a:t>time.h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tm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struktura, která slouží pro uložení všech možných složek času obsahující tyto položky:</a:t>
            </a:r>
          </a:p>
          <a:p>
            <a:pPr lvl="2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int tm_sec;</a:t>
            </a:r>
            <a:r>
              <a:rPr lang="cs-CZ" altLang="cs-CZ" sz="1400"/>
              <a:t>	/* sekundy v minutě	[0-59] */</a:t>
            </a:r>
          </a:p>
          <a:p>
            <a:pPr lvl="2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int tm_min;</a:t>
            </a:r>
            <a:r>
              <a:rPr lang="cs-CZ" altLang="cs-CZ" sz="1400"/>
              <a:t>	/* minuty v hodině	[0-59] */</a:t>
            </a:r>
          </a:p>
          <a:p>
            <a:pPr lvl="2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int tm_hour;</a:t>
            </a:r>
            <a:r>
              <a:rPr lang="cs-CZ" altLang="cs-CZ" sz="1400"/>
              <a:t>	/* hodiny v rámci dne	[0-23] */</a:t>
            </a:r>
          </a:p>
          <a:p>
            <a:pPr lvl="2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int tm_mday;</a:t>
            </a:r>
            <a:r>
              <a:rPr lang="cs-CZ" altLang="cs-CZ" sz="1400"/>
              <a:t>	/* dny v měsíci	[1-31] */</a:t>
            </a:r>
          </a:p>
          <a:p>
            <a:pPr lvl="2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int tm_mon;</a:t>
            </a:r>
            <a:r>
              <a:rPr lang="cs-CZ" altLang="cs-CZ" sz="1400"/>
              <a:t>	/* měsíce v roce	[0-11] Pozor, není to [1-12]! */</a:t>
            </a:r>
          </a:p>
          <a:p>
            <a:pPr lvl="2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int tm_year;</a:t>
            </a:r>
            <a:r>
              <a:rPr lang="cs-CZ" altLang="cs-CZ" sz="1400"/>
              <a:t>	/* roky od roku 1900	[0-2038] */</a:t>
            </a:r>
          </a:p>
          <a:p>
            <a:pPr lvl="2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int tm_wday;</a:t>
            </a:r>
            <a:r>
              <a:rPr lang="cs-CZ" altLang="cs-CZ" sz="1400"/>
              <a:t>	/* dny v týdnu	[0-6] Pozor, není to [1-7], 0 je neděle! */</a:t>
            </a:r>
          </a:p>
          <a:p>
            <a:pPr lvl="2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int tm_yday;</a:t>
            </a:r>
            <a:r>
              <a:rPr lang="cs-CZ" altLang="cs-CZ" sz="1400"/>
              <a:t>	/* dny v roce	[0-366] */</a:t>
            </a:r>
          </a:p>
          <a:p>
            <a:pPr lvl="2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int tm_isdst;</a:t>
            </a:r>
            <a:r>
              <a:rPr lang="cs-CZ" altLang="cs-CZ" sz="1400"/>
              <a:t>	/* příznak letního času</a:t>
            </a:r>
          </a:p>
          <a:p>
            <a:pPr lvl="3">
              <a:lnSpc>
                <a:spcPct val="80000"/>
              </a:lnSpc>
            </a:pPr>
            <a:r>
              <a:rPr lang="cs-CZ" altLang="cs-CZ" sz="1200"/>
              <a:t>+1 letní čas,</a:t>
            </a:r>
          </a:p>
          <a:p>
            <a:pPr lvl="3">
              <a:lnSpc>
                <a:spcPct val="80000"/>
              </a:lnSpc>
            </a:pPr>
            <a:r>
              <a:rPr lang="cs-CZ" altLang="cs-CZ" sz="1200"/>
              <a:t>0 normální čas</a:t>
            </a:r>
          </a:p>
          <a:p>
            <a:pPr lvl="3">
              <a:lnSpc>
                <a:spcPct val="80000"/>
              </a:lnSpc>
            </a:pPr>
            <a:r>
              <a:rPr lang="cs-CZ" altLang="cs-CZ" sz="1200"/>
              <a:t>-1 když se to nedá určit */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132D-DAC7-4406-A970-B6A4B79081C2}" type="slidenum">
              <a:rPr lang="cs-CZ" altLang="cs-CZ"/>
              <a:pPr/>
              <a:t>233</a:t>
            </a:fld>
            <a:endParaRPr lang="cs-CZ" altLang="cs-CZ"/>
          </a:p>
        </p:txBody>
      </p:sp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Měření času v ticích procesoru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#include &lt;time.h&gt;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#define POCET_KROKU 10000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unsigned long int i, j;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clock_t cas_z, cas_k;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cas_z = clock();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for (i = 0; i &lt; POCET_KROKU; i++)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for (j = 0; j &lt; POCET_KROKU; j++)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  i++; i--;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cas_k = clock();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printf("Pocet tiku procesoru: %ld.\n", cas_k - cas_z);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Ve víceúlohových operačních systémech dává funkce </a:t>
            </a:r>
            <a:r>
              <a:rPr lang="cs-CZ" altLang="cs-CZ" sz="1800">
                <a:solidFill>
                  <a:schemeClr val="accent2"/>
                </a:solidFill>
              </a:rPr>
              <a:t>clock()</a:t>
            </a:r>
            <a:r>
              <a:rPr lang="cs-CZ" altLang="cs-CZ" sz="1800"/>
              <a:t> nepřesné výsledky.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Přesné výsledky jsou možné pomocí knihoven mimo oblast ANSI C.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Viz kniha Pavla Herouta Učebnice jazyka C, 2. díl, třetí vydání, KOPP České Budějovice 2007 na straně 354 až 356.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B3FC-6626-4AA4-B4CE-8E6415FF9C1D}" type="slidenum">
              <a:rPr lang="cs-CZ" altLang="cs-CZ"/>
              <a:pPr/>
              <a:t>234</a:t>
            </a:fld>
            <a:endParaRPr lang="cs-CZ" altLang="cs-CZ"/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Funkce </a:t>
            </a:r>
            <a:r>
              <a:rPr lang="cs-CZ" altLang="cs-CZ">
                <a:solidFill>
                  <a:schemeClr val="accent2"/>
                </a:solidFill>
              </a:rPr>
              <a:t>time()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 sz="2800"/>
              <a:t>Funkční prototyp: </a:t>
            </a:r>
            <a:r>
              <a:rPr lang="cs-CZ" altLang="cs-CZ" sz="2800">
                <a:solidFill>
                  <a:schemeClr val="accent2"/>
                </a:solidFill>
              </a:rPr>
              <a:t>time_t time(time_t *cas);</a:t>
            </a:r>
          </a:p>
          <a:p>
            <a:r>
              <a:rPr lang="cs-CZ" altLang="cs-CZ" sz="2800"/>
              <a:t>Vrací počet sekund od 1. ledna 1970 do okamžiku svého vyvolání.</a:t>
            </a:r>
          </a:p>
          <a:p>
            <a:r>
              <a:rPr lang="cs-CZ" altLang="cs-CZ" sz="2800"/>
              <a:t>Její hlavní použití je jako primární funkce pro práci se složkami času.</a:t>
            </a:r>
          </a:p>
          <a:p>
            <a:pPr lvl="1"/>
            <a:r>
              <a:rPr lang="cs-CZ" altLang="cs-CZ" sz="2400"/>
              <a:t>Pro měření doby běhu programu je přesnější funkce </a:t>
            </a:r>
            <a:r>
              <a:rPr lang="cs-CZ" altLang="cs-CZ" sz="2400">
                <a:solidFill>
                  <a:schemeClr val="accent2"/>
                </a:solidFill>
              </a:rPr>
              <a:t>clock()</a:t>
            </a:r>
            <a:r>
              <a:rPr lang="cs-CZ" altLang="cs-CZ" sz="2400"/>
              <a:t>.</a:t>
            </a:r>
          </a:p>
          <a:p>
            <a:r>
              <a:rPr lang="cs-CZ" altLang="cs-CZ" sz="2800"/>
              <a:t>Dá se volat různými způsoby:</a:t>
            </a:r>
          </a:p>
          <a:p>
            <a:pPr lvl="1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time_t pocet_sec, n_sec;</a:t>
            </a:r>
          </a:p>
          <a:p>
            <a:pPr lvl="1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pocet_sec = time(&amp;n_sec);</a:t>
            </a:r>
          </a:p>
          <a:p>
            <a:pPr lvl="1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pocet_sec = time(&amp;pocet_sec);</a:t>
            </a:r>
          </a:p>
          <a:p>
            <a:pPr lvl="1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pocet_sec = time(NULL);</a:t>
            </a:r>
          </a:p>
          <a:p>
            <a:pPr lvl="1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time(&amp;pocet_sec);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086D8-1BCD-4CFD-AB81-39BB49DC9BD3}" type="slidenum">
              <a:rPr lang="cs-CZ" altLang="cs-CZ"/>
              <a:pPr/>
              <a:t>235</a:t>
            </a:fld>
            <a:endParaRPr lang="cs-CZ" altLang="cs-CZ"/>
          </a:p>
        </p:txBody>
      </p:sp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Funkce </a:t>
            </a:r>
            <a:r>
              <a:rPr lang="cs-CZ" altLang="cs-CZ">
                <a:solidFill>
                  <a:schemeClr val="accent2"/>
                </a:solidFill>
              </a:rPr>
              <a:t>difftime()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Funkční prototyp: </a:t>
            </a:r>
            <a:r>
              <a:rPr lang="cs-CZ" altLang="cs-CZ" sz="2000">
                <a:solidFill>
                  <a:schemeClr val="accent2"/>
                </a:solidFill>
              </a:rPr>
              <a:t>double difftime(time_t cas2, time_t cas1);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Vypočte (cas2 - cas1).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#include &lt;time.h&gt;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#define POCET_KROKU 20000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unsigned long int i, j;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time_t pocet_sec_z, pocet_sec_k;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time(&amp;pocet_sec_z);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for (i = 0; i &lt; POCET_KROKU; i++)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for (j = 0; j &lt; POCET_KROKU; j++)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i++; i--;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time(&amp;pocet_sec_k);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printf("Pocet sekund: %f.\n", difftime(pocet_sec_k, pocet_sec_z));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812F-3594-4216-B343-EAFC151C8718}" type="slidenum">
              <a:rPr lang="cs-CZ" altLang="cs-CZ"/>
              <a:pPr/>
              <a:t>236</a:t>
            </a:fld>
            <a:endParaRPr lang="cs-CZ" altLang="cs-CZ"/>
          </a:p>
        </p:txBody>
      </p:sp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Funkce </a:t>
            </a:r>
            <a:r>
              <a:rPr lang="cs-CZ" altLang="cs-CZ">
                <a:solidFill>
                  <a:schemeClr val="accent2"/>
                </a:solidFill>
              </a:rPr>
              <a:t>localtime()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Funkční prototyp: </a:t>
            </a:r>
            <a:r>
              <a:rPr lang="cs-CZ" altLang="cs-CZ" sz="2000">
                <a:solidFill>
                  <a:schemeClr val="accent2"/>
                </a:solidFill>
              </a:rPr>
              <a:t>struct tm *localtime(const time_t *p_cas);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Rozloží počet sekund od 1. ledna 1970 získaný funkcí </a:t>
            </a:r>
            <a:r>
              <a:rPr lang="cs-CZ" altLang="cs-CZ" sz="2000">
                <a:solidFill>
                  <a:schemeClr val="accent2"/>
                </a:solidFill>
              </a:rPr>
              <a:t>time()</a:t>
            </a:r>
            <a:r>
              <a:rPr lang="cs-CZ" altLang="cs-CZ" sz="2000"/>
              <a:t> do jednotlivých složek struktury </a:t>
            </a:r>
            <a:r>
              <a:rPr lang="cs-CZ" altLang="cs-CZ" sz="2000">
                <a:solidFill>
                  <a:schemeClr val="accent2"/>
                </a:solidFill>
              </a:rPr>
              <a:t>tm</a:t>
            </a:r>
            <a:r>
              <a:rPr lang="cs-CZ" altLang="cs-CZ" sz="2000"/>
              <a:t> – naplní strukturu </a:t>
            </a:r>
            <a:r>
              <a:rPr lang="cs-CZ" altLang="cs-CZ" sz="2000">
                <a:solidFill>
                  <a:schemeClr val="accent2"/>
                </a:solidFill>
              </a:rPr>
              <a:t>tm</a:t>
            </a:r>
            <a:r>
              <a:rPr lang="cs-CZ" altLang="cs-CZ" sz="20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Sama si strukturu </a:t>
            </a:r>
            <a:r>
              <a:rPr lang="cs-CZ" altLang="cs-CZ" sz="2000">
                <a:solidFill>
                  <a:schemeClr val="accent2"/>
                </a:solidFill>
              </a:rPr>
              <a:t>tm</a:t>
            </a:r>
            <a:r>
              <a:rPr lang="cs-CZ" altLang="cs-CZ" sz="2000"/>
              <a:t> alokuje.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#include &lt;time.h&gt;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struct tm tm_promenna, *p_tm;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time_t cas;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time(&amp;cas);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tm_promenna = *localtime(&amp;cas);</a:t>
            </a:r>
            <a:r>
              <a:rPr lang="cs-CZ" altLang="cs-CZ" sz="2000"/>
              <a:t> /* přiřazení celé struktury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printf("Hodina: %d\n", tm_promenna.tm_hour);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p_tm = localtime(&amp;cas);</a:t>
            </a:r>
            <a:r>
              <a:rPr lang="cs-CZ" altLang="cs-CZ" sz="2000"/>
              <a:t> /* přirazení ukazatele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printf("Hodina: %d\n", p_tm-&gt;tm_hour);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E2E0-E568-4253-8949-35B97C5199D4}" type="slidenum">
              <a:rPr lang="cs-CZ" altLang="cs-CZ"/>
              <a:pPr/>
              <a:t>237</a:t>
            </a:fld>
            <a:endParaRPr lang="cs-CZ" altLang="cs-CZ"/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Funkce </a:t>
            </a:r>
            <a:r>
              <a:rPr lang="cs-CZ" altLang="cs-CZ">
                <a:solidFill>
                  <a:schemeClr val="accent2"/>
                </a:solidFill>
              </a:rPr>
              <a:t>asctime()</a:t>
            </a:r>
            <a:r>
              <a:rPr lang="cs-CZ" altLang="cs-CZ">
                <a:solidFill>
                  <a:schemeClr val="tx1"/>
                </a:solidFill>
              </a:rPr>
              <a:t> a </a:t>
            </a:r>
            <a:r>
              <a:rPr lang="cs-CZ" altLang="cs-CZ">
                <a:solidFill>
                  <a:schemeClr val="accent2"/>
                </a:solidFill>
              </a:rPr>
              <a:t>ctime()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Funkční prototypy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char *asctime(const struct tm *p_tm);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char *ctime(const time_t *p_cas);</a:t>
            </a:r>
          </a:p>
          <a:p>
            <a:pPr>
              <a:lnSpc>
                <a:spcPct val="80000"/>
              </a:lnSpc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Připraví řetězec ve formátu Mon Jun 19 16:00:14 1995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#include &lt;time.h&gt;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#define POCET_KROKU 20000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struct tm *p_tm;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time_t cas;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time(&amp;cas);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p_tm = localtime(&amp;cas);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printf("%s", asctime(p_tm));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printf("%s", ctime(&amp;cas));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0A263-CDBA-4496-9596-F8D505082CFA}" type="slidenum">
              <a:rPr lang="cs-CZ" altLang="cs-CZ"/>
              <a:pPr/>
              <a:t>238</a:t>
            </a:fld>
            <a:endParaRPr lang="cs-CZ" altLang="cs-CZ"/>
          </a:p>
        </p:txBody>
      </p:sp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Funkce </a:t>
            </a:r>
            <a:r>
              <a:rPr lang="cs-CZ" altLang="cs-CZ">
                <a:solidFill>
                  <a:schemeClr val="accent2"/>
                </a:solidFill>
              </a:rPr>
              <a:t>strftime()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/>
              <a:t>Umožňuje s velkou variabilitou volit formát času.</a:t>
            </a:r>
          </a:p>
          <a:p>
            <a:r>
              <a:rPr lang="cs-CZ" altLang="cs-CZ"/>
              <a:t>Vrací počet správně zapsaných znaků.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3D4A-D813-4B8E-8403-BB850C5A31EF}" type="slidenum">
              <a:rPr lang="cs-CZ" altLang="cs-CZ"/>
              <a:pPr/>
              <a:t>239</a:t>
            </a:fld>
            <a:endParaRPr lang="cs-CZ" altLang="cs-CZ"/>
          </a:p>
        </p:txBody>
      </p:sp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Funkce </a:t>
            </a:r>
            <a:r>
              <a:rPr lang="cs-CZ" altLang="cs-CZ">
                <a:solidFill>
                  <a:schemeClr val="accent2"/>
                </a:solidFill>
              </a:rPr>
              <a:t>mktime()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/>
              <a:t>Inverzní funkce k funkci </a:t>
            </a:r>
            <a:r>
              <a:rPr lang="cs-CZ" altLang="cs-CZ">
                <a:solidFill>
                  <a:schemeClr val="accent2"/>
                </a:solidFill>
              </a:rPr>
              <a:t>localtime()</a:t>
            </a:r>
          </a:p>
          <a:p>
            <a:r>
              <a:rPr lang="cs-CZ" altLang="cs-CZ"/>
              <a:t>Pokud některá položka struktury přesahuje meze, upraví tuto a všechny navazující položky.</a:t>
            </a:r>
          </a:p>
          <a:p>
            <a:pPr lvl="1"/>
            <a:r>
              <a:rPr lang="cs-CZ" altLang="cs-CZ"/>
              <a:t>To se dá využít k různým trikům, kdy chceme například zjistit, jaký den v týdnu připadá na určité datum.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E45D9-D7B3-4323-8119-5881E327C1BC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Implicitní typová konverze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 marL="381000" indent="-381000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char c;</a:t>
            </a:r>
            <a:r>
              <a:rPr lang="cs-CZ" altLang="cs-CZ" sz="2000"/>
              <a:t> /* Proměnná </a:t>
            </a:r>
            <a:r>
              <a:rPr lang="cs-CZ" altLang="cs-CZ" sz="2000">
                <a:solidFill>
                  <a:schemeClr val="accent2"/>
                </a:solidFill>
              </a:rPr>
              <a:t>c</a:t>
            </a:r>
            <a:r>
              <a:rPr lang="cs-CZ" altLang="cs-CZ" sz="2000"/>
              <a:t> je typu </a:t>
            </a:r>
            <a:r>
              <a:rPr lang="cs-CZ" altLang="cs-CZ" sz="2000">
                <a:solidFill>
                  <a:schemeClr val="accent2"/>
                </a:solidFill>
              </a:rPr>
              <a:t>char</a:t>
            </a:r>
            <a:r>
              <a:rPr lang="cs-CZ" altLang="cs-CZ" sz="2000"/>
              <a:t>. */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int i;</a:t>
            </a:r>
            <a:r>
              <a:rPr lang="cs-CZ" altLang="cs-CZ" sz="2000"/>
              <a:t> /* Proměnná </a:t>
            </a:r>
            <a:r>
              <a:rPr lang="cs-CZ" altLang="cs-CZ" sz="2000">
                <a:solidFill>
                  <a:schemeClr val="accent2"/>
                </a:solidFill>
              </a:rPr>
              <a:t>i</a:t>
            </a:r>
            <a:r>
              <a:rPr lang="cs-CZ" altLang="cs-CZ" sz="2000"/>
              <a:t> je typu </a:t>
            </a:r>
            <a:r>
              <a:rPr lang="cs-CZ" altLang="cs-CZ" sz="2000">
                <a:solidFill>
                  <a:schemeClr val="accent2"/>
                </a:solidFill>
              </a:rPr>
              <a:t>int</a:t>
            </a:r>
            <a:r>
              <a:rPr lang="cs-CZ" altLang="cs-CZ" sz="2000"/>
              <a:t>. */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double r;</a:t>
            </a:r>
            <a:r>
              <a:rPr lang="cs-CZ" altLang="cs-CZ" sz="2000"/>
              <a:t> /* Proměnná </a:t>
            </a:r>
            <a:r>
              <a:rPr lang="cs-CZ" altLang="cs-CZ" sz="2000">
                <a:solidFill>
                  <a:schemeClr val="accent2"/>
                </a:solidFill>
              </a:rPr>
              <a:t>r</a:t>
            </a:r>
            <a:r>
              <a:rPr lang="cs-CZ" altLang="cs-CZ" sz="2000"/>
              <a:t> je typu </a:t>
            </a:r>
            <a:r>
              <a:rPr lang="cs-CZ" altLang="cs-CZ" sz="2000">
                <a:solidFill>
                  <a:schemeClr val="accent2"/>
                </a:solidFill>
              </a:rPr>
              <a:t>double</a:t>
            </a:r>
            <a:r>
              <a:rPr lang="cs-CZ" altLang="cs-CZ" sz="2000"/>
              <a:t>. */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c = 65;</a:t>
            </a:r>
            <a:r>
              <a:rPr lang="cs-CZ" altLang="cs-CZ" sz="2000"/>
              <a:t> /* Proměnná </a:t>
            </a:r>
            <a:r>
              <a:rPr lang="cs-CZ" altLang="cs-CZ" sz="2000">
                <a:solidFill>
                  <a:schemeClr val="accent2"/>
                </a:solidFill>
              </a:rPr>
              <a:t>c</a:t>
            </a:r>
            <a:r>
              <a:rPr lang="cs-CZ" altLang="cs-CZ" sz="2000"/>
              <a:t> má hodnotu znaku s kódem 65 = </a:t>
            </a:r>
            <a:r>
              <a:rPr lang="cs-CZ" altLang="cs-CZ" sz="2000">
                <a:solidFill>
                  <a:schemeClr val="accent2"/>
                </a:solidFill>
              </a:rPr>
              <a:t>'A'</a:t>
            </a:r>
            <a:r>
              <a:rPr lang="cs-CZ" altLang="cs-CZ" sz="2000"/>
              <a:t>. */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c++;</a:t>
            </a:r>
            <a:r>
              <a:rPr lang="cs-CZ" altLang="cs-CZ" sz="2000"/>
              <a:t> /* Proměnná </a:t>
            </a:r>
            <a:r>
              <a:rPr lang="cs-CZ" altLang="cs-CZ" sz="2000">
                <a:solidFill>
                  <a:schemeClr val="accent2"/>
                </a:solidFill>
              </a:rPr>
              <a:t>c</a:t>
            </a:r>
            <a:r>
              <a:rPr lang="cs-CZ" altLang="cs-CZ" sz="2000"/>
              <a:t> má hodnotu znaku s kódem 66 = </a:t>
            </a:r>
            <a:r>
              <a:rPr lang="cs-CZ" altLang="cs-CZ" sz="2000">
                <a:solidFill>
                  <a:schemeClr val="accent2"/>
                </a:solidFill>
              </a:rPr>
              <a:t>'B'</a:t>
            </a:r>
            <a:r>
              <a:rPr lang="cs-CZ" altLang="cs-CZ" sz="2000"/>
              <a:t>. */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c = c + '1';</a:t>
            </a:r>
            <a:r>
              <a:rPr lang="cs-CZ" altLang="cs-CZ" sz="2000"/>
              <a:t> /* Proměnná </a:t>
            </a:r>
            <a:r>
              <a:rPr lang="cs-CZ" altLang="cs-CZ" sz="2000">
                <a:solidFill>
                  <a:schemeClr val="accent2"/>
                </a:solidFill>
              </a:rPr>
              <a:t>c</a:t>
            </a:r>
            <a:r>
              <a:rPr lang="cs-CZ" altLang="cs-CZ" sz="2000"/>
              <a:t> má hodnotu znaku s kódem 115 = </a:t>
            </a:r>
            <a:r>
              <a:rPr lang="cs-CZ" altLang="cs-CZ" sz="2000">
                <a:solidFill>
                  <a:schemeClr val="accent2"/>
                </a:solidFill>
              </a:rPr>
              <a:t>'s'</a:t>
            </a:r>
            <a:r>
              <a:rPr lang="cs-CZ" altLang="cs-CZ" sz="2000"/>
              <a:t> = 66 + 49. 49 je kód znaku </a:t>
            </a:r>
            <a:r>
              <a:rPr lang="cs-CZ" altLang="cs-CZ" sz="2000">
                <a:solidFill>
                  <a:schemeClr val="accent2"/>
                </a:solidFill>
              </a:rPr>
              <a:t>'1'</a:t>
            </a:r>
            <a:r>
              <a:rPr lang="cs-CZ" altLang="cs-CZ" sz="2000"/>
              <a:t>. */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i = 'A';</a:t>
            </a:r>
            <a:r>
              <a:rPr lang="cs-CZ" altLang="cs-CZ" sz="2000"/>
              <a:t> /* Proměnná </a:t>
            </a:r>
            <a:r>
              <a:rPr lang="cs-CZ" altLang="cs-CZ" sz="2000">
                <a:solidFill>
                  <a:schemeClr val="accent2"/>
                </a:solidFill>
              </a:rPr>
              <a:t>i</a:t>
            </a:r>
            <a:r>
              <a:rPr lang="cs-CZ" altLang="cs-CZ" sz="2000"/>
              <a:t> má hodnotu kódu znaku </a:t>
            </a:r>
            <a:r>
              <a:rPr lang="cs-CZ" altLang="cs-CZ" sz="2000">
                <a:solidFill>
                  <a:schemeClr val="accent2"/>
                </a:solidFill>
              </a:rPr>
              <a:t>'A'</a:t>
            </a:r>
            <a:r>
              <a:rPr lang="cs-CZ" altLang="cs-CZ" sz="2000"/>
              <a:t> =</a:t>
            </a:r>
            <a:r>
              <a:rPr lang="cs-CZ" altLang="cs-CZ" sz="2000">
                <a:solidFill>
                  <a:schemeClr val="accent2"/>
                </a:solidFill>
              </a:rPr>
              <a:t> </a:t>
            </a:r>
            <a:r>
              <a:rPr lang="cs-CZ" altLang="cs-CZ" sz="2000"/>
              <a:t>65. */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i = 'A' + 1;</a:t>
            </a:r>
            <a:r>
              <a:rPr lang="cs-CZ" altLang="cs-CZ" sz="2000"/>
              <a:t> /* Proměnná </a:t>
            </a:r>
            <a:r>
              <a:rPr lang="cs-CZ" altLang="cs-CZ" sz="2000">
                <a:solidFill>
                  <a:schemeClr val="accent2"/>
                </a:solidFill>
              </a:rPr>
              <a:t>i</a:t>
            </a:r>
            <a:r>
              <a:rPr lang="cs-CZ" altLang="cs-CZ" sz="2000"/>
              <a:t> má hodnotu kódu znaku </a:t>
            </a:r>
            <a:r>
              <a:rPr lang="cs-CZ" altLang="cs-CZ" sz="2000">
                <a:solidFill>
                  <a:schemeClr val="accent2"/>
                </a:solidFill>
              </a:rPr>
              <a:t>'B'</a:t>
            </a:r>
            <a:r>
              <a:rPr lang="cs-CZ" altLang="cs-CZ" sz="2000"/>
              <a:t> =</a:t>
            </a:r>
            <a:r>
              <a:rPr lang="cs-CZ" altLang="cs-CZ" sz="2000">
                <a:solidFill>
                  <a:schemeClr val="accent2"/>
                </a:solidFill>
              </a:rPr>
              <a:t> </a:t>
            </a:r>
            <a:r>
              <a:rPr lang="cs-CZ" altLang="cs-CZ" sz="2000"/>
              <a:t>66. */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i = 3.8;</a:t>
            </a:r>
            <a:r>
              <a:rPr lang="cs-CZ" altLang="cs-CZ" sz="2000"/>
              <a:t> /* Proměnná </a:t>
            </a:r>
            <a:r>
              <a:rPr lang="cs-CZ" altLang="cs-CZ" sz="2000">
                <a:solidFill>
                  <a:schemeClr val="accent2"/>
                </a:solidFill>
              </a:rPr>
              <a:t>i</a:t>
            </a:r>
            <a:r>
              <a:rPr lang="cs-CZ" altLang="cs-CZ" sz="2000"/>
              <a:t> má hodnotu 3. (0.8 bylo odříznuto.) */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r = 5;</a:t>
            </a:r>
            <a:r>
              <a:rPr lang="cs-CZ" altLang="cs-CZ" sz="2000"/>
              <a:t> /* Proměnná </a:t>
            </a:r>
            <a:r>
              <a:rPr lang="cs-CZ" altLang="cs-CZ" sz="2000">
                <a:solidFill>
                  <a:schemeClr val="accent2"/>
                </a:solidFill>
              </a:rPr>
              <a:t>r</a:t>
            </a:r>
            <a:r>
              <a:rPr lang="cs-CZ" altLang="cs-CZ" sz="2000"/>
              <a:t> má hodnotu 5.0. (Konstanta </a:t>
            </a:r>
            <a:r>
              <a:rPr lang="cs-CZ" altLang="cs-CZ" sz="2000">
                <a:solidFill>
                  <a:schemeClr val="accent2"/>
                </a:solidFill>
              </a:rPr>
              <a:t>5</a:t>
            </a:r>
            <a:r>
              <a:rPr lang="cs-CZ" altLang="cs-CZ" sz="2000"/>
              <a:t> byla z </a:t>
            </a:r>
            <a:r>
              <a:rPr lang="cs-CZ" altLang="cs-CZ" sz="2000">
                <a:hlinkClick r:id="rId2" action="ppaction://hlinksldjump"/>
              </a:rPr>
              <a:t>implicitního</a:t>
            </a:r>
            <a:r>
              <a:rPr lang="cs-CZ" altLang="cs-CZ" sz="2000"/>
              <a:t> typu </a:t>
            </a:r>
            <a:r>
              <a:rPr lang="cs-CZ" altLang="cs-CZ" sz="2000">
                <a:solidFill>
                  <a:schemeClr val="accent2"/>
                </a:solidFill>
              </a:rPr>
              <a:t>int</a:t>
            </a:r>
            <a:r>
              <a:rPr lang="cs-CZ" altLang="cs-CZ" sz="2000"/>
              <a:t> zkonvertována na typ z levé strany </a:t>
            </a:r>
            <a:r>
              <a:rPr lang="cs-CZ" altLang="cs-CZ" sz="2000">
                <a:solidFill>
                  <a:schemeClr val="accent2"/>
                </a:solidFill>
              </a:rPr>
              <a:t>double</a:t>
            </a:r>
            <a:r>
              <a:rPr lang="cs-CZ" altLang="cs-CZ" sz="2000"/>
              <a:t>.) */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i = r * c;</a:t>
            </a:r>
          </a:p>
          <a:p>
            <a:pPr marL="800100" lvl="1" indent="-342900">
              <a:lnSpc>
                <a:spcPct val="80000"/>
              </a:lnSpc>
              <a:buFontTx/>
              <a:buAutoNum type="arabicPeriod"/>
            </a:pPr>
            <a:r>
              <a:rPr lang="cs-CZ" altLang="cs-CZ" sz="1800"/>
              <a:t>Hodnota z proměnné </a:t>
            </a:r>
            <a:r>
              <a:rPr lang="cs-CZ" altLang="cs-CZ" sz="1800">
                <a:solidFill>
                  <a:schemeClr val="accent2"/>
                </a:solidFill>
              </a:rPr>
              <a:t>c</a:t>
            </a:r>
            <a:r>
              <a:rPr lang="cs-CZ" altLang="cs-CZ" sz="1800"/>
              <a:t> se zkonvertuje na datový typ </a:t>
            </a:r>
            <a:r>
              <a:rPr lang="cs-CZ" altLang="cs-CZ" sz="1800">
                <a:solidFill>
                  <a:schemeClr val="accent2"/>
                </a:solidFill>
              </a:rPr>
              <a:t>int</a:t>
            </a:r>
            <a:r>
              <a:rPr lang="cs-CZ" altLang="cs-CZ" sz="1800"/>
              <a:t>.</a:t>
            </a:r>
          </a:p>
          <a:p>
            <a:pPr marL="800100" lvl="1" indent="-342900">
              <a:lnSpc>
                <a:spcPct val="80000"/>
              </a:lnSpc>
              <a:buFontTx/>
              <a:buAutoNum type="arabicPeriod"/>
            </a:pPr>
            <a:r>
              <a:rPr lang="cs-CZ" altLang="cs-CZ" sz="1800"/>
              <a:t>Výsledná hodnota se z typu </a:t>
            </a:r>
            <a:r>
              <a:rPr lang="cs-CZ" altLang="cs-CZ" sz="1800">
                <a:solidFill>
                  <a:schemeClr val="accent2"/>
                </a:solidFill>
              </a:rPr>
              <a:t>int</a:t>
            </a:r>
            <a:r>
              <a:rPr lang="cs-CZ" altLang="cs-CZ" sz="1800"/>
              <a:t> zkonvertuje na typ </a:t>
            </a:r>
            <a:r>
              <a:rPr lang="cs-CZ" altLang="cs-CZ" sz="1800">
                <a:solidFill>
                  <a:schemeClr val="accent2"/>
                </a:solidFill>
              </a:rPr>
              <a:t>double</a:t>
            </a:r>
            <a:r>
              <a:rPr lang="cs-CZ" altLang="cs-CZ" sz="1800"/>
              <a:t>.</a:t>
            </a:r>
          </a:p>
          <a:p>
            <a:pPr marL="800100" lvl="1" indent="-342900">
              <a:lnSpc>
                <a:spcPct val="80000"/>
              </a:lnSpc>
              <a:buFontTx/>
              <a:buAutoNum type="arabicPeriod"/>
            </a:pPr>
            <a:r>
              <a:rPr lang="cs-CZ" altLang="cs-CZ" sz="1800"/>
              <a:t>Výsledek výrazu </a:t>
            </a:r>
            <a:r>
              <a:rPr lang="cs-CZ" altLang="cs-CZ" sz="1800">
                <a:solidFill>
                  <a:schemeClr val="accent2"/>
                </a:solidFill>
              </a:rPr>
              <a:t>r * c</a:t>
            </a:r>
            <a:r>
              <a:rPr lang="cs-CZ" altLang="cs-CZ" sz="1800"/>
              <a:t> je typu </a:t>
            </a:r>
            <a:r>
              <a:rPr lang="cs-CZ" altLang="cs-CZ" sz="1800">
                <a:solidFill>
                  <a:schemeClr val="accent2"/>
                </a:solidFill>
              </a:rPr>
              <a:t>double</a:t>
            </a:r>
            <a:r>
              <a:rPr lang="cs-CZ" altLang="cs-CZ" sz="1800"/>
              <a:t> a z něj se zkonvertuje do typu proměnné </a:t>
            </a:r>
            <a:r>
              <a:rPr lang="cs-CZ" altLang="cs-CZ" sz="1800">
                <a:solidFill>
                  <a:schemeClr val="accent2"/>
                </a:solidFill>
              </a:rPr>
              <a:t>i</a:t>
            </a:r>
            <a:r>
              <a:rPr lang="cs-CZ" altLang="cs-CZ" sz="1800"/>
              <a:t> z levé strany </a:t>
            </a:r>
            <a:r>
              <a:rPr lang="cs-CZ" altLang="cs-CZ" sz="1800">
                <a:solidFill>
                  <a:schemeClr val="accent2"/>
                </a:solidFill>
              </a:rPr>
              <a:t>int</a:t>
            </a:r>
            <a:r>
              <a:rPr lang="cs-CZ" altLang="cs-CZ" sz="1800"/>
              <a:t>.</a:t>
            </a:r>
          </a:p>
          <a:p>
            <a:pPr marL="381000" indent="-381000">
              <a:lnSpc>
                <a:spcPct val="80000"/>
              </a:lnSpc>
            </a:pPr>
            <a:r>
              <a:rPr lang="cs-CZ" altLang="cs-CZ" sz="2000"/>
              <a:t>Podrobná pravidla jsou v knize Pavla Herouta Učebnice jazyka C, 1. díl, páté vydání, KOPP České Budějovice 2008 na straně 87.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1F2C-0D65-4B69-A2F9-DC18A8EA5A42}" type="slidenum">
              <a:rPr lang="cs-CZ" altLang="cs-CZ"/>
              <a:pPr/>
              <a:t>240</a:t>
            </a:fld>
            <a:endParaRPr lang="cs-CZ" altLang="cs-CZ"/>
          </a:p>
        </p:txBody>
      </p:sp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Funkce </a:t>
            </a:r>
            <a:r>
              <a:rPr lang="cs-CZ" altLang="cs-CZ">
                <a:solidFill>
                  <a:schemeClr val="accent2"/>
                </a:solidFill>
              </a:rPr>
              <a:t>_strdate()</a:t>
            </a:r>
            <a:r>
              <a:rPr lang="cs-CZ" altLang="cs-CZ">
                <a:solidFill>
                  <a:schemeClr val="tx1"/>
                </a:solidFill>
              </a:rPr>
              <a:t> a </a:t>
            </a:r>
            <a:r>
              <a:rPr lang="cs-CZ" altLang="cs-CZ">
                <a:solidFill>
                  <a:schemeClr val="accent2"/>
                </a:solidFill>
              </a:rPr>
              <a:t>_strtime()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/>
              <a:t>Vrací datum jako řetězec.</a:t>
            </a:r>
          </a:p>
          <a:p>
            <a:r>
              <a:rPr lang="cs-CZ" altLang="cs-CZ"/>
              <a:t>Nejsou součástí ANSI C. Jsou rozšířením knihovny </a:t>
            </a:r>
            <a:r>
              <a:rPr lang="cs-CZ" altLang="cs-CZ">
                <a:solidFill>
                  <a:schemeClr val="accent2"/>
                </a:solidFill>
              </a:rPr>
              <a:t>time.h</a:t>
            </a:r>
            <a:r>
              <a:rPr lang="cs-CZ" altLang="cs-CZ"/>
              <a:t> od firmy Microsoft.</a:t>
            </a:r>
          </a:p>
          <a:p>
            <a:pPr lvl="1"/>
            <a:r>
              <a:rPr lang="cs-CZ" altLang="cs-CZ">
                <a:hlinkClick r:id="rId2"/>
              </a:rPr>
              <a:t>http://bytes.com/topic/c/answers/793877-link-time-error-when-used-_strdate-_strtime</a:t>
            </a:r>
            <a:endParaRPr lang="cs-CZ" altLang="cs-CZ"/>
          </a:p>
          <a:p>
            <a:r>
              <a:rPr lang="cs-CZ" altLang="cs-CZ"/>
              <a:t>Měly by se nahradit funkcí </a:t>
            </a:r>
            <a:r>
              <a:rPr lang="cs-CZ" altLang="cs-CZ">
                <a:solidFill>
                  <a:schemeClr val="accent2"/>
                </a:solidFill>
                <a:hlinkClick r:id="rId3" action="ppaction://hlinksldjump"/>
              </a:rPr>
              <a:t>strftime()</a:t>
            </a:r>
            <a:r>
              <a:rPr lang="cs-CZ" altLang="cs-CZ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42346-78E8-4CA1-AEA6-1D81DB5EDFE2}" type="slidenum">
              <a:rPr lang="cs-CZ" altLang="cs-CZ"/>
              <a:pPr/>
              <a:t>241</a:t>
            </a:fld>
            <a:endParaRPr lang="cs-CZ" altLang="cs-CZ"/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2286000"/>
          </a:xfrm>
        </p:spPr>
        <p:txBody>
          <a:bodyPr/>
          <a:lstStyle/>
          <a:p>
            <a:r>
              <a:rPr lang="cs-CZ" altLang="cs-CZ"/>
              <a:t>Soubory – 2. část</a:t>
            </a:r>
            <a:br>
              <a:rPr lang="cs-CZ" altLang="cs-CZ"/>
            </a:br>
            <a:r>
              <a:rPr lang="cs-CZ" altLang="cs-CZ"/>
              <a:t>Rozdíly mezi binárním a textovým souborem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332038"/>
            <a:ext cx="4038600" cy="4525962"/>
          </a:xfrm>
        </p:spPr>
        <p:txBody>
          <a:bodyPr/>
          <a:lstStyle/>
          <a:p>
            <a:r>
              <a:rPr lang="cs-CZ" altLang="cs-CZ"/>
              <a:t>Binární soubory</a:t>
            </a:r>
          </a:p>
          <a:p>
            <a:pPr lvl="1"/>
            <a:r>
              <a:rPr lang="cs-CZ" altLang="cs-CZ"/>
              <a:t>jsou pro počítač,</a:t>
            </a:r>
          </a:p>
          <a:p>
            <a:pPr lvl="1"/>
            <a:r>
              <a:rPr lang="cs-CZ" altLang="cs-CZ"/>
              <a:t>tvoří je program,</a:t>
            </a:r>
          </a:p>
          <a:p>
            <a:pPr lvl="1"/>
            <a:r>
              <a:rPr lang="cs-CZ" altLang="cs-CZ"/>
              <a:t>čtení dat programem je bez konverze,</a:t>
            </a:r>
          </a:p>
          <a:p>
            <a:pPr lvl="1"/>
            <a:r>
              <a:rPr lang="cs-CZ" altLang="cs-CZ"/>
              <a:t>jsou posloupností bytů.</a:t>
            </a:r>
          </a:p>
        </p:txBody>
      </p:sp>
      <p:sp>
        <p:nvSpPr>
          <p:cNvPr id="268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332038"/>
            <a:ext cx="4038600" cy="4525962"/>
          </a:xfrm>
        </p:spPr>
        <p:txBody>
          <a:bodyPr/>
          <a:lstStyle/>
          <a:p>
            <a:r>
              <a:rPr lang="cs-CZ" altLang="cs-CZ"/>
              <a:t>Textové soubory</a:t>
            </a:r>
          </a:p>
          <a:p>
            <a:pPr lvl="1"/>
            <a:r>
              <a:rPr lang="cs-CZ" altLang="cs-CZ"/>
              <a:t>jsou pro člověka,</a:t>
            </a:r>
          </a:p>
          <a:p>
            <a:pPr lvl="1"/>
            <a:r>
              <a:rPr lang="cs-CZ" altLang="cs-CZ"/>
              <a:t>tvoří je člověk nebo počítač,</a:t>
            </a:r>
          </a:p>
          <a:p>
            <a:pPr lvl="1"/>
            <a:r>
              <a:rPr lang="cs-CZ" altLang="cs-CZ"/>
              <a:t>čtení dat programem je s konverzí z textové na vnitřní reprezentaci datových typů,</a:t>
            </a:r>
          </a:p>
          <a:p>
            <a:pPr lvl="1"/>
            <a:r>
              <a:rPr lang="cs-CZ" altLang="cs-CZ"/>
              <a:t>jsou členěny na řádky.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AAF6-DD21-41D5-8BEF-878A1D674C30}" type="slidenum">
              <a:rPr lang="cs-CZ" altLang="cs-CZ"/>
              <a:pPr/>
              <a:t>242</a:t>
            </a:fld>
            <a:endParaRPr lang="cs-CZ" altLang="cs-CZ"/>
          </a:p>
        </p:txBody>
      </p:sp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Režimy otevírání souboru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základní režimy textových souborů</a:t>
            </a:r>
          </a:p>
          <a:p>
            <a:pPr lvl="1">
              <a:lnSpc>
                <a:spcPct val="8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"r"</a:t>
            </a:r>
            <a:r>
              <a:rPr lang="cs-CZ" altLang="cs-CZ" sz="2000"/>
              <a:t> – otevření existujícího souboru pro čtení</a:t>
            </a:r>
          </a:p>
          <a:p>
            <a:pPr lvl="2">
              <a:lnSpc>
                <a:spcPct val="80000"/>
              </a:lnSpc>
            </a:pPr>
            <a:r>
              <a:rPr lang="cs-CZ" altLang="cs-CZ" sz="1800"/>
              <a:t>Pokud soubor neexistuje, je vrácena hodnota NULL. – </a:t>
            </a:r>
            <a:r>
              <a:rPr lang="cs-CZ" altLang="cs-CZ" sz="1800">
                <a:hlinkClick r:id="rId2" action="ppaction://hlinksldjump"/>
              </a:rPr>
              <a:t>Testovat!</a:t>
            </a:r>
            <a:endParaRPr lang="cs-CZ" altLang="cs-CZ" sz="1800"/>
          </a:p>
          <a:p>
            <a:pPr lvl="1">
              <a:lnSpc>
                <a:spcPct val="8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"w"</a:t>
            </a:r>
            <a:r>
              <a:rPr lang="cs-CZ" altLang="cs-CZ" sz="2000"/>
              <a:t> – vytvoření nového souboru pro zápis</a:t>
            </a:r>
          </a:p>
          <a:p>
            <a:pPr lvl="2">
              <a:lnSpc>
                <a:spcPct val="80000"/>
              </a:lnSpc>
            </a:pPr>
            <a:r>
              <a:rPr lang="cs-CZ" altLang="cs-CZ" sz="1800"/>
              <a:t>Pokud již soubor existuje, je jeho obsah vymazán.</a:t>
            </a:r>
          </a:p>
          <a:p>
            <a:pPr lvl="1">
              <a:lnSpc>
                <a:spcPct val="8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"a"</a:t>
            </a:r>
            <a:r>
              <a:rPr lang="cs-CZ" altLang="cs-CZ" sz="2000"/>
              <a:t> – otevření souboru pro připisování na konec</a:t>
            </a:r>
          </a:p>
          <a:p>
            <a:pPr lvl="2">
              <a:lnSpc>
                <a:spcPct val="80000"/>
              </a:lnSpc>
            </a:pPr>
            <a:r>
              <a:rPr lang="cs-CZ" altLang="cs-CZ" sz="1800"/>
              <a:t>Pokud soubor neexistuje, je vytvořen.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rozšířené režimy textových souborů</a:t>
            </a:r>
          </a:p>
          <a:p>
            <a:pPr lvl="1">
              <a:lnSpc>
                <a:spcPct val="8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"r+"</a:t>
            </a:r>
            <a:r>
              <a:rPr lang="cs-CZ" altLang="cs-CZ" sz="2000"/>
              <a:t> – otevření existujícího souboru pro čtení a zápis</a:t>
            </a:r>
          </a:p>
          <a:p>
            <a:pPr lvl="2">
              <a:lnSpc>
                <a:spcPct val="80000"/>
              </a:lnSpc>
            </a:pPr>
            <a:r>
              <a:rPr lang="cs-CZ" altLang="cs-CZ" sz="1800"/>
              <a:t>Pokud soubor neexistuje, je vrácena hodnota NULL. – </a:t>
            </a:r>
            <a:r>
              <a:rPr lang="cs-CZ" altLang="cs-CZ" sz="1800">
                <a:hlinkClick r:id="rId2" action="ppaction://hlinksldjump"/>
              </a:rPr>
              <a:t>Testovat!</a:t>
            </a:r>
            <a:endParaRPr lang="cs-CZ" altLang="cs-CZ" sz="1800"/>
          </a:p>
          <a:p>
            <a:pPr lvl="2">
              <a:lnSpc>
                <a:spcPct val="80000"/>
              </a:lnSpc>
            </a:pPr>
            <a:r>
              <a:rPr lang="cs-CZ" altLang="cs-CZ" sz="1800"/>
              <a:t>Ukazatel aktuální pozice v souboru je nastaven na začátek souboru.</a:t>
            </a:r>
          </a:p>
          <a:p>
            <a:pPr lvl="1">
              <a:lnSpc>
                <a:spcPct val="8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"w+"</a:t>
            </a:r>
            <a:r>
              <a:rPr lang="cs-CZ" altLang="cs-CZ" sz="2000"/>
              <a:t> – vytvoření nového souboru pro čtení a zápis</a:t>
            </a:r>
          </a:p>
          <a:p>
            <a:pPr lvl="2">
              <a:lnSpc>
                <a:spcPct val="80000"/>
              </a:lnSpc>
            </a:pPr>
            <a:r>
              <a:rPr lang="cs-CZ" altLang="cs-CZ" sz="1800"/>
              <a:t>Pokud již soubor existuje, je jeho obsah vymazán.</a:t>
            </a:r>
          </a:p>
          <a:p>
            <a:pPr lvl="1">
              <a:lnSpc>
                <a:spcPct val="8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"a+"</a:t>
            </a:r>
            <a:r>
              <a:rPr lang="cs-CZ" altLang="cs-CZ" sz="2000"/>
              <a:t> – otevření souboru pro čtení a připisování na konec</a:t>
            </a:r>
          </a:p>
          <a:p>
            <a:pPr lvl="2">
              <a:lnSpc>
                <a:spcPct val="80000"/>
              </a:lnSpc>
            </a:pPr>
            <a:r>
              <a:rPr lang="cs-CZ" altLang="cs-CZ" sz="1800"/>
              <a:t>Pokud soubor neexistuje, je vytvořen.</a:t>
            </a:r>
          </a:p>
          <a:p>
            <a:pPr lvl="2">
              <a:lnSpc>
                <a:spcPct val="80000"/>
              </a:lnSpc>
            </a:pPr>
            <a:r>
              <a:rPr lang="cs-CZ" altLang="cs-CZ" sz="1800"/>
              <a:t>Číst se dá v souboru odkudkoliv, ale zapisovat pouze na konec.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binární soubory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K režimu pro textové soubory se přidá znak „</a:t>
            </a:r>
            <a:r>
              <a:rPr lang="cs-CZ" altLang="cs-CZ" sz="2000">
                <a:solidFill>
                  <a:schemeClr val="accent2"/>
                </a:solidFill>
              </a:rPr>
              <a:t>b</a:t>
            </a:r>
            <a:r>
              <a:rPr lang="cs-CZ" altLang="cs-CZ" sz="2000"/>
              <a:t>“, například </a:t>
            </a:r>
            <a:r>
              <a:rPr lang="cs-CZ" altLang="cs-CZ" sz="2000">
                <a:solidFill>
                  <a:schemeClr val="accent2"/>
                </a:solidFill>
              </a:rPr>
              <a:t>"rb+"</a:t>
            </a:r>
            <a:r>
              <a:rPr lang="cs-CZ" altLang="cs-CZ" sz="2000"/>
              <a:t> je binární režim otevření existujícího souboru pro čtení a zápis.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CC80-60EB-4E48-BB2B-7BE45A93DB2C}" type="slidenum">
              <a:rPr lang="cs-CZ" altLang="cs-CZ"/>
              <a:pPr/>
              <a:t>243</a:t>
            </a:fld>
            <a:endParaRPr lang="cs-CZ" altLang="cs-CZ"/>
          </a:p>
        </p:txBody>
      </p:sp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4588"/>
          </a:xfrm>
          <a:noFill/>
        </p:spPr>
        <p:txBody>
          <a:bodyPr/>
          <a:lstStyle/>
          <a:p>
            <a:r>
              <a:rPr lang="cs-CZ" altLang="cs-CZ"/>
              <a:t>Textový režim otevírání souboru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konce řádků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Čtecí funkce každý znak </a:t>
            </a:r>
            <a:r>
              <a:rPr lang="cs-CZ" altLang="cs-CZ" sz="2400">
                <a:solidFill>
                  <a:schemeClr val="accent2"/>
                </a:solidFill>
              </a:rPr>
              <a:t>'\r'</a:t>
            </a:r>
            <a:r>
              <a:rPr lang="cs-CZ" altLang="cs-CZ" sz="2400"/>
              <a:t> bez náhrady ubírají.</a:t>
            </a:r>
          </a:p>
          <a:p>
            <a:pPr lvl="2">
              <a:lnSpc>
                <a:spcPct val="80000"/>
              </a:lnSpc>
            </a:pPr>
            <a:r>
              <a:rPr lang="cs-CZ" altLang="cs-CZ" sz="2000"/>
              <a:t>Někdy hlídají, zda je to </a:t>
            </a:r>
            <a:r>
              <a:rPr lang="cs-CZ" altLang="cs-CZ" sz="2000">
                <a:solidFill>
                  <a:schemeClr val="accent2"/>
                </a:solidFill>
              </a:rPr>
              <a:t>'\r'</a:t>
            </a:r>
            <a:r>
              <a:rPr lang="cs-CZ" altLang="cs-CZ" sz="2000"/>
              <a:t> před znakem </a:t>
            </a:r>
            <a:r>
              <a:rPr lang="cs-CZ" altLang="cs-CZ" sz="2000">
                <a:solidFill>
                  <a:schemeClr val="accent2"/>
                </a:solidFill>
              </a:rPr>
              <a:t>'\n'</a:t>
            </a:r>
            <a:r>
              <a:rPr lang="cs-CZ" altLang="cs-CZ" sz="2000"/>
              <a:t>, a jen tento znak uberou.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Zapisovací funkce ve Windows před každý znak </a:t>
            </a:r>
            <a:r>
              <a:rPr lang="cs-CZ" altLang="cs-CZ" sz="2400">
                <a:solidFill>
                  <a:schemeClr val="accent2"/>
                </a:solidFill>
              </a:rPr>
              <a:t>'\n'</a:t>
            </a:r>
            <a:r>
              <a:rPr lang="cs-CZ" altLang="cs-CZ" sz="2400"/>
              <a:t> (</a:t>
            </a:r>
            <a:r>
              <a:rPr lang="cs-CZ" altLang="cs-CZ" sz="2400">
                <a:solidFill>
                  <a:schemeClr val="accent2"/>
                </a:solidFill>
              </a:rPr>
              <a:t>0x0A</a:t>
            </a:r>
            <a:r>
              <a:rPr lang="cs-CZ" altLang="cs-CZ" sz="2400"/>
              <a:t>) přidají znak </a:t>
            </a:r>
            <a:r>
              <a:rPr lang="cs-CZ" altLang="cs-CZ" sz="2400">
                <a:solidFill>
                  <a:schemeClr val="accent2"/>
                </a:solidFill>
              </a:rPr>
              <a:t>'\r'</a:t>
            </a:r>
            <a:r>
              <a:rPr lang="cs-CZ" altLang="cs-CZ" sz="2400"/>
              <a:t> (</a:t>
            </a:r>
            <a:r>
              <a:rPr lang="cs-CZ" altLang="cs-CZ" sz="2400">
                <a:solidFill>
                  <a:schemeClr val="accent2"/>
                </a:solidFill>
              </a:rPr>
              <a:t>0x0D</a:t>
            </a:r>
            <a:r>
              <a:rPr lang="cs-CZ" altLang="cs-CZ" sz="2400"/>
              <a:t>).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hlinkClick r:id="rId2" action="ppaction://hlinksldjump"/>
              </a:rPr>
              <a:t>konec souboru</a:t>
            </a:r>
            <a:endParaRPr lang="cs-CZ" altLang="cs-CZ" sz="2800"/>
          </a:p>
          <a:p>
            <a:pPr lvl="1">
              <a:lnSpc>
                <a:spcPct val="80000"/>
              </a:lnSpc>
            </a:pPr>
            <a:r>
              <a:rPr lang="cs-CZ" altLang="cs-CZ" sz="2400"/>
              <a:t>Čtecí funkce reagují na bajt s hodnotou </a:t>
            </a:r>
            <a:r>
              <a:rPr lang="cs-CZ" altLang="cs-CZ" sz="2400">
                <a:solidFill>
                  <a:schemeClr val="accent2"/>
                </a:solidFill>
              </a:rPr>
              <a:t>255</a:t>
            </a:r>
            <a:r>
              <a:rPr lang="cs-CZ" altLang="cs-CZ" sz="2400"/>
              <a:t> (</a:t>
            </a:r>
            <a:r>
              <a:rPr lang="cs-CZ" altLang="cs-CZ" sz="2400">
                <a:solidFill>
                  <a:schemeClr val="accent2"/>
                </a:solidFill>
              </a:rPr>
              <a:t>0xFF</a:t>
            </a:r>
            <a:r>
              <a:rPr lang="cs-CZ" altLang="cs-CZ" sz="2400"/>
              <a:t>) jako na konec souboru.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Některé textové editory přidávají na konec textového souboru </a:t>
            </a:r>
          </a:p>
          <a:p>
            <a:pPr lvl="2">
              <a:lnSpc>
                <a:spcPct val="80000"/>
              </a:lnSpc>
            </a:pPr>
            <a:r>
              <a:rPr lang="cs-CZ" altLang="cs-CZ" sz="2000"/>
              <a:t>ve Windows bajt s hodnotou </a:t>
            </a:r>
            <a:r>
              <a:rPr lang="cs-CZ" altLang="cs-CZ" sz="2000">
                <a:solidFill>
                  <a:schemeClr val="accent2"/>
                </a:solidFill>
              </a:rPr>
              <a:t>26</a:t>
            </a:r>
            <a:r>
              <a:rPr lang="cs-CZ" altLang="cs-CZ" sz="2000"/>
              <a:t> (</a:t>
            </a:r>
            <a:r>
              <a:rPr lang="cs-CZ" altLang="cs-CZ" sz="2000">
                <a:solidFill>
                  <a:schemeClr val="accent2"/>
                </a:solidFill>
              </a:rPr>
              <a:t>0x1A</a:t>
            </a:r>
            <a:r>
              <a:rPr lang="cs-CZ" altLang="cs-CZ" sz="2000"/>
              <a:t>) – Ctrl-Z,</a:t>
            </a:r>
          </a:p>
          <a:p>
            <a:pPr lvl="2">
              <a:lnSpc>
                <a:spcPct val="80000"/>
              </a:lnSpc>
            </a:pPr>
            <a:r>
              <a:rPr lang="cs-CZ" altLang="cs-CZ" sz="2000"/>
              <a:t>v UNIXu bajt s hodnotou </a:t>
            </a:r>
            <a:r>
              <a:rPr lang="cs-CZ" altLang="cs-CZ" sz="2000">
                <a:solidFill>
                  <a:schemeClr val="accent2"/>
                </a:solidFill>
              </a:rPr>
              <a:t>4</a:t>
            </a:r>
            <a:r>
              <a:rPr lang="cs-CZ" altLang="cs-CZ" sz="2000"/>
              <a:t> (</a:t>
            </a:r>
            <a:r>
              <a:rPr lang="cs-CZ" altLang="cs-CZ" sz="2000">
                <a:solidFill>
                  <a:schemeClr val="accent2"/>
                </a:solidFill>
              </a:rPr>
              <a:t>0x4</a:t>
            </a:r>
            <a:r>
              <a:rPr lang="cs-CZ" altLang="cs-CZ" sz="2000"/>
              <a:t>) – Ctrl-D.</a:t>
            </a:r>
          </a:p>
          <a:p>
            <a:pPr lvl="2">
              <a:lnSpc>
                <a:spcPct val="80000"/>
              </a:lnSpc>
            </a:pPr>
            <a:r>
              <a:rPr lang="cs-CZ" altLang="cs-CZ" sz="2000"/>
              <a:t>Čtecí funkce na ně také reagují jako na konec souboru.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Binární soubory otvírejte v binárním režimu a načítejte znaky do proměnné typu </a:t>
            </a:r>
            <a:r>
              <a:rPr lang="cs-CZ" altLang="cs-CZ" sz="2800">
                <a:solidFill>
                  <a:schemeClr val="accent2"/>
                </a:solidFill>
              </a:rPr>
              <a:t>int</a:t>
            </a:r>
            <a:r>
              <a:rPr lang="cs-CZ" altLang="cs-CZ" sz="2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CD4B6-96BF-402C-8162-EC4AF3B6518A}" type="slidenum">
              <a:rPr lang="cs-CZ" altLang="cs-CZ"/>
              <a:pPr/>
              <a:t>244</a:t>
            </a:fld>
            <a:endParaRPr lang="cs-CZ" altLang="cs-CZ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4588"/>
          </a:xfrm>
          <a:noFill/>
        </p:spPr>
        <p:txBody>
          <a:bodyPr/>
          <a:lstStyle/>
          <a:p>
            <a:r>
              <a:rPr lang="cs-CZ" altLang="cs-CZ"/>
              <a:t>Binární režim otevírání souboru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přímý přístup do souboru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Funkce </a:t>
            </a:r>
            <a:r>
              <a:rPr lang="cs-CZ" altLang="cs-CZ" sz="2400">
                <a:solidFill>
                  <a:schemeClr val="accent2"/>
                </a:solidFill>
              </a:rPr>
              <a:t>fseek()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posun v souboru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Funkce </a:t>
            </a:r>
            <a:r>
              <a:rPr lang="cs-CZ" altLang="cs-CZ" sz="2400">
                <a:solidFill>
                  <a:schemeClr val="accent2"/>
                </a:solidFill>
              </a:rPr>
              <a:t>ftell()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zjištění pozice v souboru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V textových souborech se tyto funkce dají použít pro návrat na původní místo například po hledání řetězce.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zpracování celého bloku dat najednou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Funkce </a:t>
            </a:r>
            <a:r>
              <a:rPr lang="cs-CZ" altLang="cs-CZ" sz="2400">
                <a:solidFill>
                  <a:schemeClr val="accent2"/>
                </a:solidFill>
              </a:rPr>
              <a:t>fread()</a:t>
            </a:r>
            <a:r>
              <a:rPr lang="cs-CZ" altLang="cs-CZ" sz="2400"/>
              <a:t> a </a:t>
            </a:r>
            <a:r>
              <a:rPr lang="cs-CZ" altLang="cs-CZ" sz="2400">
                <a:solidFill>
                  <a:schemeClr val="accent2"/>
                </a:solidFill>
              </a:rPr>
              <a:t>fwrite()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V rámci jednoho proudu (souboru) nesmí nikdy vstupní operace následovat po výstupní operaci nebo naopak bez předchozího volání funkce </a:t>
            </a:r>
            <a:r>
              <a:rPr lang="cs-CZ" altLang="cs-CZ" sz="2000">
                <a:solidFill>
                  <a:schemeClr val="accent2"/>
                </a:solidFill>
              </a:rPr>
              <a:t>fseek()</a:t>
            </a:r>
            <a:r>
              <a:rPr lang="cs-CZ" altLang="cs-CZ" sz="2000"/>
              <a:t> nebo </a:t>
            </a:r>
            <a:r>
              <a:rPr lang="cs-CZ" altLang="cs-CZ" sz="2000">
                <a:solidFill>
                  <a:schemeClr val="accent2"/>
                </a:solidFill>
                <a:hlinkClick r:id="rId2" action="ppaction://hlinksldjump"/>
              </a:rPr>
              <a:t>fflush()</a:t>
            </a:r>
            <a:r>
              <a:rPr lang="cs-CZ" altLang="cs-CZ" sz="2000"/>
              <a:t>!!!</a:t>
            </a:r>
          </a:p>
          <a:p>
            <a:pPr lvl="3">
              <a:lnSpc>
                <a:spcPct val="90000"/>
              </a:lnSpc>
            </a:pPr>
            <a:r>
              <a:rPr lang="cs-CZ" altLang="cs-CZ" sz="1800"/>
              <a:t>situace, kdy chceme jeden blok za druhým editovat</a:t>
            </a:r>
          </a:p>
          <a:p>
            <a:pPr lvl="4">
              <a:lnSpc>
                <a:spcPct val="90000"/>
              </a:lnSpc>
            </a:pPr>
            <a:r>
              <a:rPr lang="cs-CZ" altLang="cs-CZ" sz="1800"/>
              <a:t>Načteme blok do proměnné, změníme hodnotu proměnné, vrátíme se na začátek bloku, zapíšeme proměnnou, </a:t>
            </a:r>
            <a:r>
              <a:rPr lang="cs-CZ" altLang="cs-CZ" sz="1800" u="sng"/>
              <a:t>voláme </a:t>
            </a:r>
            <a:r>
              <a:rPr lang="cs-CZ" altLang="cs-CZ" sz="1800" u="sng">
                <a:solidFill>
                  <a:schemeClr val="accent2"/>
                </a:solidFill>
              </a:rPr>
              <a:t>fflush(f)</a:t>
            </a:r>
            <a:r>
              <a:rPr lang="cs-CZ" altLang="cs-CZ" sz="1800" u="sng"/>
              <a:t> nebo </a:t>
            </a:r>
            <a:r>
              <a:rPr lang="cs-CZ" altLang="cs-CZ" sz="1800" u="sng">
                <a:solidFill>
                  <a:schemeClr val="accent2"/>
                </a:solidFill>
              </a:rPr>
              <a:t>fseek(f, 0L, SEEK_CUR)</a:t>
            </a:r>
            <a:r>
              <a:rPr lang="cs-CZ" altLang="cs-CZ" sz="1800"/>
              <a:t>, i když je ukazatel umístěn správně, načteme následující blok, atd.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7B1E-015D-4FF2-B7F4-66A838EB4D16}" type="slidenum">
              <a:rPr lang="cs-CZ" altLang="cs-CZ"/>
              <a:pPr/>
              <a:t>245</a:t>
            </a:fld>
            <a:endParaRPr lang="cs-CZ" altLang="cs-CZ"/>
          </a:p>
        </p:txBody>
      </p:sp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/>
              <a:t>Otevření binárního souboru pro čtení a zápis</a:t>
            </a:r>
            <a:endParaRPr lang="en-US" altLang="cs-CZ"/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41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/>
              <a:t>Typicky v databázových programech je potřeba otevřít binární soubor pro čtení a zápis, když existuje, nebo založit nový soubor pro čtení a zápis, když soubor neexistuje.</a:t>
            </a:r>
          </a:p>
          <a:p>
            <a:pPr>
              <a:lnSpc>
                <a:spcPct val="80000"/>
              </a:lnSpc>
            </a:pPr>
            <a:endParaRPr lang="cs-CZ" altLang="cs-CZ" sz="16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#include&lt;stdlib.h&gt;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#include&lt;stdio.h&gt;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#define DATABIN "soubor.bin"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FILE *f;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if ((f = fopen(DATABIN, "rb+")) == NULL)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printf("Soubor %s se nepodarilo otevrit.\n", DATABIN);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if ((f = fopen(DATABIN, "wb+")) == NULL)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  printf("Soubor %s se nepodarilo zalozit.\n", DATABIN);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  return 1; </a:t>
            </a:r>
            <a:r>
              <a:rPr lang="cs-CZ" altLang="cs-CZ" sz="1600"/>
              <a:t>/* ukončení celého programu, protože s touto chybou se nedá pokračovat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} else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  printf("Byl zalozen novy soubor %s.\n", DATABIN);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27A-E88F-421E-A340-2CCEE197108B}" type="slidenum">
              <a:rPr lang="cs-CZ" altLang="cs-CZ"/>
              <a:pPr/>
              <a:t>246</a:t>
            </a:fld>
            <a:endParaRPr lang="cs-CZ" alt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>
                <a:solidFill>
                  <a:schemeClr val="tx1"/>
                </a:solidFill>
              </a:rPr>
              <a:t>Funkce pro převod reálného čísla na řetězec s českou čárkou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#</a:t>
            </a:r>
            <a:r>
              <a:rPr lang="cs-CZ" altLang="cs-CZ" sz="1400" dirty="0" err="1">
                <a:solidFill>
                  <a:schemeClr val="accent2"/>
                </a:solidFill>
              </a:rPr>
              <a:t>include</a:t>
            </a:r>
            <a:r>
              <a:rPr lang="cs-CZ" altLang="cs-CZ" sz="1400" dirty="0">
                <a:solidFill>
                  <a:schemeClr val="accent2"/>
                </a:solidFill>
              </a:rPr>
              <a:t> &lt;</a:t>
            </a:r>
            <a:r>
              <a:rPr lang="cs-CZ" altLang="cs-CZ" sz="1400" dirty="0" err="1">
                <a:solidFill>
                  <a:schemeClr val="accent2"/>
                </a:solidFill>
              </a:rPr>
              <a:t>stdio.h</a:t>
            </a:r>
            <a:r>
              <a:rPr lang="cs-CZ" altLang="cs-CZ" sz="14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#</a:t>
            </a:r>
            <a:r>
              <a:rPr lang="cs-CZ" altLang="cs-CZ" sz="1400" dirty="0" err="1">
                <a:solidFill>
                  <a:schemeClr val="accent2"/>
                </a:solidFill>
              </a:rPr>
              <a:t>include</a:t>
            </a:r>
            <a:r>
              <a:rPr lang="cs-CZ" altLang="cs-CZ" sz="1400" dirty="0">
                <a:solidFill>
                  <a:schemeClr val="accent2"/>
                </a:solidFill>
              </a:rPr>
              <a:t> &lt;</a:t>
            </a:r>
            <a:r>
              <a:rPr lang="cs-CZ" altLang="cs-CZ" sz="1400" dirty="0" err="1">
                <a:solidFill>
                  <a:schemeClr val="accent2"/>
                </a:solidFill>
              </a:rPr>
              <a:t>stdlib.h</a:t>
            </a:r>
            <a:r>
              <a:rPr lang="cs-CZ" altLang="cs-CZ" sz="14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#</a:t>
            </a:r>
            <a:r>
              <a:rPr lang="cs-CZ" altLang="cs-CZ" sz="1400" dirty="0" err="1">
                <a:solidFill>
                  <a:schemeClr val="accent2"/>
                </a:solidFill>
              </a:rPr>
              <a:t>include</a:t>
            </a:r>
            <a:r>
              <a:rPr lang="cs-CZ" altLang="cs-CZ" sz="1400" dirty="0">
                <a:solidFill>
                  <a:schemeClr val="accent2"/>
                </a:solidFill>
              </a:rPr>
              <a:t> &lt;</a:t>
            </a:r>
            <a:r>
              <a:rPr lang="cs-CZ" altLang="cs-CZ" sz="1400" dirty="0" err="1">
                <a:solidFill>
                  <a:schemeClr val="accent2"/>
                </a:solidFill>
              </a:rPr>
              <a:t>string.h</a:t>
            </a:r>
            <a:r>
              <a:rPr lang="cs-CZ" altLang="cs-CZ" sz="14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#</a:t>
            </a:r>
            <a:r>
              <a:rPr lang="cs-CZ" altLang="cs-CZ" sz="1400" dirty="0" err="1">
                <a:solidFill>
                  <a:schemeClr val="accent2"/>
                </a:solidFill>
              </a:rPr>
              <a:t>include</a:t>
            </a:r>
            <a:r>
              <a:rPr lang="cs-CZ" altLang="cs-CZ" sz="1400" dirty="0">
                <a:solidFill>
                  <a:schemeClr val="accent2"/>
                </a:solidFill>
              </a:rPr>
              <a:t> &lt;</a:t>
            </a:r>
            <a:r>
              <a:rPr lang="cs-CZ" altLang="cs-CZ" sz="1400" dirty="0" err="1">
                <a:solidFill>
                  <a:schemeClr val="accent2"/>
                </a:solidFill>
              </a:rPr>
              <a:t>time.h</a:t>
            </a:r>
            <a:r>
              <a:rPr lang="cs-CZ" altLang="cs-CZ" sz="14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#</a:t>
            </a:r>
            <a:r>
              <a:rPr lang="cs-CZ" altLang="cs-CZ" sz="1400" dirty="0" err="1">
                <a:solidFill>
                  <a:schemeClr val="accent2"/>
                </a:solidFill>
              </a:rPr>
              <a:t>define</a:t>
            </a:r>
            <a:r>
              <a:rPr lang="cs-CZ" altLang="cs-CZ" sz="1400" dirty="0">
                <a:solidFill>
                  <a:schemeClr val="accent2"/>
                </a:solidFill>
              </a:rPr>
              <a:t> DELKA_CISLA 32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#</a:t>
            </a:r>
            <a:r>
              <a:rPr lang="cs-CZ" altLang="cs-CZ" sz="1400" dirty="0" err="1">
                <a:solidFill>
                  <a:schemeClr val="accent2"/>
                </a:solidFill>
              </a:rPr>
              <a:t>define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real_rand</a:t>
            </a:r>
            <a:r>
              <a:rPr lang="cs-CZ" altLang="cs-CZ" sz="1400" dirty="0">
                <a:solidFill>
                  <a:schemeClr val="accent2"/>
                </a:solidFill>
              </a:rPr>
              <a:t>(min, </a:t>
            </a:r>
            <a:r>
              <a:rPr lang="cs-CZ" altLang="cs-CZ" sz="1400" dirty="0" err="1">
                <a:solidFill>
                  <a:schemeClr val="accent2"/>
                </a:solidFill>
              </a:rPr>
              <a:t>max</a:t>
            </a:r>
            <a:r>
              <a:rPr lang="cs-CZ" altLang="cs-CZ" sz="1400" dirty="0">
                <a:solidFill>
                  <a:schemeClr val="accent2"/>
                </a:solidFill>
              </a:rPr>
              <a:t>) ((min) + ((</a:t>
            </a:r>
            <a:r>
              <a:rPr lang="cs-CZ" altLang="cs-CZ" sz="1400" dirty="0" err="1">
                <a:solidFill>
                  <a:schemeClr val="accent2"/>
                </a:solidFill>
              </a:rPr>
              <a:t>max</a:t>
            </a:r>
            <a:r>
              <a:rPr lang="cs-CZ" altLang="cs-CZ" sz="1400" dirty="0">
                <a:solidFill>
                  <a:schemeClr val="accent2"/>
                </a:solidFill>
              </a:rPr>
              <a:t>) - (min)) * ((double) rand() / (RAND_MAX + 1.0)))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void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ceske_cislo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char</a:t>
            </a:r>
            <a:r>
              <a:rPr lang="cs-CZ" altLang="cs-CZ" sz="1400" dirty="0">
                <a:solidFill>
                  <a:schemeClr val="accent2"/>
                </a:solidFill>
              </a:rPr>
              <a:t> *s, double </a:t>
            </a:r>
            <a:r>
              <a:rPr lang="cs-CZ" altLang="cs-CZ" sz="1400" dirty="0" err="1">
                <a:solidFill>
                  <a:schemeClr val="accent2"/>
                </a:solidFill>
              </a:rPr>
              <a:t>cislo</a:t>
            </a:r>
            <a:r>
              <a:rPr lang="cs-CZ" altLang="cs-CZ" sz="1400" dirty="0">
                <a:solidFill>
                  <a:schemeClr val="accent2"/>
                </a:solidFill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char</a:t>
            </a:r>
            <a:r>
              <a:rPr lang="cs-CZ" altLang="cs-CZ" sz="1400" dirty="0">
                <a:solidFill>
                  <a:schemeClr val="accent2"/>
                </a:solidFill>
              </a:rPr>
              <a:t> *</a:t>
            </a:r>
            <a:r>
              <a:rPr lang="cs-CZ" altLang="cs-CZ" sz="1400" dirty="0" err="1">
                <a:solidFill>
                  <a:schemeClr val="accent2"/>
                </a:solidFill>
              </a:rPr>
              <a:t>p_c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sprintf</a:t>
            </a:r>
            <a:r>
              <a:rPr lang="cs-CZ" altLang="cs-CZ" sz="1400" dirty="0">
                <a:solidFill>
                  <a:schemeClr val="accent2"/>
                </a:solidFill>
              </a:rPr>
              <a:t>(s, "%.*g", DELKA_CISLA - 1, </a:t>
            </a:r>
            <a:r>
              <a:rPr lang="cs-CZ" altLang="cs-CZ" sz="1400" dirty="0" err="1">
                <a:solidFill>
                  <a:schemeClr val="accent2"/>
                </a:solidFill>
              </a:rPr>
              <a:t>cislo</a:t>
            </a:r>
            <a:r>
              <a:rPr lang="cs-CZ" altLang="cs-CZ" sz="1400" dirty="0">
                <a:solidFill>
                  <a:schemeClr val="accent2"/>
                </a:solidFill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if</a:t>
            </a:r>
            <a:r>
              <a:rPr lang="cs-CZ" altLang="cs-CZ" sz="1400" dirty="0">
                <a:solidFill>
                  <a:schemeClr val="accent2"/>
                </a:solidFill>
              </a:rPr>
              <a:t> ((</a:t>
            </a:r>
            <a:r>
              <a:rPr lang="cs-CZ" altLang="cs-CZ" sz="1400" dirty="0" err="1">
                <a:solidFill>
                  <a:schemeClr val="accent2"/>
                </a:solidFill>
              </a:rPr>
              <a:t>p_c</a:t>
            </a:r>
            <a:r>
              <a:rPr lang="cs-CZ" altLang="cs-CZ" sz="1400" dirty="0">
                <a:solidFill>
                  <a:schemeClr val="accent2"/>
                </a:solidFill>
              </a:rPr>
              <a:t> = </a:t>
            </a:r>
            <a:r>
              <a:rPr lang="cs-CZ" altLang="cs-CZ" sz="1400" dirty="0" err="1">
                <a:solidFill>
                  <a:schemeClr val="accent2"/>
                </a:solidFill>
              </a:rPr>
              <a:t>strchr</a:t>
            </a:r>
            <a:r>
              <a:rPr lang="cs-CZ" altLang="cs-CZ" sz="1400" dirty="0">
                <a:solidFill>
                  <a:schemeClr val="accent2"/>
                </a:solidFill>
              </a:rPr>
              <a:t>(s, '.')) != NULL)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*</a:t>
            </a:r>
            <a:r>
              <a:rPr lang="cs-CZ" altLang="cs-CZ" sz="1400" dirty="0" err="1">
                <a:solidFill>
                  <a:schemeClr val="accent2"/>
                </a:solidFill>
              </a:rPr>
              <a:t>p_c</a:t>
            </a:r>
            <a:r>
              <a:rPr lang="cs-CZ" altLang="cs-CZ" sz="1400" dirty="0">
                <a:solidFill>
                  <a:schemeClr val="accent2"/>
                </a:solidFill>
              </a:rPr>
              <a:t> = ',';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main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void</a:t>
            </a:r>
            <a:r>
              <a:rPr lang="cs-CZ" altLang="cs-CZ" sz="1400" dirty="0">
                <a:solidFill>
                  <a:schemeClr val="accent2"/>
                </a:solidFill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const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MIN_NC = -20;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const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MAX_NC = 20;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double </a:t>
            </a:r>
            <a:r>
              <a:rPr lang="cs-CZ" altLang="cs-CZ" sz="1400" dirty="0" err="1">
                <a:solidFill>
                  <a:schemeClr val="accent2"/>
                </a:solidFill>
              </a:rPr>
              <a:t>cislo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char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cislo_ret</a:t>
            </a:r>
            <a:r>
              <a:rPr lang="cs-CZ" altLang="cs-CZ" sz="1400" dirty="0">
                <a:solidFill>
                  <a:schemeClr val="accent2"/>
                </a:solidFill>
              </a:rPr>
              <a:t>[DELKA_CISLA] = { '\0' };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srand((</a:t>
            </a:r>
            <a:r>
              <a:rPr lang="cs-CZ" altLang="cs-CZ" sz="1400" dirty="0" err="1">
                <a:solidFill>
                  <a:schemeClr val="accent2"/>
                </a:solidFill>
              </a:rPr>
              <a:t>unsigned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) </a:t>
            </a:r>
            <a:r>
              <a:rPr lang="cs-CZ" altLang="cs-CZ" sz="1400" dirty="0" err="1">
                <a:solidFill>
                  <a:schemeClr val="accent2"/>
                </a:solidFill>
              </a:rPr>
              <a:t>time</a:t>
            </a:r>
            <a:r>
              <a:rPr lang="cs-CZ" altLang="cs-CZ" sz="1400" dirty="0">
                <a:solidFill>
                  <a:schemeClr val="accent2"/>
                </a:solidFill>
              </a:rPr>
              <a:t>(NULL));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cislo</a:t>
            </a:r>
            <a:r>
              <a:rPr lang="cs-CZ" altLang="cs-CZ" sz="1400" dirty="0">
                <a:solidFill>
                  <a:schemeClr val="accent2"/>
                </a:solidFill>
              </a:rPr>
              <a:t> = </a:t>
            </a:r>
            <a:r>
              <a:rPr lang="cs-CZ" altLang="cs-CZ" sz="1400" dirty="0" err="1">
                <a:solidFill>
                  <a:schemeClr val="accent2"/>
                </a:solidFill>
              </a:rPr>
              <a:t>real_rand</a:t>
            </a:r>
            <a:r>
              <a:rPr lang="cs-CZ" altLang="cs-CZ" sz="1400" dirty="0">
                <a:solidFill>
                  <a:schemeClr val="accent2"/>
                </a:solidFill>
              </a:rPr>
              <a:t>(MIN_NC, MAX_NC);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ceske_cislo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cislo_ret</a:t>
            </a:r>
            <a:r>
              <a:rPr lang="cs-CZ" altLang="cs-CZ" sz="1400" dirty="0">
                <a:solidFill>
                  <a:schemeClr val="accent2"/>
                </a:solidFill>
              </a:rPr>
              <a:t>, </a:t>
            </a:r>
            <a:r>
              <a:rPr lang="cs-CZ" altLang="cs-CZ" sz="1400" dirty="0" err="1">
                <a:solidFill>
                  <a:schemeClr val="accent2"/>
                </a:solidFill>
              </a:rPr>
              <a:t>cislo</a:t>
            </a:r>
            <a:r>
              <a:rPr lang="cs-CZ" altLang="cs-CZ" sz="1400" dirty="0">
                <a:solidFill>
                  <a:schemeClr val="accent2"/>
                </a:solidFill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printf</a:t>
            </a:r>
            <a:r>
              <a:rPr lang="cs-CZ" altLang="cs-CZ" sz="1400" dirty="0">
                <a:solidFill>
                  <a:schemeClr val="accent2"/>
                </a:solidFill>
              </a:rPr>
              <a:t>("%s\n", </a:t>
            </a:r>
            <a:r>
              <a:rPr lang="cs-CZ" altLang="cs-CZ" sz="1400" dirty="0" err="1">
                <a:solidFill>
                  <a:schemeClr val="accent2"/>
                </a:solidFill>
              </a:rPr>
              <a:t>cislo_ret</a:t>
            </a:r>
            <a:r>
              <a:rPr lang="cs-CZ" altLang="cs-CZ" sz="1400" dirty="0">
                <a:solidFill>
                  <a:schemeClr val="accent2"/>
                </a:solidFill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FBE2-D780-49D4-A4CE-E31A36DAAFE6}" type="slidenum">
              <a:rPr lang="cs-CZ" altLang="cs-CZ"/>
              <a:pPr/>
              <a:t>247</a:t>
            </a:fld>
            <a:endParaRPr lang="cs-CZ" altLang="cs-CZ"/>
          </a:p>
        </p:txBody>
      </p:sp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/>
              <a:t>Vybrané knihovny  pro operační systém MS Windows</a:t>
            </a:r>
            <a:endParaRPr lang="en-US" altLang="cs-CZ"/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Program s těmito knihovnami nebude fungovat v jiných operačních systémech.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knihovna </a:t>
            </a:r>
            <a:r>
              <a:rPr lang="cs-CZ" altLang="cs-CZ" sz="2800">
                <a:solidFill>
                  <a:schemeClr val="accent2"/>
                </a:solidFill>
              </a:rPr>
              <a:t>io.h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hlinkClick r:id="rId2"/>
              </a:rPr>
              <a:t>zjištění informací o položkách v adresáři</a:t>
            </a:r>
            <a:endParaRPr lang="cs-CZ" altLang="cs-CZ" sz="2400"/>
          </a:p>
          <a:p>
            <a:pPr>
              <a:lnSpc>
                <a:spcPct val="80000"/>
              </a:lnSpc>
            </a:pPr>
            <a:r>
              <a:rPr lang="cs-CZ" altLang="cs-CZ" sz="2800"/>
              <a:t>knihovna </a:t>
            </a:r>
            <a:r>
              <a:rPr lang="cs-CZ" altLang="cs-CZ" sz="2800">
                <a:solidFill>
                  <a:schemeClr val="accent2"/>
                </a:solidFill>
              </a:rPr>
              <a:t>conio.h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tvorba interaktivních programů prostřednictvím klávesnice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hlinkClick r:id="rId3" action="ppaction://hlinksldjump"/>
              </a:rPr>
              <a:t>program reagující na stisk kláves ve dvou verzích</a:t>
            </a:r>
            <a:endParaRPr lang="cs-CZ" altLang="cs-CZ" sz="2400"/>
          </a:p>
          <a:p>
            <a:pPr>
              <a:lnSpc>
                <a:spcPct val="80000"/>
              </a:lnSpc>
            </a:pPr>
            <a:r>
              <a:rPr lang="cs-CZ" altLang="cs-CZ" sz="2800"/>
              <a:t>příklad s datovým typem </a:t>
            </a:r>
            <a:r>
              <a:rPr lang="cs-CZ" altLang="cs-CZ" sz="2800">
                <a:solidFill>
                  <a:schemeClr val="accent2"/>
                </a:solidFill>
                <a:hlinkClick r:id="rId4"/>
              </a:rPr>
              <a:t>long long</a:t>
            </a:r>
            <a:r>
              <a:rPr lang="cs-CZ" altLang="cs-CZ" sz="2800">
                <a:hlinkClick r:id="rId4"/>
              </a:rPr>
              <a:t> v 32bitovém operačním systému</a:t>
            </a:r>
            <a:endParaRPr lang="cs-CZ" altLang="cs-CZ" sz="2800"/>
          </a:p>
          <a:p>
            <a:pPr lvl="1">
              <a:lnSpc>
                <a:spcPct val="80000"/>
              </a:lnSpc>
            </a:pPr>
            <a:r>
              <a:rPr lang="cs-CZ" altLang="cs-CZ" sz="2400">
                <a:hlinkClick r:id="rId5" action="ppaction://hlinksldjump"/>
              </a:rPr>
              <a:t>Následující snímek</a:t>
            </a:r>
            <a:r>
              <a:rPr lang="cs-CZ" altLang="cs-CZ" sz="2400"/>
              <a:t> obsahuje příklad fungující v 32bitových Windows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Je vhodné z něj vycházet při tvorbě vlastních funkcí pro zadávání čísel.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6D9E4-9719-4293-BFC5-167CF8236F63}" type="slidenum">
              <a:rPr lang="cs-CZ" altLang="cs-CZ"/>
              <a:pPr/>
              <a:t>248</a:t>
            </a:fld>
            <a:endParaRPr lang="cs-CZ" altLang="cs-CZ"/>
          </a:p>
        </p:txBody>
      </p:sp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4588"/>
          </a:xfrm>
          <a:noFill/>
        </p:spPr>
        <p:txBody>
          <a:bodyPr/>
          <a:lstStyle/>
          <a:p>
            <a:r>
              <a:rPr lang="cs-CZ" altLang="cs-CZ"/>
              <a:t>Datový typ </a:t>
            </a:r>
            <a:r>
              <a:rPr lang="cs-CZ" altLang="cs-CZ">
                <a:solidFill>
                  <a:schemeClr val="accent2"/>
                </a:solidFill>
              </a:rPr>
              <a:t>long long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#define MIN 1000000000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#define MAX 999999999999999999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#define DELKA_RETEZCE 256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0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long long int zadej_velke_cislo(char *prompt)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long long int input;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while (scanf("%I64d", &amp;input) != 1)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fflush(stdin);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printf("Nebylo zadano cislo.\n");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printf("%s", prompt);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fflush(stdin);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return input;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long long int zadej_velke_cislo_v_intervalu(char *prompt)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long long int input;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printf("%s", prompt);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while (((input = zadej_velke_cislo(prompt)) &lt; MIN) || (input &gt; MAX))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printf("%I64d neni v intervalu &lt;%d; %I64d&gt;.\n", input, MIN, MAX);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printf("%s", prompt);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return input;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long long int cislo;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char prompt[DELKA_RETEZCE];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snprintf(prompt, DELKA_RETEZCE, "Zadej cislo v intervalu &lt;%d; %I64d&gt;: ", MIN, MAX);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</a:t>
            </a:r>
            <a:r>
              <a:rPr lang="cs-CZ" altLang="cs-CZ" sz="1000"/>
              <a:t>/* Funkce </a:t>
            </a:r>
            <a:r>
              <a:rPr lang="cs-CZ" altLang="cs-CZ" sz="1000">
                <a:solidFill>
                  <a:schemeClr val="accent2"/>
                </a:solidFill>
              </a:rPr>
              <a:t>snprintf()</a:t>
            </a:r>
            <a:r>
              <a:rPr lang="cs-CZ" altLang="cs-CZ" sz="1000"/>
              <a:t> zabrání havárii, kterou by způsobila funkce </a:t>
            </a:r>
            <a:r>
              <a:rPr lang="cs-CZ" altLang="cs-CZ" sz="1000">
                <a:solidFill>
                  <a:schemeClr val="accent2"/>
                </a:solidFill>
                <a:hlinkClick r:id="rId2" action="ppaction://hlinksldjump"/>
              </a:rPr>
              <a:t>sprintf()</a:t>
            </a:r>
            <a:r>
              <a:rPr lang="cs-CZ" altLang="cs-CZ" sz="1000"/>
              <a:t> v případě nedostatečné velikosti konstanty </a:t>
            </a:r>
            <a:r>
              <a:rPr lang="cs-CZ" altLang="cs-CZ" sz="1000">
                <a:solidFill>
                  <a:schemeClr val="accent2"/>
                </a:solidFill>
              </a:rPr>
              <a:t>DELKA_RETEZCE</a:t>
            </a:r>
            <a:r>
              <a:rPr lang="cs-CZ" altLang="cs-CZ" sz="1000"/>
              <a:t>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cislo = zadej_velke_cislo_v_intervalu(prompt);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printf("Cislo o jednu vetsi je %I64d.\n", cislo + 1);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0A30-6EED-454A-88B9-49AB99E5945C}" type="slidenum">
              <a:rPr lang="cs-CZ" altLang="cs-CZ"/>
              <a:pPr/>
              <a:t>249</a:t>
            </a:fld>
            <a:endParaRPr lang="cs-CZ" altLang="cs-CZ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4588"/>
          </a:xfrm>
          <a:noFill/>
        </p:spPr>
        <p:txBody>
          <a:bodyPr/>
          <a:lstStyle/>
          <a:p>
            <a:r>
              <a:rPr lang="cs-CZ" altLang="cs-CZ"/>
              <a:t>Datový typ </a:t>
            </a:r>
            <a:r>
              <a:rPr lang="cs-CZ" altLang="cs-CZ">
                <a:solidFill>
                  <a:schemeClr val="accent2"/>
                </a:solidFill>
              </a:rPr>
              <a:t>long long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0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#define STR_HELPER(x) #x</a:t>
            </a:r>
            <a:r>
              <a:rPr lang="cs-CZ" altLang="cs-CZ" sz="1000"/>
              <a:t> /* makro nahrazující funkci </a:t>
            </a:r>
            <a:r>
              <a:rPr lang="cs-CZ" altLang="cs-CZ" sz="1000">
                <a:solidFill>
                  <a:schemeClr val="accent2"/>
                </a:solidFill>
              </a:rPr>
              <a:t>sprintf()</a:t>
            </a:r>
            <a:r>
              <a:rPr lang="cs-CZ" altLang="cs-CZ" sz="1000"/>
              <a:t> nebo </a:t>
            </a:r>
            <a:r>
              <a:rPr lang="cs-CZ" altLang="cs-CZ" sz="1000">
                <a:solidFill>
                  <a:schemeClr val="accent2"/>
                </a:solidFill>
              </a:rPr>
              <a:t>snprintf()</a:t>
            </a:r>
            <a:r>
              <a:rPr lang="cs-CZ" altLang="cs-CZ" sz="1000"/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#define STR(x) STR_HELPER(x)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0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#define MIN 1000000000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#define MAX 999999999999999999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0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long long int zadej_velke_cislo(char *prompt)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long long int input;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while (scanf("%I64d", &amp;input) != 1)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fflush(stdin);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printf("Nebylo zadano cislo.\n");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printf("%s", prompt);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fflush(stdin);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return input;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long long int zadej_velke_cislo_v_intervalu(char *prompt)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long long int input;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printf("%s", prompt);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while (((input = zadej_velke_cislo(prompt)) &lt; MIN) || (input &gt; MAX))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printf("%I64d neni v intervalu &lt;%d; %I64d&gt;.\n", input, MIN, MAX);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printf("%s", prompt);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return input;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long long int cislo;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cislo = zadej_velke_cislo_v_intervalu("Zadej cislo v intervalu &lt;" STR(MIN) "; " STR(MAX) "&gt;: "); </a:t>
            </a:r>
            <a:r>
              <a:rPr lang="cs-CZ" altLang="cs-CZ" sz="1000">
                <a:hlinkClick r:id="rId2" action="ppaction://hlinksldjump"/>
              </a:rPr>
              <a:t>/* ANSI C řetězec*/</a:t>
            </a:r>
            <a:endParaRPr lang="cs-CZ" altLang="cs-CZ" sz="10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printf("Cislo o jednu vetsi je %I64d.\n", cislo + 1);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40A9-25C8-49F5-9343-9C6C272F6481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sz="4000"/>
              <a:t>Explicitní typová konverze</a:t>
            </a:r>
            <a:br>
              <a:rPr lang="cs-CZ" altLang="cs-CZ" sz="4000"/>
            </a:br>
            <a:r>
              <a:rPr lang="cs-CZ" altLang="cs-CZ" sz="4000"/>
              <a:t>1. příklad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Explicitní typová konverze má formu </a:t>
            </a:r>
            <a:r>
              <a:rPr lang="cs-CZ" altLang="cs-CZ" sz="1800">
                <a:solidFill>
                  <a:schemeClr val="accent2"/>
                </a:solidFill>
              </a:rPr>
              <a:t>(typ) výraz</a:t>
            </a:r>
            <a:r>
              <a:rPr lang="cs-CZ" altLang="cs-CZ" sz="18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Hodnota </a:t>
            </a:r>
            <a:r>
              <a:rPr lang="cs-CZ" altLang="cs-CZ" sz="1600">
                <a:solidFill>
                  <a:schemeClr val="accent2"/>
                </a:solidFill>
              </a:rPr>
              <a:t>výrazu</a:t>
            </a:r>
            <a:r>
              <a:rPr lang="cs-CZ" altLang="cs-CZ" sz="1600"/>
              <a:t> je v čase překladu konvertována na požadovaný </a:t>
            </a:r>
            <a:r>
              <a:rPr lang="cs-CZ" altLang="cs-CZ" sz="1600">
                <a:solidFill>
                  <a:schemeClr val="accent2"/>
                </a:solidFill>
              </a:rPr>
              <a:t>typ</a:t>
            </a:r>
            <a:r>
              <a:rPr lang="cs-CZ" altLang="cs-CZ" sz="16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(typ) proměnná</a:t>
            </a:r>
            <a:r>
              <a:rPr lang="cs-CZ" altLang="cs-CZ" sz="1600"/>
              <a:t> není </a:t>
            </a:r>
            <a:r>
              <a:rPr lang="cs-CZ" altLang="cs-CZ" sz="1600">
                <a:hlinkClick r:id="rId2" action="ppaction://hlinksldjump"/>
              </a:rPr>
              <a:t>l-hodnota</a:t>
            </a:r>
            <a:r>
              <a:rPr lang="cs-CZ" altLang="cs-CZ" sz="1600"/>
              <a:t>, tudíž do ní nelze přiřazovat.</a:t>
            </a:r>
          </a:p>
          <a:p>
            <a:pPr lvl="2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(float) i = 3</a:t>
            </a:r>
            <a:r>
              <a:rPr lang="cs-CZ" altLang="cs-CZ" sz="1400"/>
              <a:t> je syntaktická chyba.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#include &lt;math.h&gt;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int i = 10; </a:t>
            </a:r>
            <a:r>
              <a:rPr lang="cs-CZ" altLang="cs-CZ" sz="1800"/>
              <a:t>/* Takto je možné jedním příkazem deklarovat a zároveň inicializovat proměnnou.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double f;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f = sqrt((double) i);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printf("%f\n", f);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Výrazem </a:t>
            </a:r>
            <a:r>
              <a:rPr lang="cs-CZ" altLang="cs-CZ" sz="1800">
                <a:solidFill>
                  <a:schemeClr val="accent2"/>
                </a:solidFill>
              </a:rPr>
              <a:t>(double) i</a:t>
            </a:r>
            <a:r>
              <a:rPr lang="cs-CZ" altLang="cs-CZ" sz="1800"/>
              <a:t> je hodnota z proměnné </a:t>
            </a:r>
            <a:r>
              <a:rPr lang="cs-CZ" altLang="cs-CZ" sz="1800">
                <a:solidFill>
                  <a:schemeClr val="accent2"/>
                </a:solidFill>
              </a:rPr>
              <a:t>i</a:t>
            </a:r>
            <a:r>
              <a:rPr lang="cs-CZ" altLang="cs-CZ" sz="1800"/>
              <a:t> explicitně převedena na typ </a:t>
            </a:r>
            <a:r>
              <a:rPr lang="cs-CZ" altLang="cs-CZ" sz="1800">
                <a:solidFill>
                  <a:schemeClr val="accent2"/>
                </a:solidFill>
              </a:rPr>
              <a:t>double</a:t>
            </a:r>
            <a:r>
              <a:rPr lang="cs-CZ" altLang="cs-CZ" sz="1800"/>
              <a:t>, protože funkce </a:t>
            </a:r>
            <a:r>
              <a:rPr lang="cs-CZ" altLang="cs-CZ" sz="1800">
                <a:solidFill>
                  <a:schemeClr val="accent2"/>
                </a:solidFill>
              </a:rPr>
              <a:t>sqrt()</a:t>
            </a:r>
            <a:r>
              <a:rPr lang="cs-CZ" altLang="cs-CZ" sz="1800"/>
              <a:t> z knihovny </a:t>
            </a:r>
            <a:r>
              <a:rPr lang="cs-CZ" altLang="cs-CZ" sz="1800">
                <a:solidFill>
                  <a:schemeClr val="accent2"/>
                </a:solidFill>
              </a:rPr>
              <a:t>math.h</a:t>
            </a:r>
            <a:r>
              <a:rPr lang="cs-CZ" altLang="cs-CZ" sz="1800"/>
              <a:t> je definována tak, že její vstup má být typu </a:t>
            </a:r>
            <a:r>
              <a:rPr lang="cs-CZ" altLang="cs-CZ" sz="1800">
                <a:solidFill>
                  <a:schemeClr val="accent2"/>
                </a:solidFill>
              </a:rPr>
              <a:t>double</a:t>
            </a:r>
            <a:r>
              <a:rPr lang="cs-CZ" altLang="cs-CZ" sz="1800"/>
              <a:t> (tj. její </a:t>
            </a:r>
            <a:r>
              <a:rPr lang="cs-CZ" altLang="cs-CZ" sz="1800">
                <a:hlinkClick r:id="rId3" action="ppaction://hlinksldjump"/>
              </a:rPr>
              <a:t>formální parametr</a:t>
            </a:r>
            <a:r>
              <a:rPr lang="cs-CZ" altLang="cs-CZ" sz="1800"/>
              <a:t> je typu </a:t>
            </a:r>
            <a:r>
              <a:rPr lang="cs-CZ" altLang="cs-CZ" sz="1800">
                <a:solidFill>
                  <a:schemeClr val="accent2"/>
                </a:solidFill>
              </a:rPr>
              <a:t>double</a:t>
            </a:r>
            <a:r>
              <a:rPr lang="cs-CZ" altLang="cs-CZ" sz="1800"/>
              <a:t>). Konverze ovlivnila jenom proměnnou </a:t>
            </a:r>
            <a:r>
              <a:rPr lang="cs-CZ" altLang="cs-CZ" sz="1800">
                <a:solidFill>
                  <a:schemeClr val="accent2"/>
                </a:solidFill>
              </a:rPr>
              <a:t>f</a:t>
            </a:r>
            <a:r>
              <a:rPr lang="cs-CZ" altLang="cs-CZ" sz="1800"/>
              <a:t>, nikoliv </a:t>
            </a:r>
            <a:r>
              <a:rPr lang="cs-CZ" altLang="cs-CZ" sz="1800">
                <a:solidFill>
                  <a:schemeClr val="accent2"/>
                </a:solidFill>
              </a:rPr>
              <a:t>i</a:t>
            </a:r>
            <a:r>
              <a:rPr lang="cs-CZ" altLang="cs-CZ" sz="1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631C-1014-42FE-AD31-4628A7A2AB98}" type="slidenum">
              <a:rPr lang="cs-CZ" altLang="cs-CZ"/>
              <a:pPr/>
              <a:t>250</a:t>
            </a:fld>
            <a:endParaRPr lang="cs-CZ" altLang="cs-CZ"/>
          </a:p>
        </p:txBody>
      </p:sp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4588"/>
          </a:xfrm>
          <a:noFill/>
        </p:spPr>
        <p:txBody>
          <a:bodyPr/>
          <a:lstStyle/>
          <a:p>
            <a:r>
              <a:rPr lang="cs-CZ" altLang="cs-CZ" sz="4000"/>
              <a:t>Pokročilejší funkce pro čtení čísel</a:t>
            </a:r>
            <a:endParaRPr lang="cs-CZ" altLang="cs-CZ" sz="4000">
              <a:solidFill>
                <a:schemeClr val="accent2"/>
              </a:solidFill>
            </a:endParaRP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r>
              <a:rPr lang="cs-CZ" altLang="cs-CZ"/>
              <a:t>Funkce </a:t>
            </a:r>
            <a:r>
              <a:rPr lang="cs-CZ" altLang="cs-CZ">
                <a:solidFill>
                  <a:schemeClr val="accent2"/>
                </a:solidFill>
              </a:rPr>
              <a:t>zadej_velke_cislo()</a:t>
            </a:r>
            <a:r>
              <a:rPr lang="cs-CZ" altLang="cs-CZ"/>
              <a:t> selhává na číslech vyšších než </a:t>
            </a:r>
            <a:r>
              <a:rPr lang="cs-CZ" altLang="cs-CZ">
                <a:solidFill>
                  <a:schemeClr val="accent2"/>
                </a:solidFill>
              </a:rPr>
              <a:t>MAX</a:t>
            </a:r>
            <a:r>
              <a:rPr lang="cs-CZ" altLang="cs-CZ"/>
              <a:t>.</a:t>
            </a:r>
          </a:p>
          <a:p>
            <a:pPr lvl="1"/>
            <a:r>
              <a:rPr lang="cs-CZ" altLang="cs-CZ"/>
              <a:t>Funkce </a:t>
            </a:r>
            <a:r>
              <a:rPr lang="cs-CZ" altLang="cs-CZ">
                <a:solidFill>
                  <a:schemeClr val="accent2"/>
                </a:solidFill>
              </a:rPr>
              <a:t>scanf()</a:t>
            </a:r>
            <a:r>
              <a:rPr lang="cs-CZ" altLang="cs-CZ"/>
              <a:t> přijímá jako číslo vše, co je platným číslem bez ohledu na rozsah, tedy nekontroluje přetečení.</a:t>
            </a:r>
          </a:p>
          <a:p>
            <a:r>
              <a:rPr lang="cs-CZ" altLang="cs-CZ"/>
              <a:t>Platformově nezávislým řešením jsou funkce </a:t>
            </a:r>
            <a:r>
              <a:rPr lang="cs-CZ" altLang="cs-CZ">
                <a:solidFill>
                  <a:schemeClr val="accent2"/>
                </a:solidFill>
              </a:rPr>
              <a:t>strtol()</a:t>
            </a:r>
            <a:r>
              <a:rPr lang="cs-CZ" altLang="cs-CZ"/>
              <a:t> a </a:t>
            </a:r>
            <a:r>
              <a:rPr lang="cs-CZ" altLang="cs-CZ">
                <a:hlinkClick r:id="rId2" action="ppaction://hlinksldjump"/>
              </a:rPr>
              <a:t>její varianty</a:t>
            </a:r>
            <a:r>
              <a:rPr lang="cs-CZ" altLang="cs-CZ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55B4-4A78-4768-A92B-A731B3D2E129}" type="slidenum">
              <a:rPr lang="cs-CZ" altLang="cs-CZ"/>
              <a:pPr/>
              <a:t>251</a:t>
            </a:fld>
            <a:endParaRPr lang="cs-CZ" altLang="cs-CZ"/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4588"/>
          </a:xfrm>
          <a:noFill/>
        </p:spPr>
        <p:txBody>
          <a:bodyPr/>
          <a:lstStyle/>
          <a:p>
            <a:r>
              <a:rPr lang="cs-CZ" altLang="cs-CZ"/>
              <a:t>Knihovna </a:t>
            </a:r>
            <a:r>
              <a:rPr lang="cs-CZ" altLang="cs-CZ">
                <a:solidFill>
                  <a:schemeClr val="accent2"/>
                </a:solidFill>
              </a:rPr>
              <a:t>&lt;</a:t>
            </a:r>
            <a:r>
              <a:rPr lang="cs-CZ" altLang="cs-CZ">
                <a:solidFill>
                  <a:schemeClr val="accent2"/>
                </a:solidFill>
                <a:hlinkClick r:id="rId2"/>
              </a:rPr>
              <a:t>conio.h</a:t>
            </a:r>
            <a:r>
              <a:rPr lang="cs-CZ" altLang="cs-CZ">
                <a:solidFill>
                  <a:schemeClr val="accent2"/>
                </a:solidFill>
              </a:rPr>
              <a:t>&gt;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#include &lt;conio.h&gt;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int 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printf("Test klavesnice. Escape = konec.\n");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do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if ((c = getch()) == '\0' || c == 224)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  printf("Byla stisknuta specialni klavesa s kodem %d nasledovanym ", c);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  c = getch();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  printf("%d.\n", c);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else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  printf("Byla stisknuta obycejna klavesa s kodem %d.\n", c);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} while (c != 27);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int 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printf("Test klavesnice. Escape = konec.\n");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do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switch (c = getch())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  case 0: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  case 224: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    printf("Byla stisknuta specialni klavesa s kodem %d nasledovanym ", c);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    c = getch();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    printf("%d.\n", c);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    break;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  default: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    printf("Byla stisknuta obycejna klavesa s kodem %d.\n", c);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} while (c != 27);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37F46-7D24-4901-A94A-D597991B8045}" type="slidenum">
              <a:rPr lang="cs-CZ" altLang="cs-CZ"/>
              <a:pPr/>
              <a:t>26</a:t>
            </a:fld>
            <a:endParaRPr lang="cs-CZ" altLang="cs-CZ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sz="4000"/>
              <a:t>Explicitní typová konverze</a:t>
            </a:r>
            <a:br>
              <a:rPr lang="cs-CZ" altLang="cs-CZ" sz="4000"/>
            </a:br>
            <a:r>
              <a:rPr lang="cs-CZ" altLang="cs-CZ" sz="4000"/>
              <a:t>2. příklad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#</a:t>
            </a:r>
            <a:r>
              <a:rPr lang="cs-CZ" altLang="cs-CZ" sz="1400" dirty="0" err="1">
                <a:solidFill>
                  <a:schemeClr val="accent2"/>
                </a:solidFill>
              </a:rPr>
              <a:t>include</a:t>
            </a:r>
            <a:r>
              <a:rPr lang="cs-CZ" altLang="cs-CZ" sz="1400" dirty="0">
                <a:solidFill>
                  <a:schemeClr val="accent2"/>
                </a:solidFill>
              </a:rPr>
              <a:t> &lt;</a:t>
            </a:r>
            <a:r>
              <a:rPr lang="cs-CZ" altLang="cs-CZ" sz="1400" dirty="0" err="1">
                <a:solidFill>
                  <a:schemeClr val="accent2"/>
                </a:solidFill>
              </a:rPr>
              <a:t>stdio.h</a:t>
            </a:r>
            <a:r>
              <a:rPr lang="cs-CZ" altLang="cs-CZ" sz="14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main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void</a:t>
            </a:r>
            <a:r>
              <a:rPr lang="cs-CZ" altLang="cs-CZ" sz="1400" dirty="0">
                <a:solidFill>
                  <a:schemeClr val="accent2"/>
                </a:solidFill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soucet_znamek</a:t>
            </a:r>
            <a:r>
              <a:rPr lang="cs-CZ" altLang="cs-CZ" sz="1400" dirty="0">
                <a:solidFill>
                  <a:schemeClr val="accent2"/>
                </a:solidFill>
              </a:rPr>
              <a:t> = 18;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pocet_zaku</a:t>
            </a:r>
            <a:r>
              <a:rPr lang="cs-CZ" altLang="cs-CZ" sz="1400" dirty="0">
                <a:solidFill>
                  <a:schemeClr val="accent2"/>
                </a:solidFill>
              </a:rPr>
              <a:t> = 10;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float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prumer_znamek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prumer_znamek</a:t>
            </a:r>
            <a:r>
              <a:rPr lang="cs-CZ" altLang="cs-CZ" sz="1400" dirty="0">
                <a:solidFill>
                  <a:schemeClr val="accent2"/>
                </a:solidFill>
              </a:rPr>
              <a:t> = </a:t>
            </a:r>
            <a:r>
              <a:rPr lang="cs-CZ" altLang="cs-CZ" sz="1400" dirty="0" err="1">
                <a:solidFill>
                  <a:schemeClr val="accent2"/>
                </a:solidFill>
              </a:rPr>
              <a:t>soucet_znamek</a:t>
            </a:r>
            <a:r>
              <a:rPr lang="cs-CZ" altLang="cs-CZ" sz="1400" dirty="0">
                <a:solidFill>
                  <a:schemeClr val="accent2"/>
                </a:solidFill>
              </a:rPr>
              <a:t> / </a:t>
            </a:r>
            <a:r>
              <a:rPr lang="cs-CZ" altLang="cs-CZ" sz="1400" dirty="0" err="1">
                <a:solidFill>
                  <a:schemeClr val="accent2"/>
                </a:solidFill>
              </a:rPr>
              <a:t>pocet_zaku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printf</a:t>
            </a:r>
            <a:r>
              <a:rPr lang="cs-CZ" altLang="cs-CZ" sz="1400" dirty="0">
                <a:solidFill>
                  <a:schemeClr val="accent2"/>
                </a:solidFill>
              </a:rPr>
              <a:t>("%f\n", </a:t>
            </a:r>
            <a:r>
              <a:rPr lang="cs-CZ" altLang="cs-CZ" sz="1400" dirty="0" err="1">
                <a:solidFill>
                  <a:schemeClr val="accent2"/>
                </a:solidFill>
              </a:rPr>
              <a:t>prumer_znamek</a:t>
            </a:r>
            <a:r>
              <a:rPr lang="cs-CZ" altLang="cs-CZ" sz="1400" dirty="0">
                <a:solidFill>
                  <a:schemeClr val="accent2"/>
                </a:solidFill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1400" dirty="0"/>
              <a:t>Výraz </a:t>
            </a:r>
            <a:r>
              <a:rPr lang="cs-CZ" altLang="cs-CZ" sz="1400" dirty="0" err="1">
                <a:solidFill>
                  <a:schemeClr val="accent2"/>
                </a:solidFill>
              </a:rPr>
              <a:t>soucet_znamek</a:t>
            </a:r>
            <a:r>
              <a:rPr lang="cs-CZ" altLang="cs-CZ" sz="1400" dirty="0">
                <a:solidFill>
                  <a:schemeClr val="accent2"/>
                </a:solidFill>
              </a:rPr>
              <a:t> / </a:t>
            </a:r>
            <a:r>
              <a:rPr lang="cs-CZ" altLang="cs-CZ" sz="1400" dirty="0" err="1">
                <a:solidFill>
                  <a:schemeClr val="accent2"/>
                </a:solidFill>
              </a:rPr>
              <a:t>pocet_zaku</a:t>
            </a:r>
            <a:r>
              <a:rPr lang="cs-CZ" altLang="cs-CZ" sz="1400" dirty="0"/>
              <a:t> má výsledek typu 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/>
              <a:t> o hodnotě 1 (= 1.8 po odříznutí 0.8), protože obě jeho proměnné jsou stejného typu, a proto při dělení nedochází k implicitní typové konverzi.</a:t>
            </a:r>
          </a:p>
          <a:p>
            <a:pPr>
              <a:lnSpc>
                <a:spcPct val="80000"/>
              </a:lnSpc>
            </a:pPr>
            <a:r>
              <a:rPr lang="cs-CZ" altLang="cs-CZ" sz="1400" dirty="0"/>
              <a:t>Při přiřazení výsledku do proměnné </a:t>
            </a:r>
            <a:r>
              <a:rPr lang="cs-CZ" altLang="cs-CZ" sz="1400" dirty="0" err="1">
                <a:solidFill>
                  <a:schemeClr val="accent2"/>
                </a:solidFill>
              </a:rPr>
              <a:t>prumer_znamek</a:t>
            </a:r>
            <a:r>
              <a:rPr lang="cs-CZ" altLang="cs-CZ" sz="1400" dirty="0"/>
              <a:t> dojde k implicitní typové konverzi z typu 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/>
              <a:t> do typu </a:t>
            </a:r>
            <a:r>
              <a:rPr lang="cs-CZ" altLang="cs-CZ" sz="1400" dirty="0" err="1">
                <a:solidFill>
                  <a:schemeClr val="accent2"/>
                </a:solidFill>
              </a:rPr>
              <a:t>float</a:t>
            </a:r>
            <a:r>
              <a:rPr lang="cs-CZ" altLang="cs-CZ" sz="1400" dirty="0"/>
              <a:t> tak, že výsledná hodnota 1 se změní na hodnotu 1.0.</a:t>
            </a:r>
          </a:p>
          <a:p>
            <a:pPr>
              <a:lnSpc>
                <a:spcPct val="80000"/>
              </a:lnSpc>
            </a:pPr>
            <a:r>
              <a:rPr lang="cs-CZ" altLang="cs-CZ" sz="1400" dirty="0"/>
              <a:t>Řešením je explicitní typová konverze:</a:t>
            </a:r>
          </a:p>
          <a:p>
            <a:pPr lvl="1">
              <a:lnSpc>
                <a:spcPct val="80000"/>
              </a:lnSpc>
            </a:pPr>
            <a:r>
              <a:rPr lang="cs-CZ" altLang="cs-CZ" sz="1200" dirty="0" err="1">
                <a:solidFill>
                  <a:schemeClr val="accent2"/>
                </a:solidFill>
              </a:rPr>
              <a:t>prumer_znamek</a:t>
            </a:r>
            <a:r>
              <a:rPr lang="cs-CZ" altLang="cs-CZ" sz="1200" dirty="0">
                <a:solidFill>
                  <a:schemeClr val="accent2"/>
                </a:solidFill>
              </a:rPr>
              <a:t> = (</a:t>
            </a:r>
            <a:r>
              <a:rPr lang="cs-CZ" altLang="cs-CZ" sz="1200" dirty="0" err="1">
                <a:solidFill>
                  <a:schemeClr val="accent2"/>
                </a:solidFill>
              </a:rPr>
              <a:t>float</a:t>
            </a:r>
            <a:r>
              <a:rPr lang="cs-CZ" altLang="cs-CZ" sz="1200" dirty="0">
                <a:solidFill>
                  <a:schemeClr val="accent2"/>
                </a:solidFill>
              </a:rPr>
              <a:t>) </a:t>
            </a:r>
            <a:r>
              <a:rPr lang="cs-CZ" altLang="cs-CZ" sz="1200" dirty="0" err="1">
                <a:solidFill>
                  <a:schemeClr val="accent2"/>
                </a:solidFill>
              </a:rPr>
              <a:t>soucet_znamek</a:t>
            </a:r>
            <a:r>
              <a:rPr lang="cs-CZ" altLang="cs-CZ" sz="1200" dirty="0">
                <a:solidFill>
                  <a:schemeClr val="accent2"/>
                </a:solidFill>
              </a:rPr>
              <a:t> / (</a:t>
            </a:r>
            <a:r>
              <a:rPr lang="cs-CZ" altLang="cs-CZ" sz="1200" dirty="0" err="1">
                <a:solidFill>
                  <a:schemeClr val="accent2"/>
                </a:solidFill>
              </a:rPr>
              <a:t>float</a:t>
            </a:r>
            <a:r>
              <a:rPr lang="cs-CZ" altLang="cs-CZ" sz="1200" dirty="0">
                <a:solidFill>
                  <a:schemeClr val="accent2"/>
                </a:solidFill>
              </a:rPr>
              <a:t>) </a:t>
            </a:r>
            <a:r>
              <a:rPr lang="cs-CZ" altLang="cs-CZ" sz="1200" dirty="0" err="1">
                <a:solidFill>
                  <a:schemeClr val="accent2"/>
                </a:solidFill>
              </a:rPr>
              <a:t>pocet_zaku</a:t>
            </a:r>
            <a:r>
              <a:rPr lang="cs-CZ" altLang="cs-CZ" sz="12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</a:pPr>
            <a:r>
              <a:rPr lang="cs-CZ" altLang="cs-CZ" sz="1400" dirty="0">
                <a:hlinkClick r:id="rId2"/>
              </a:rPr>
              <a:t>Stačí explicitně konvertovat jen libovolnou jednu z proměnných</a:t>
            </a:r>
            <a:r>
              <a:rPr lang="cs-CZ" altLang="cs-CZ" sz="1400" dirty="0"/>
              <a:t>, protože </a:t>
            </a:r>
            <a:r>
              <a:rPr lang="cs-CZ" altLang="cs-CZ" sz="1400" dirty="0">
                <a:hlinkClick r:id="rId3"/>
              </a:rPr>
              <a:t>typová konverze má přednost před dělením, viz operátor (type)</a:t>
            </a:r>
            <a:r>
              <a:rPr lang="cs-CZ" altLang="cs-CZ" sz="1400" dirty="0"/>
              <a:t>:</a:t>
            </a:r>
          </a:p>
          <a:p>
            <a:pPr lvl="1">
              <a:lnSpc>
                <a:spcPct val="80000"/>
              </a:lnSpc>
            </a:pPr>
            <a:r>
              <a:rPr lang="cs-CZ" altLang="cs-CZ" sz="1200" dirty="0" err="1">
                <a:solidFill>
                  <a:schemeClr val="accent2"/>
                </a:solidFill>
              </a:rPr>
              <a:t>prumer_znamek</a:t>
            </a:r>
            <a:r>
              <a:rPr lang="cs-CZ" altLang="cs-CZ" sz="1200" dirty="0">
                <a:solidFill>
                  <a:schemeClr val="accent2"/>
                </a:solidFill>
              </a:rPr>
              <a:t> = (</a:t>
            </a:r>
            <a:r>
              <a:rPr lang="cs-CZ" altLang="cs-CZ" sz="1200" dirty="0" err="1">
                <a:solidFill>
                  <a:schemeClr val="accent2"/>
                </a:solidFill>
              </a:rPr>
              <a:t>float</a:t>
            </a:r>
            <a:r>
              <a:rPr lang="cs-CZ" altLang="cs-CZ" sz="1200" dirty="0">
                <a:solidFill>
                  <a:schemeClr val="accent2"/>
                </a:solidFill>
              </a:rPr>
              <a:t>) </a:t>
            </a:r>
            <a:r>
              <a:rPr lang="cs-CZ" altLang="cs-CZ" sz="1200" dirty="0" err="1">
                <a:solidFill>
                  <a:schemeClr val="accent2"/>
                </a:solidFill>
              </a:rPr>
              <a:t>soucet_znamek</a:t>
            </a:r>
            <a:r>
              <a:rPr lang="cs-CZ" altLang="cs-CZ" sz="1200" dirty="0">
                <a:solidFill>
                  <a:schemeClr val="accent2"/>
                </a:solidFill>
              </a:rPr>
              <a:t> / </a:t>
            </a:r>
            <a:r>
              <a:rPr lang="cs-CZ" altLang="cs-CZ" sz="1200" dirty="0" err="1">
                <a:solidFill>
                  <a:schemeClr val="accent2"/>
                </a:solidFill>
              </a:rPr>
              <a:t>pocet_zaku</a:t>
            </a:r>
            <a:r>
              <a:rPr lang="cs-CZ" altLang="cs-CZ" sz="12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</a:pPr>
            <a:r>
              <a:rPr lang="cs-CZ" altLang="cs-CZ" sz="1400" dirty="0"/>
              <a:t>Následující příklad má za výsledek 1.0, protože došlo nejdřív k dělení:</a:t>
            </a:r>
          </a:p>
          <a:p>
            <a:pPr lvl="1">
              <a:lnSpc>
                <a:spcPct val="80000"/>
              </a:lnSpc>
            </a:pPr>
            <a:r>
              <a:rPr lang="cs-CZ" altLang="cs-CZ" sz="1200" dirty="0" err="1">
                <a:solidFill>
                  <a:schemeClr val="accent2"/>
                </a:solidFill>
              </a:rPr>
              <a:t>prumer_znamek</a:t>
            </a:r>
            <a:r>
              <a:rPr lang="cs-CZ" altLang="cs-CZ" sz="1200" dirty="0">
                <a:solidFill>
                  <a:schemeClr val="accent2"/>
                </a:solidFill>
              </a:rPr>
              <a:t> = (</a:t>
            </a:r>
            <a:r>
              <a:rPr lang="cs-CZ" altLang="cs-CZ" sz="1200" dirty="0" err="1">
                <a:solidFill>
                  <a:schemeClr val="accent2"/>
                </a:solidFill>
              </a:rPr>
              <a:t>float</a:t>
            </a:r>
            <a:r>
              <a:rPr lang="cs-CZ" altLang="cs-CZ" sz="1200" dirty="0">
                <a:solidFill>
                  <a:schemeClr val="accent2"/>
                </a:solidFill>
              </a:rPr>
              <a:t>) (</a:t>
            </a:r>
            <a:r>
              <a:rPr lang="cs-CZ" altLang="cs-CZ" sz="1200" dirty="0" err="1">
                <a:solidFill>
                  <a:schemeClr val="accent2"/>
                </a:solidFill>
              </a:rPr>
              <a:t>soucet_znamek</a:t>
            </a:r>
            <a:r>
              <a:rPr lang="cs-CZ" altLang="cs-CZ" sz="1200" dirty="0">
                <a:solidFill>
                  <a:schemeClr val="accent2"/>
                </a:solidFill>
              </a:rPr>
              <a:t> / </a:t>
            </a:r>
            <a:r>
              <a:rPr lang="cs-CZ" altLang="cs-CZ" sz="1200" dirty="0" err="1">
                <a:solidFill>
                  <a:schemeClr val="accent2"/>
                </a:solidFill>
              </a:rPr>
              <a:t>pocet_zaku</a:t>
            </a:r>
            <a:r>
              <a:rPr lang="cs-CZ" altLang="cs-CZ" sz="1200" dirty="0">
                <a:solidFill>
                  <a:schemeClr val="accent2"/>
                </a:solidFill>
              </a:rPr>
              <a:t>);</a:t>
            </a:r>
          </a:p>
          <a:p>
            <a:pPr>
              <a:lnSpc>
                <a:spcPct val="80000"/>
              </a:lnSpc>
            </a:pPr>
            <a:r>
              <a:rPr lang="cs-CZ" altLang="cs-CZ" sz="1400" dirty="0"/>
              <a:t>Proč rovnou nedeklarovat zúčastněné proměnné s potřebným </a:t>
            </a:r>
            <a:r>
              <a:rPr lang="cs-CZ" altLang="cs-CZ" sz="1400" dirty="0" smtClean="0"/>
              <a:t>typem k dosažení správného výsledku výpočtu?</a:t>
            </a:r>
            <a:endParaRPr lang="cs-CZ" altLang="cs-CZ" sz="1400" dirty="0"/>
          </a:p>
          <a:p>
            <a:pPr lvl="1">
              <a:lnSpc>
                <a:spcPct val="80000"/>
              </a:lnSpc>
            </a:pPr>
            <a:r>
              <a:rPr lang="cs-CZ" altLang="cs-CZ" sz="1200" dirty="0"/>
              <a:t>Datový typ by měl být logický</a:t>
            </a:r>
          </a:p>
          <a:p>
            <a:pPr lvl="2">
              <a:lnSpc>
                <a:spcPct val="80000"/>
              </a:lnSpc>
            </a:pPr>
            <a:r>
              <a:rPr lang="cs-CZ" altLang="cs-CZ" sz="1000" dirty="0" smtClean="0"/>
              <a:t>Např</a:t>
            </a:r>
            <a:r>
              <a:rPr lang="cs-CZ" altLang="cs-CZ" sz="1000" dirty="0"/>
              <a:t>. proměnná s počtem něčeho by měla být </a:t>
            </a:r>
            <a:r>
              <a:rPr lang="cs-CZ" altLang="cs-CZ" sz="1000" dirty="0" err="1">
                <a:solidFill>
                  <a:schemeClr val="accent2"/>
                </a:solidFill>
              </a:rPr>
              <a:t>int</a:t>
            </a:r>
            <a:r>
              <a:rPr lang="cs-CZ" altLang="cs-CZ" sz="1000" dirty="0"/>
              <a:t> a ne </a:t>
            </a:r>
            <a:r>
              <a:rPr lang="cs-CZ" altLang="cs-CZ" sz="1000" dirty="0" err="1">
                <a:solidFill>
                  <a:schemeClr val="accent2"/>
                </a:solidFill>
              </a:rPr>
              <a:t>float</a:t>
            </a:r>
            <a:r>
              <a:rPr lang="cs-CZ" altLang="cs-CZ" sz="10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200" dirty="0"/>
              <a:t>Původní datový typ zabírá méně bitů (je úspornější</a:t>
            </a:r>
            <a:r>
              <a:rPr lang="cs-CZ" altLang="cs-CZ" sz="1200" dirty="0" smtClean="0"/>
              <a:t>).</a:t>
            </a:r>
          </a:p>
          <a:p>
            <a:pPr lvl="2">
              <a:lnSpc>
                <a:spcPct val="80000"/>
              </a:lnSpc>
            </a:pPr>
            <a:r>
              <a:rPr lang="cs-CZ" altLang="cs-CZ" sz="1000" dirty="0" smtClean="0"/>
              <a:t>Např. pole celých čísel, ze kterého chceme spočítat průměr, budeme reprezentovat jako </a:t>
            </a:r>
            <a:r>
              <a:rPr lang="cs-CZ" altLang="cs-CZ" sz="1000" dirty="0" err="1">
                <a:solidFill>
                  <a:schemeClr val="accent2"/>
                </a:solidFill>
              </a:rPr>
              <a:t>int</a:t>
            </a:r>
            <a:r>
              <a:rPr lang="cs-CZ" altLang="cs-CZ" sz="1000" dirty="0" smtClean="0"/>
              <a:t>.</a:t>
            </a:r>
            <a:endParaRPr lang="cs-CZ" alt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49CAC-90AA-428D-8517-FAE413B5A5D4}" type="slidenum">
              <a:rPr lang="cs-CZ" altLang="cs-CZ"/>
              <a:pPr/>
              <a:t>27</a:t>
            </a:fld>
            <a:endParaRPr lang="cs-CZ" altLang="cs-CZ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sz="4000"/>
              <a:t>Explicitní typová konverze</a:t>
            </a:r>
            <a:br>
              <a:rPr lang="cs-CZ" altLang="cs-CZ" sz="4000"/>
            </a:br>
            <a:r>
              <a:rPr lang="cs-CZ" altLang="cs-CZ" sz="4000"/>
              <a:t>3. příklad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double pi = 3.14159, vysledek;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vysledek = 4 / 3 * pi;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printf("%f\n", vysledek);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Výsledek bude </a:t>
            </a:r>
            <a:r>
              <a:rPr lang="cs-CZ" altLang="cs-CZ" sz="1600">
                <a:solidFill>
                  <a:schemeClr val="accent2"/>
                </a:solidFill>
              </a:rPr>
              <a:t>3.141590</a:t>
            </a:r>
            <a:r>
              <a:rPr lang="cs-CZ" altLang="cs-CZ" sz="1600"/>
              <a:t>, ale my jsme chtěli 4/3 pí.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Nejdříve se spočítá výraz </a:t>
            </a:r>
            <a:r>
              <a:rPr lang="cs-CZ" altLang="cs-CZ" sz="1600">
                <a:solidFill>
                  <a:schemeClr val="accent2"/>
                </a:solidFill>
              </a:rPr>
              <a:t>4 / 3</a:t>
            </a:r>
            <a:r>
              <a:rPr lang="cs-CZ" altLang="cs-CZ" sz="1600"/>
              <a:t> a ten má výsledek typu </a:t>
            </a:r>
            <a:r>
              <a:rPr lang="cs-CZ" altLang="cs-CZ" sz="1600">
                <a:solidFill>
                  <a:schemeClr val="accent2"/>
                </a:solidFill>
              </a:rPr>
              <a:t>int</a:t>
            </a:r>
            <a:r>
              <a:rPr lang="cs-CZ" altLang="cs-CZ" sz="1600"/>
              <a:t> o hodnotě </a:t>
            </a:r>
            <a:r>
              <a:rPr lang="cs-CZ" altLang="cs-CZ" sz="1600">
                <a:solidFill>
                  <a:schemeClr val="accent2"/>
                </a:solidFill>
              </a:rPr>
              <a:t>1</a:t>
            </a:r>
            <a:r>
              <a:rPr lang="cs-CZ" altLang="cs-CZ" sz="16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Výsledek </a:t>
            </a:r>
            <a:r>
              <a:rPr lang="cs-CZ" altLang="cs-CZ" sz="1600">
                <a:solidFill>
                  <a:schemeClr val="accent2"/>
                </a:solidFill>
              </a:rPr>
              <a:t>1</a:t>
            </a:r>
            <a:r>
              <a:rPr lang="cs-CZ" altLang="cs-CZ" sz="1600"/>
              <a:t> je při násobení s </a:t>
            </a:r>
            <a:r>
              <a:rPr lang="cs-CZ" altLang="cs-CZ" sz="1600">
                <a:solidFill>
                  <a:schemeClr val="accent2"/>
                </a:solidFill>
              </a:rPr>
              <a:t>pi</a:t>
            </a:r>
            <a:r>
              <a:rPr lang="cs-CZ" altLang="cs-CZ" sz="1600"/>
              <a:t> konvertován na </a:t>
            </a:r>
            <a:r>
              <a:rPr lang="cs-CZ" altLang="cs-CZ" sz="1600">
                <a:solidFill>
                  <a:schemeClr val="accent2"/>
                </a:solidFill>
              </a:rPr>
              <a:t>double</a:t>
            </a:r>
            <a:r>
              <a:rPr lang="cs-CZ" altLang="cs-CZ" sz="1600"/>
              <a:t>, ale to už nepomůže.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1. řešení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Využívá implicitní typovou konverzi a pravidla pro </a:t>
            </a:r>
            <a:r>
              <a:rPr lang="cs-CZ" altLang="cs-CZ" sz="1400">
                <a:hlinkClick r:id="rId2" action="ppaction://hlinksldjump"/>
              </a:rPr>
              <a:t>asociativitu</a:t>
            </a:r>
            <a:r>
              <a:rPr lang="cs-CZ" altLang="cs-CZ" sz="1400"/>
              <a:t> operátorů.</a:t>
            </a:r>
          </a:p>
          <a:p>
            <a:pPr lvl="1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vysledek = pi * 4 / 3;</a:t>
            </a:r>
            <a:r>
              <a:rPr lang="cs-CZ" altLang="cs-CZ" sz="1400"/>
              <a:t> /* Také je možný příkaz </a:t>
            </a:r>
            <a:r>
              <a:rPr lang="cs-CZ" altLang="cs-CZ" sz="1400">
                <a:solidFill>
                  <a:schemeClr val="accent2"/>
                </a:solidFill>
              </a:rPr>
              <a:t>vysledek = 4 * pi / 3;</a:t>
            </a:r>
            <a:endParaRPr lang="cs-CZ" altLang="cs-CZ" sz="1400"/>
          </a:p>
          <a:p>
            <a:pPr lvl="2">
              <a:lnSpc>
                <a:spcPct val="80000"/>
              </a:lnSpc>
            </a:pPr>
            <a:r>
              <a:rPr lang="cs-CZ" altLang="cs-CZ" sz="1200"/>
              <a:t>Nejdříve se spočítá výraz </a:t>
            </a:r>
            <a:r>
              <a:rPr lang="cs-CZ" altLang="cs-CZ" sz="1200">
                <a:solidFill>
                  <a:schemeClr val="accent2"/>
                </a:solidFill>
              </a:rPr>
              <a:t>pi * 4</a:t>
            </a:r>
            <a:r>
              <a:rPr lang="cs-CZ" altLang="cs-CZ" sz="1200"/>
              <a:t> (nebo </a:t>
            </a:r>
            <a:r>
              <a:rPr lang="cs-CZ" altLang="cs-CZ" sz="1200">
                <a:solidFill>
                  <a:schemeClr val="accent2"/>
                </a:solidFill>
              </a:rPr>
              <a:t>4 * pi</a:t>
            </a:r>
            <a:r>
              <a:rPr lang="cs-CZ" altLang="cs-CZ" sz="1200"/>
              <a:t>) a ten je typu </a:t>
            </a:r>
            <a:r>
              <a:rPr lang="cs-CZ" altLang="cs-CZ" sz="1200">
                <a:solidFill>
                  <a:schemeClr val="accent2"/>
                </a:solidFill>
              </a:rPr>
              <a:t>double</a:t>
            </a:r>
            <a:r>
              <a:rPr lang="cs-CZ" altLang="cs-CZ" sz="1200"/>
              <a:t>. Konstanta </a:t>
            </a:r>
            <a:r>
              <a:rPr lang="cs-CZ" altLang="cs-CZ" sz="1200">
                <a:solidFill>
                  <a:schemeClr val="accent2"/>
                </a:solidFill>
              </a:rPr>
              <a:t>4</a:t>
            </a:r>
            <a:r>
              <a:rPr lang="cs-CZ" altLang="cs-CZ" sz="1200"/>
              <a:t> byla přitom konvertována implicitně, stejně jako bude následně konvertována konstanta </a:t>
            </a:r>
            <a:r>
              <a:rPr lang="cs-CZ" altLang="cs-CZ" sz="1200">
                <a:solidFill>
                  <a:schemeClr val="accent2"/>
                </a:solidFill>
              </a:rPr>
              <a:t>3</a:t>
            </a:r>
            <a:r>
              <a:rPr lang="cs-CZ" altLang="cs-CZ" sz="12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2. řešení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Využívá explicitní typovou konverzi.</a:t>
            </a:r>
          </a:p>
          <a:p>
            <a:pPr lvl="1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vysledek = (double) 4 / 3 * pi;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Konstanta </a:t>
            </a:r>
            <a:r>
              <a:rPr lang="cs-CZ" altLang="cs-CZ" sz="1200">
                <a:solidFill>
                  <a:schemeClr val="accent2"/>
                </a:solidFill>
              </a:rPr>
              <a:t>4</a:t>
            </a:r>
            <a:r>
              <a:rPr lang="cs-CZ" altLang="cs-CZ" sz="1200"/>
              <a:t> byla konvertována explicitně, konstanta </a:t>
            </a:r>
            <a:r>
              <a:rPr lang="cs-CZ" altLang="cs-CZ" sz="1200">
                <a:solidFill>
                  <a:schemeClr val="accent2"/>
                </a:solidFill>
              </a:rPr>
              <a:t>3</a:t>
            </a:r>
            <a:r>
              <a:rPr lang="cs-CZ" altLang="cs-CZ" sz="1200"/>
              <a:t> byla konvertována implicitně, její explicitní konverze by také byla možná.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3. řešení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Je nejlepší.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Místo typové konverze napíšeme rovnou správný typ.</a:t>
            </a:r>
          </a:p>
          <a:p>
            <a:pPr lvl="1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vysledek = 4.0 / 3.0 * pi;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763B-CFB7-4E28-8723-07EE9EE82AA3}" type="slidenum">
              <a:rPr lang="cs-CZ" altLang="cs-CZ"/>
              <a:pPr/>
              <a:t>28</a:t>
            </a:fld>
            <a:endParaRPr lang="cs-CZ" altLang="cs-CZ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/>
              <a:t>Terminálový vstup a výstup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r>
              <a:rPr lang="cs-CZ" altLang="cs-CZ"/>
              <a:t>Terminál je historický termín pro zařízení určené ke vstupu (pomocí klávesnice) a výstupu (na obrazovku) dat.</a:t>
            </a:r>
          </a:p>
          <a:p>
            <a:r>
              <a:rPr lang="cs-CZ" altLang="cs-CZ">
                <a:solidFill>
                  <a:schemeClr val="accent2"/>
                </a:solidFill>
              </a:rPr>
              <a:t>#include &lt;stdio.h&gt;</a:t>
            </a:r>
          </a:p>
          <a:p>
            <a:pPr lvl="1"/>
            <a:r>
              <a:rPr lang="cs-CZ" altLang="cs-CZ"/>
              <a:t>V knihovně </a:t>
            </a:r>
            <a:r>
              <a:rPr lang="cs-CZ" altLang="cs-CZ">
                <a:solidFill>
                  <a:schemeClr val="accent2"/>
                </a:solidFill>
              </a:rPr>
              <a:t>stdio.h</a:t>
            </a:r>
            <a:r>
              <a:rPr lang="cs-CZ" altLang="cs-CZ"/>
              <a:t> jsou všechny funkce pro vstupní a výstupní operace.</a:t>
            </a:r>
          </a:p>
          <a:p>
            <a:r>
              <a:rPr lang="cs-CZ" altLang="cs-CZ"/>
              <a:t>Vstup a výstup jednoho znaku</a:t>
            </a:r>
          </a:p>
          <a:p>
            <a:pPr lvl="1"/>
            <a:r>
              <a:rPr lang="cs-CZ" altLang="cs-CZ"/>
              <a:t>Funkce </a:t>
            </a:r>
            <a:r>
              <a:rPr lang="cs-CZ" altLang="cs-CZ">
                <a:solidFill>
                  <a:schemeClr val="accent2"/>
                </a:solidFill>
              </a:rPr>
              <a:t>getchar()</a:t>
            </a:r>
            <a:r>
              <a:rPr lang="cs-CZ" altLang="cs-CZ"/>
              <a:t> a </a:t>
            </a:r>
            <a:r>
              <a:rPr lang="cs-CZ" altLang="cs-CZ">
                <a:solidFill>
                  <a:schemeClr val="accent2"/>
                </a:solidFill>
              </a:rPr>
              <a:t>putchar()</a:t>
            </a:r>
          </a:p>
          <a:p>
            <a:r>
              <a:rPr lang="cs-CZ" altLang="cs-CZ"/>
              <a:t>Formátovaný vstup a výstup</a:t>
            </a:r>
          </a:p>
          <a:p>
            <a:pPr lvl="1"/>
            <a:r>
              <a:rPr lang="cs-CZ" altLang="cs-CZ"/>
              <a:t>Funkce </a:t>
            </a:r>
            <a:r>
              <a:rPr lang="cs-CZ" altLang="cs-CZ">
                <a:solidFill>
                  <a:schemeClr val="accent2"/>
                </a:solidFill>
              </a:rPr>
              <a:t>scanf()</a:t>
            </a:r>
            <a:r>
              <a:rPr lang="cs-CZ" altLang="cs-CZ"/>
              <a:t> a </a:t>
            </a:r>
            <a:r>
              <a:rPr lang="cs-CZ" altLang="cs-CZ">
                <a:solidFill>
                  <a:schemeClr val="accent2"/>
                </a:solidFill>
              </a:rPr>
              <a:t>printf()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45CAC-E659-4701-A1BF-F648AAF4EFDA}" type="slidenum">
              <a:rPr lang="cs-CZ" altLang="cs-CZ"/>
              <a:pPr/>
              <a:t>29</a:t>
            </a:fld>
            <a:endParaRPr lang="cs-CZ" altLang="cs-CZ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Vstup a výstup znaku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int main(void) </a:t>
            </a:r>
            <a:r>
              <a:rPr lang="cs-CZ" altLang="cs-CZ" sz="2800"/>
              <a:t>/* Možno také </a:t>
            </a:r>
            <a:r>
              <a:rPr lang="cs-CZ" altLang="cs-CZ" sz="2800">
                <a:solidFill>
                  <a:schemeClr val="accent2"/>
                </a:solidFill>
              </a:rPr>
              <a:t>main ()</a:t>
            </a:r>
            <a:r>
              <a:rPr lang="cs-CZ" altLang="cs-CZ" sz="2800"/>
              <a:t> */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int c; </a:t>
            </a:r>
            <a:r>
              <a:rPr lang="cs-CZ" altLang="cs-CZ" sz="2800"/>
              <a:t>/* </a:t>
            </a:r>
            <a:r>
              <a:rPr lang="cs-CZ" altLang="cs-CZ" sz="2800">
                <a:solidFill>
                  <a:schemeClr val="accent2"/>
                </a:solidFill>
              </a:rPr>
              <a:t>c</a:t>
            </a:r>
            <a:r>
              <a:rPr lang="cs-CZ" altLang="cs-CZ" sz="2800"/>
              <a:t> </a:t>
            </a:r>
            <a:r>
              <a:rPr lang="cs-CZ" altLang="cs-CZ" sz="2800">
                <a:hlinkClick r:id="rId2" action="ppaction://hlinksldjump"/>
              </a:rPr>
              <a:t>nesmí</a:t>
            </a:r>
            <a:r>
              <a:rPr lang="cs-CZ" altLang="cs-CZ" sz="2800"/>
              <a:t> být typu </a:t>
            </a:r>
            <a:r>
              <a:rPr lang="cs-CZ" altLang="cs-CZ" sz="2800">
                <a:solidFill>
                  <a:schemeClr val="accent2"/>
                </a:solidFill>
              </a:rPr>
              <a:t>char</a:t>
            </a:r>
            <a:r>
              <a:rPr lang="cs-CZ" altLang="cs-CZ" sz="2800"/>
              <a:t>. */</a:t>
            </a:r>
            <a:endParaRPr lang="cs-CZ" altLang="cs-CZ" sz="280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c = getchar(); </a:t>
            </a:r>
            <a:r>
              <a:rPr lang="cs-CZ" altLang="cs-CZ" sz="2800"/>
              <a:t>/* Do </a:t>
            </a:r>
            <a:r>
              <a:rPr lang="cs-CZ" altLang="cs-CZ" sz="2800">
                <a:solidFill>
                  <a:schemeClr val="accent2"/>
                </a:solidFill>
              </a:rPr>
              <a:t>c</a:t>
            </a:r>
            <a:r>
              <a:rPr lang="cs-CZ" altLang="cs-CZ" sz="2800"/>
              <a:t> se uloží ASCII kód znaku. */</a:t>
            </a:r>
            <a:endParaRPr lang="cs-CZ" altLang="cs-CZ" sz="280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putchar(c); </a:t>
            </a:r>
            <a:r>
              <a:rPr lang="cs-CZ" altLang="cs-CZ" sz="2800"/>
              <a:t>/* Znak s kódem v </a:t>
            </a:r>
            <a:r>
              <a:rPr lang="cs-CZ" altLang="cs-CZ" sz="2800">
                <a:solidFill>
                  <a:schemeClr val="accent2"/>
                </a:solidFill>
              </a:rPr>
              <a:t>c</a:t>
            </a:r>
            <a:r>
              <a:rPr lang="cs-CZ" altLang="cs-CZ" sz="2800"/>
              <a:t> se vytiskne. */</a:t>
            </a:r>
            <a:endParaRPr lang="cs-CZ" altLang="cs-CZ" sz="280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Po spuštění programu napíšeme posloupnost znaků a potom stiskneme klávesu Enter.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Do </a:t>
            </a:r>
            <a:r>
              <a:rPr lang="cs-CZ" altLang="cs-CZ" sz="2800">
                <a:solidFill>
                  <a:schemeClr val="accent2"/>
                </a:solidFill>
              </a:rPr>
              <a:t>c</a:t>
            </a:r>
            <a:r>
              <a:rPr lang="cs-CZ" altLang="cs-CZ" sz="2800"/>
              <a:t> se uloží první znak z posloupnosti.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CFC3-698A-4B91-9E21-51E9A6F06071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Historie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50. léta 20. století – asemblery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1957 – Fortran (IBM)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1960 – Algol 60 (mezinárodní vývoj)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Byl strojově nezávislý. Nevycházel z Fortranu.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Byl modernější, ale komerčně neúspěšný.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Vyšly z něj moderní jazyky.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60. léta 20. století – CPL (Combined Programming Language)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Ovlivněn jazykem Algol 60.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1966 – BCPL (Basic/Bootstrap CPL)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systémové programování, překladače</a:t>
            </a:r>
          </a:p>
          <a:p>
            <a:pPr lvl="1">
              <a:lnSpc>
                <a:spcPct val="80000"/>
              </a:lnSpc>
            </a:pPr>
            <a:r>
              <a:rPr lang="cs-CZ" altLang="cs-CZ" sz="1800">
                <a:hlinkClick r:id="rId2"/>
              </a:rPr>
              <a:t>Bootstrapping</a:t>
            </a:r>
            <a:r>
              <a:rPr lang="cs-CZ" altLang="cs-CZ" sz="1800"/>
              <a:t> neboli </a:t>
            </a:r>
            <a:r>
              <a:rPr lang="cs-CZ" altLang="cs-CZ" sz="1800">
                <a:hlinkClick r:id="rId3"/>
              </a:rPr>
              <a:t>self-hosting</a:t>
            </a:r>
            <a:r>
              <a:rPr lang="cs-CZ" altLang="cs-CZ" sz="1800"/>
              <a:t> znamená překlad programu v určitém jazyce pomocí překladače psaného v tom samém jazyce.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1969 – B (Bell Labs)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1972 – C (Bell Labs)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1978 – </a:t>
            </a:r>
            <a:r>
              <a:rPr lang="cs-CZ" altLang="cs-CZ" sz="2000">
                <a:hlinkClick r:id="rId4"/>
              </a:rPr>
              <a:t>K&amp;R C</a:t>
            </a:r>
            <a:endParaRPr lang="cs-CZ" altLang="cs-CZ" sz="2000"/>
          </a:p>
          <a:p>
            <a:pPr lvl="1">
              <a:lnSpc>
                <a:spcPct val="80000"/>
              </a:lnSpc>
            </a:pPr>
            <a:r>
              <a:rPr lang="cs-CZ" altLang="cs-CZ" sz="1800"/>
              <a:t>Brian Kernighan a Dennis Ritchie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1989 – Standardizace</a:t>
            </a:r>
          </a:p>
          <a:p>
            <a:pPr lvl="1">
              <a:lnSpc>
                <a:spcPct val="80000"/>
              </a:lnSpc>
            </a:pPr>
            <a:r>
              <a:rPr lang="cs-CZ" altLang="cs-CZ" sz="1800">
                <a:hlinkClick r:id="rId5"/>
              </a:rPr>
              <a:t>ANSI</a:t>
            </a:r>
            <a:r>
              <a:rPr lang="cs-CZ" altLang="cs-CZ" sz="1800"/>
              <a:t> C = C89, C99 = současný standard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1F83-2E34-40FA-B5DF-669C0CB0BE2F}" type="slidenum">
              <a:rPr lang="cs-CZ" altLang="cs-CZ"/>
              <a:pPr/>
              <a:t>30</a:t>
            </a:fld>
            <a:endParaRPr lang="cs-CZ" altLang="cs-CZ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Formátovaný vstup a výstup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int i, j;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scanf("%d%d", &amp;i, &amp;j);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printf("%d + %d = %d.\n", i, j, i + j);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} 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Zadáme </a:t>
            </a:r>
            <a:r>
              <a:rPr lang="cs-CZ" altLang="cs-CZ" sz="2400">
                <a:solidFill>
                  <a:schemeClr val="accent2"/>
                </a:solidFill>
              </a:rPr>
              <a:t>2</a:t>
            </a:r>
            <a:r>
              <a:rPr lang="cs-CZ" altLang="cs-CZ" sz="2400"/>
              <a:t> mezera/tabelátor/Enter </a:t>
            </a:r>
            <a:r>
              <a:rPr lang="cs-CZ" altLang="cs-CZ" sz="2400">
                <a:solidFill>
                  <a:schemeClr val="accent2"/>
                </a:solidFill>
              </a:rPr>
              <a:t>3</a:t>
            </a:r>
            <a:r>
              <a:rPr lang="cs-CZ" altLang="cs-CZ" sz="2400"/>
              <a:t> Enter.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Program napíše </a:t>
            </a:r>
            <a:r>
              <a:rPr lang="cs-CZ" altLang="cs-CZ" sz="2400">
                <a:solidFill>
                  <a:schemeClr val="accent2"/>
                </a:solidFill>
              </a:rPr>
              <a:t>2 + 3 = 5.</a:t>
            </a:r>
          </a:p>
          <a:p>
            <a:pPr>
              <a:lnSpc>
                <a:spcPct val="8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%d</a:t>
            </a:r>
            <a:r>
              <a:rPr lang="cs-CZ" altLang="cs-CZ" sz="2400"/>
              <a:t> určuje </a:t>
            </a:r>
            <a:r>
              <a:rPr lang="cs-CZ" altLang="cs-CZ" sz="2400">
                <a:hlinkClick r:id="rId2"/>
              </a:rPr>
              <a:t>datový typ vstupu/výstupu</a:t>
            </a:r>
            <a:r>
              <a:rPr lang="cs-CZ" altLang="cs-CZ" sz="24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Před proměnnými </a:t>
            </a:r>
            <a:r>
              <a:rPr lang="cs-CZ" altLang="cs-CZ" sz="2400">
                <a:solidFill>
                  <a:schemeClr val="accent2"/>
                </a:solidFill>
              </a:rPr>
              <a:t>i</a:t>
            </a:r>
            <a:r>
              <a:rPr lang="cs-CZ" altLang="cs-CZ" sz="2400"/>
              <a:t> a </a:t>
            </a:r>
            <a:r>
              <a:rPr lang="cs-CZ" altLang="cs-CZ" sz="2400">
                <a:solidFill>
                  <a:schemeClr val="accent2"/>
                </a:solidFill>
              </a:rPr>
              <a:t>j</a:t>
            </a:r>
            <a:r>
              <a:rPr lang="cs-CZ" altLang="cs-CZ" sz="2400"/>
              <a:t> ve </a:t>
            </a:r>
            <a:r>
              <a:rPr lang="cs-CZ" altLang="cs-CZ" sz="2400">
                <a:solidFill>
                  <a:schemeClr val="accent2"/>
                </a:solidFill>
              </a:rPr>
              <a:t>scanf()</a:t>
            </a:r>
            <a:r>
              <a:rPr lang="cs-CZ" altLang="cs-CZ" sz="2400"/>
              <a:t> je </a:t>
            </a:r>
            <a:r>
              <a:rPr lang="cs-CZ" altLang="cs-CZ" sz="2400">
                <a:hlinkClick r:id="rId3" action="ppaction://hlinksldjump"/>
              </a:rPr>
              <a:t>nutné</a:t>
            </a:r>
            <a:r>
              <a:rPr lang="cs-CZ" altLang="cs-CZ" sz="2400"/>
              <a:t> napsat </a:t>
            </a:r>
            <a:r>
              <a:rPr lang="cs-CZ" altLang="cs-CZ" sz="2400">
                <a:solidFill>
                  <a:schemeClr val="accent2"/>
                </a:solidFill>
              </a:rPr>
              <a:t>&amp;</a:t>
            </a:r>
            <a:r>
              <a:rPr lang="cs-CZ" altLang="cs-CZ" sz="24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\n</a:t>
            </a:r>
            <a:r>
              <a:rPr lang="cs-CZ" altLang="cs-CZ" sz="2400"/>
              <a:t> indikuje přesun na nový řádek a je to jedna z </a:t>
            </a:r>
            <a:r>
              <a:rPr lang="cs-CZ" altLang="cs-CZ" sz="2400">
                <a:hlinkClick r:id="rId4"/>
              </a:rPr>
              <a:t>escape sekvencí</a:t>
            </a:r>
            <a:r>
              <a:rPr lang="cs-CZ" altLang="cs-CZ" sz="24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Pro výpis znaku „%“ se tento znak zdvojí: %%.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Stejně tak zpětné lomítko \\.</a:t>
            </a:r>
          </a:p>
        </p:txBody>
      </p:sp>
      <p:grpSp>
        <p:nvGrpSpPr>
          <p:cNvPr id="44045" name="Group 13"/>
          <p:cNvGrpSpPr>
            <a:grpSpLocks/>
          </p:cNvGrpSpPr>
          <p:nvPr/>
        </p:nvGrpSpPr>
        <p:grpSpPr bwMode="auto">
          <a:xfrm>
            <a:off x="1600200" y="2670175"/>
            <a:ext cx="2743200" cy="471488"/>
            <a:chOff x="1008" y="1998"/>
            <a:chExt cx="1728" cy="297"/>
          </a:xfrm>
        </p:grpSpPr>
        <p:sp>
          <p:nvSpPr>
            <p:cNvPr id="44036" name="Oval 4"/>
            <p:cNvSpPr>
              <a:spLocks noChangeArrowheads="1"/>
            </p:cNvSpPr>
            <p:nvPr/>
          </p:nvSpPr>
          <p:spPr bwMode="auto">
            <a:xfrm>
              <a:off x="1008" y="1998"/>
              <a:ext cx="336" cy="28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4039" name="Oval 7"/>
            <p:cNvSpPr>
              <a:spLocks noChangeArrowheads="1"/>
            </p:cNvSpPr>
            <p:nvPr/>
          </p:nvSpPr>
          <p:spPr bwMode="auto">
            <a:xfrm>
              <a:off x="2640" y="1998"/>
              <a:ext cx="96" cy="28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44042" name="AutoShape 10"/>
            <p:cNvCxnSpPr>
              <a:cxnSpLocks noChangeShapeType="1"/>
              <a:stCxn id="44036" idx="4"/>
              <a:endCxn id="44039" idx="4"/>
            </p:cNvCxnSpPr>
            <p:nvPr/>
          </p:nvCxnSpPr>
          <p:spPr bwMode="auto">
            <a:xfrm rot="16200000" flipH="1">
              <a:off x="1931" y="1539"/>
              <a:ext cx="1" cy="1512"/>
            </a:xfrm>
            <a:prstGeom prst="curvedConnector3">
              <a:avLst>
                <a:gd name="adj1" fmla="val 1360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4046" name="Group 14"/>
          <p:cNvGrpSpPr>
            <a:grpSpLocks/>
          </p:cNvGrpSpPr>
          <p:nvPr/>
        </p:nvGrpSpPr>
        <p:grpSpPr bwMode="auto">
          <a:xfrm>
            <a:off x="2362200" y="2670175"/>
            <a:ext cx="2200275" cy="471488"/>
            <a:chOff x="1488" y="1998"/>
            <a:chExt cx="1386" cy="297"/>
          </a:xfrm>
        </p:grpSpPr>
        <p:sp>
          <p:nvSpPr>
            <p:cNvPr id="44037" name="Oval 5"/>
            <p:cNvSpPr>
              <a:spLocks noChangeArrowheads="1"/>
            </p:cNvSpPr>
            <p:nvPr/>
          </p:nvSpPr>
          <p:spPr bwMode="auto">
            <a:xfrm>
              <a:off x="1488" y="1998"/>
              <a:ext cx="336" cy="28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4040" name="Oval 8"/>
            <p:cNvSpPr>
              <a:spLocks noChangeArrowheads="1"/>
            </p:cNvSpPr>
            <p:nvPr/>
          </p:nvSpPr>
          <p:spPr bwMode="auto">
            <a:xfrm>
              <a:off x="2778" y="1998"/>
              <a:ext cx="96" cy="28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44043" name="AutoShape 11"/>
            <p:cNvCxnSpPr>
              <a:cxnSpLocks noChangeShapeType="1"/>
              <a:stCxn id="44037" idx="4"/>
              <a:endCxn id="44040" idx="4"/>
            </p:cNvCxnSpPr>
            <p:nvPr/>
          </p:nvCxnSpPr>
          <p:spPr bwMode="auto">
            <a:xfrm rot="16200000" flipH="1">
              <a:off x="2240" y="1710"/>
              <a:ext cx="1" cy="1170"/>
            </a:xfrm>
            <a:prstGeom prst="curvedConnector3">
              <a:avLst>
                <a:gd name="adj1" fmla="val 1360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4049" name="Group 17"/>
          <p:cNvGrpSpPr>
            <a:grpSpLocks/>
          </p:cNvGrpSpPr>
          <p:nvPr/>
        </p:nvGrpSpPr>
        <p:grpSpPr bwMode="auto">
          <a:xfrm>
            <a:off x="3124200" y="2670175"/>
            <a:ext cx="2108200" cy="498475"/>
            <a:chOff x="1968" y="1998"/>
            <a:chExt cx="1328" cy="314"/>
          </a:xfrm>
        </p:grpSpPr>
        <p:sp>
          <p:nvSpPr>
            <p:cNvPr id="44038" name="Oval 6"/>
            <p:cNvSpPr>
              <a:spLocks noChangeArrowheads="1"/>
            </p:cNvSpPr>
            <p:nvPr/>
          </p:nvSpPr>
          <p:spPr bwMode="auto">
            <a:xfrm>
              <a:off x="1968" y="1998"/>
              <a:ext cx="336" cy="28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4041" name="Oval 9"/>
            <p:cNvSpPr>
              <a:spLocks noChangeArrowheads="1"/>
            </p:cNvSpPr>
            <p:nvPr/>
          </p:nvSpPr>
          <p:spPr bwMode="auto">
            <a:xfrm>
              <a:off x="2942" y="1998"/>
              <a:ext cx="354" cy="30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44044" name="AutoShape 12"/>
            <p:cNvCxnSpPr>
              <a:cxnSpLocks noChangeShapeType="1"/>
              <a:stCxn id="44038" idx="4"/>
              <a:endCxn id="44041" idx="4"/>
            </p:cNvCxnSpPr>
            <p:nvPr/>
          </p:nvCxnSpPr>
          <p:spPr bwMode="auto">
            <a:xfrm rot="16200000" flipH="1">
              <a:off x="2619" y="1811"/>
              <a:ext cx="18" cy="983"/>
            </a:xfrm>
            <a:prstGeom prst="curvedConnector3">
              <a:avLst>
                <a:gd name="adj1" fmla="val 855556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4050" name="Freeform 18"/>
          <p:cNvSpPr>
            <a:spLocks/>
          </p:cNvSpPr>
          <p:nvPr/>
        </p:nvSpPr>
        <p:spPr bwMode="auto">
          <a:xfrm>
            <a:off x="1462088" y="2251075"/>
            <a:ext cx="2655887" cy="914400"/>
          </a:xfrm>
          <a:custGeom>
            <a:avLst/>
            <a:gdLst>
              <a:gd name="T0" fmla="*/ 59 w 1673"/>
              <a:gd name="T1" fmla="*/ 72 h 576"/>
              <a:gd name="T2" fmla="*/ 62 w 1673"/>
              <a:gd name="T3" fmla="*/ 249 h 576"/>
              <a:gd name="T4" fmla="*/ 27 w 1673"/>
              <a:gd name="T5" fmla="*/ 338 h 576"/>
              <a:gd name="T6" fmla="*/ 39 w 1673"/>
              <a:gd name="T7" fmla="*/ 477 h 576"/>
              <a:gd name="T8" fmla="*/ 1619 w 1673"/>
              <a:gd name="T9" fmla="*/ 492 h 576"/>
              <a:gd name="T10" fmla="*/ 1634 w 1673"/>
              <a:gd name="T11" fmla="*/ 307 h 576"/>
              <a:gd name="T12" fmla="*/ 738 w 1673"/>
              <a:gd name="T13" fmla="*/ 249 h 576"/>
              <a:gd name="T14" fmla="*/ 749 w 1673"/>
              <a:gd name="T15" fmla="*/ 57 h 576"/>
              <a:gd name="T16" fmla="*/ 59 w 1673"/>
              <a:gd name="T17" fmla="*/ 72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73" h="576">
                <a:moveTo>
                  <a:pt x="59" y="72"/>
                </a:moveTo>
                <a:cubicBezTo>
                  <a:pt x="18" y="135"/>
                  <a:pt x="66" y="200"/>
                  <a:pt x="62" y="249"/>
                </a:cubicBezTo>
                <a:cubicBezTo>
                  <a:pt x="45" y="315"/>
                  <a:pt x="53" y="285"/>
                  <a:pt x="27" y="338"/>
                </a:cubicBezTo>
                <a:cubicBezTo>
                  <a:pt x="0" y="402"/>
                  <a:pt x="0" y="447"/>
                  <a:pt x="39" y="477"/>
                </a:cubicBezTo>
                <a:cubicBezTo>
                  <a:pt x="72" y="576"/>
                  <a:pt x="1550" y="562"/>
                  <a:pt x="1619" y="492"/>
                </a:cubicBezTo>
                <a:cubicBezTo>
                  <a:pt x="1659" y="434"/>
                  <a:pt x="1673" y="337"/>
                  <a:pt x="1634" y="307"/>
                </a:cubicBezTo>
                <a:cubicBezTo>
                  <a:pt x="1484" y="261"/>
                  <a:pt x="723" y="375"/>
                  <a:pt x="738" y="249"/>
                </a:cubicBezTo>
                <a:cubicBezTo>
                  <a:pt x="759" y="163"/>
                  <a:pt x="780" y="75"/>
                  <a:pt x="749" y="57"/>
                </a:cubicBezTo>
                <a:cubicBezTo>
                  <a:pt x="656" y="18"/>
                  <a:pt x="129" y="0"/>
                  <a:pt x="59" y="72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2971800" y="1784350"/>
            <a:ext cx="259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Řídící řetězec formátu</a:t>
            </a:r>
          </a:p>
        </p:txBody>
      </p:sp>
      <p:cxnSp>
        <p:nvCxnSpPr>
          <p:cNvPr id="44053" name="AutoShape 21"/>
          <p:cNvCxnSpPr>
            <a:cxnSpLocks noChangeShapeType="1"/>
            <a:stCxn id="44051" idx="1"/>
            <a:endCxn id="44050" idx="7"/>
          </p:cNvCxnSpPr>
          <p:nvPr/>
        </p:nvCxnSpPr>
        <p:spPr bwMode="auto">
          <a:xfrm rot="10800000" flipV="1">
            <a:off x="2651125" y="1968500"/>
            <a:ext cx="320675" cy="36036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0" grpId="0" animBg="1"/>
      <p:bldP spid="44050" grpId="1" animBg="1"/>
      <p:bldP spid="44051" grpId="0"/>
      <p:bldP spid="44051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C621-80EB-45C0-8143-A3DE036E9CED}" type="slidenum">
              <a:rPr lang="cs-CZ" altLang="cs-CZ"/>
              <a:pPr/>
              <a:t>31</a:t>
            </a:fld>
            <a:endParaRPr lang="cs-CZ" altLang="cs-CZ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Řídící struktury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Řídící struktury jsou podstatné pro zápis algoritmů, řídí běh programu.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Představují je podmínky, cykly a skoky.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Podmínky a cykly mohou být do sebe vnořeny.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Každé vnoření indikujte odsazením řádku programu 2 mezerami doprava.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Každý elementární nestrukturovaný příkaz pište (až na výjimky, kdy příkazy jsou krátké a patří k sobě) na samostatný řádek.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Dodržujte další zásady formátování ukázané na následujících příkladech.</a:t>
            </a:r>
          </a:p>
          <a:p>
            <a:pPr>
              <a:lnSpc>
                <a:spcPct val="90000"/>
              </a:lnSpc>
            </a:pPr>
            <a:r>
              <a:rPr lang="cs-CZ" altLang="cs-CZ" sz="2800">
                <a:solidFill>
                  <a:srgbClr val="FF0000"/>
                </a:solidFill>
              </a:rPr>
              <a:t>Správné formátování je nutné pro uznání programu pro zápočet nebo klasifikaci!!!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A1DD5-807D-4852-903C-557B126035FB}" type="slidenum">
              <a:rPr lang="cs-CZ" altLang="cs-CZ"/>
              <a:pPr/>
              <a:t>32</a:t>
            </a:fld>
            <a:endParaRPr lang="cs-CZ" altLang="cs-CZ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Podmínka: příkaz </a:t>
            </a:r>
            <a:r>
              <a:rPr lang="cs-CZ" altLang="cs-CZ">
                <a:solidFill>
                  <a:schemeClr val="accent2"/>
                </a:solidFill>
              </a:rPr>
              <a:t>if</a:t>
            </a:r>
            <a:r>
              <a:rPr lang="cs-CZ" altLang="cs-CZ"/>
              <a:t> – </a:t>
            </a:r>
            <a:r>
              <a:rPr lang="cs-CZ" altLang="cs-CZ">
                <a:solidFill>
                  <a:schemeClr val="accent2"/>
                </a:solidFill>
              </a:rPr>
              <a:t>else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if (i &gt; 3)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j = 5;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if (i &gt; 3)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j = 5;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j = 1;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if (i &gt; 3)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i = 7;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j = 5;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else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i = 1;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j =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}</a:t>
            </a:r>
          </a:p>
        </p:txBody>
      </p:sp>
      <p:grpSp>
        <p:nvGrpSpPr>
          <p:cNvPr id="56369" name="Group 49"/>
          <p:cNvGrpSpPr>
            <a:grpSpLocks/>
          </p:cNvGrpSpPr>
          <p:nvPr/>
        </p:nvGrpSpPr>
        <p:grpSpPr bwMode="auto">
          <a:xfrm>
            <a:off x="3810000" y="276225"/>
            <a:ext cx="3048000" cy="6418263"/>
            <a:chOff x="2400" y="174"/>
            <a:chExt cx="1920" cy="4043"/>
          </a:xfrm>
        </p:grpSpPr>
        <p:sp>
          <p:nvSpPr>
            <p:cNvPr id="56324" name="AutoShape 4"/>
            <p:cNvSpPr>
              <a:spLocks noChangeArrowheads="1"/>
            </p:cNvSpPr>
            <p:nvPr/>
          </p:nvSpPr>
          <p:spPr bwMode="auto">
            <a:xfrm>
              <a:off x="2400" y="1185"/>
              <a:ext cx="1360" cy="680"/>
            </a:xfrm>
            <a:prstGeom prst="flowChartDecision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i &gt; 3</a:t>
              </a:r>
            </a:p>
          </p:txBody>
        </p:sp>
        <p:sp>
          <p:nvSpPr>
            <p:cNvPr id="56325" name="AutoShape 5"/>
            <p:cNvSpPr>
              <a:spLocks noChangeArrowheads="1"/>
            </p:cNvSpPr>
            <p:nvPr/>
          </p:nvSpPr>
          <p:spPr bwMode="auto">
            <a:xfrm>
              <a:off x="2400" y="2289"/>
              <a:ext cx="1360" cy="680"/>
            </a:xfrm>
            <a:prstGeom prst="flowChartProcess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j = 5</a:t>
              </a:r>
            </a:p>
          </p:txBody>
        </p:sp>
        <p:cxnSp>
          <p:nvCxnSpPr>
            <p:cNvPr id="56326" name="AutoShape 6"/>
            <p:cNvCxnSpPr>
              <a:cxnSpLocks noChangeShapeType="1"/>
              <a:stCxn id="56324" idx="2"/>
              <a:endCxn id="56325" idx="0"/>
            </p:cNvCxnSpPr>
            <p:nvPr/>
          </p:nvCxnSpPr>
          <p:spPr bwMode="auto">
            <a:xfrm>
              <a:off x="3080" y="1873"/>
              <a:ext cx="0" cy="40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327" name="Text Box 7"/>
            <p:cNvSpPr txBox="1">
              <a:spLocks noChangeArrowheads="1"/>
            </p:cNvSpPr>
            <p:nvPr/>
          </p:nvSpPr>
          <p:spPr bwMode="auto">
            <a:xfrm>
              <a:off x="3072" y="1953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/>
                <a:t>ano</a:t>
              </a:r>
            </a:p>
          </p:txBody>
        </p:sp>
        <p:sp>
          <p:nvSpPr>
            <p:cNvPr id="56328" name="Text Box 8"/>
            <p:cNvSpPr txBox="1">
              <a:spLocks noChangeArrowheads="1"/>
            </p:cNvSpPr>
            <p:nvPr/>
          </p:nvSpPr>
          <p:spPr bwMode="auto">
            <a:xfrm>
              <a:off x="3936" y="1329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/>
                <a:t>ne</a:t>
              </a:r>
            </a:p>
          </p:txBody>
        </p:sp>
        <p:cxnSp>
          <p:nvCxnSpPr>
            <p:cNvPr id="56329" name="AutoShape 9"/>
            <p:cNvCxnSpPr>
              <a:cxnSpLocks noChangeShapeType="1"/>
              <a:stCxn id="56325" idx="2"/>
              <a:endCxn id="56331" idx="0"/>
            </p:cNvCxnSpPr>
            <p:nvPr/>
          </p:nvCxnSpPr>
          <p:spPr bwMode="auto">
            <a:xfrm>
              <a:off x="3080" y="2977"/>
              <a:ext cx="0" cy="56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331" name="AutoShape 11"/>
            <p:cNvSpPr>
              <a:spLocks noChangeArrowheads="1"/>
            </p:cNvSpPr>
            <p:nvPr/>
          </p:nvSpPr>
          <p:spPr bwMode="auto">
            <a:xfrm>
              <a:off x="2400" y="3537"/>
              <a:ext cx="1360" cy="680"/>
            </a:xfrm>
            <a:prstGeom prst="flowChartProcess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cs-CZ"/>
            </a:p>
          </p:txBody>
        </p:sp>
        <p:cxnSp>
          <p:nvCxnSpPr>
            <p:cNvPr id="56332" name="AutoShape 12"/>
            <p:cNvCxnSpPr>
              <a:cxnSpLocks noChangeShapeType="1"/>
              <a:stCxn id="56324" idx="3"/>
              <a:endCxn id="56333" idx="3"/>
            </p:cNvCxnSpPr>
            <p:nvPr/>
          </p:nvCxnSpPr>
          <p:spPr bwMode="auto">
            <a:xfrm flipH="1">
              <a:off x="3072" y="1525"/>
              <a:ext cx="696" cy="1752"/>
            </a:xfrm>
            <a:prstGeom prst="bentConnector3">
              <a:avLst>
                <a:gd name="adj1" fmla="val -10575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333" name="AutoShape 13"/>
            <p:cNvSpPr>
              <a:spLocks noChangeArrowheads="1"/>
            </p:cNvSpPr>
            <p:nvPr/>
          </p:nvSpPr>
          <p:spPr bwMode="auto">
            <a:xfrm>
              <a:off x="2832" y="3201"/>
              <a:ext cx="240" cy="152"/>
            </a:xfrm>
            <a:prstGeom prst="flowChartProcess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cs-CZ"/>
            </a:p>
          </p:txBody>
        </p:sp>
        <p:sp>
          <p:nvSpPr>
            <p:cNvPr id="56335" name="AutoShape 15"/>
            <p:cNvSpPr>
              <a:spLocks noChangeArrowheads="1"/>
            </p:cNvSpPr>
            <p:nvPr/>
          </p:nvSpPr>
          <p:spPr bwMode="auto">
            <a:xfrm>
              <a:off x="2400" y="174"/>
              <a:ext cx="1360" cy="680"/>
            </a:xfrm>
            <a:prstGeom prst="flowChartProcess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cs-CZ"/>
            </a:p>
          </p:txBody>
        </p:sp>
        <p:cxnSp>
          <p:nvCxnSpPr>
            <p:cNvPr id="56336" name="AutoShape 16"/>
            <p:cNvCxnSpPr>
              <a:cxnSpLocks noChangeShapeType="1"/>
              <a:stCxn id="56335" idx="2"/>
              <a:endCxn id="56324" idx="0"/>
            </p:cNvCxnSpPr>
            <p:nvPr/>
          </p:nvCxnSpPr>
          <p:spPr bwMode="auto">
            <a:xfrm>
              <a:off x="3080" y="854"/>
              <a:ext cx="0" cy="32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6338" name="Group 18"/>
          <p:cNvGrpSpPr>
            <a:grpSpLocks/>
          </p:cNvGrpSpPr>
          <p:nvPr/>
        </p:nvGrpSpPr>
        <p:grpSpPr bwMode="auto">
          <a:xfrm>
            <a:off x="3810000" y="285750"/>
            <a:ext cx="4724400" cy="6419850"/>
            <a:chOff x="2736" y="-340"/>
            <a:chExt cx="2976" cy="4044"/>
          </a:xfrm>
        </p:grpSpPr>
        <p:sp>
          <p:nvSpPr>
            <p:cNvPr id="56339" name="AutoShape 19"/>
            <p:cNvSpPr>
              <a:spLocks noChangeArrowheads="1"/>
            </p:cNvSpPr>
            <p:nvPr/>
          </p:nvSpPr>
          <p:spPr bwMode="auto">
            <a:xfrm>
              <a:off x="2736" y="-340"/>
              <a:ext cx="1360" cy="680"/>
            </a:xfrm>
            <a:prstGeom prst="flowChartProcess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cs-CZ"/>
            </a:p>
          </p:txBody>
        </p:sp>
        <p:sp>
          <p:nvSpPr>
            <p:cNvPr id="56340" name="AutoShape 20"/>
            <p:cNvSpPr>
              <a:spLocks noChangeArrowheads="1"/>
            </p:cNvSpPr>
            <p:nvPr/>
          </p:nvSpPr>
          <p:spPr bwMode="auto">
            <a:xfrm>
              <a:off x="2736" y="664"/>
              <a:ext cx="1360" cy="680"/>
            </a:xfrm>
            <a:prstGeom prst="flowChartDecision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i &gt; 3</a:t>
              </a:r>
            </a:p>
          </p:txBody>
        </p:sp>
        <p:sp>
          <p:nvSpPr>
            <p:cNvPr id="56341" name="AutoShape 21"/>
            <p:cNvSpPr>
              <a:spLocks noChangeArrowheads="1"/>
            </p:cNvSpPr>
            <p:nvPr/>
          </p:nvSpPr>
          <p:spPr bwMode="auto">
            <a:xfrm>
              <a:off x="2736" y="1768"/>
              <a:ext cx="1360" cy="680"/>
            </a:xfrm>
            <a:prstGeom prst="flowChartProcess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j = 5</a:t>
              </a:r>
            </a:p>
          </p:txBody>
        </p:sp>
        <p:cxnSp>
          <p:nvCxnSpPr>
            <p:cNvPr id="56342" name="AutoShape 22"/>
            <p:cNvCxnSpPr>
              <a:cxnSpLocks noChangeShapeType="1"/>
              <a:stCxn id="56340" idx="2"/>
              <a:endCxn id="56341" idx="0"/>
            </p:cNvCxnSpPr>
            <p:nvPr/>
          </p:nvCxnSpPr>
          <p:spPr bwMode="auto">
            <a:xfrm>
              <a:off x="3416" y="1352"/>
              <a:ext cx="0" cy="40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343" name="Text Box 23"/>
            <p:cNvSpPr txBox="1">
              <a:spLocks noChangeArrowheads="1"/>
            </p:cNvSpPr>
            <p:nvPr/>
          </p:nvSpPr>
          <p:spPr bwMode="auto">
            <a:xfrm>
              <a:off x="3408" y="143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/>
                <a:t>ano</a:t>
              </a:r>
            </a:p>
          </p:txBody>
        </p:sp>
        <p:sp>
          <p:nvSpPr>
            <p:cNvPr id="56344" name="Text Box 24"/>
            <p:cNvSpPr txBox="1">
              <a:spLocks noChangeArrowheads="1"/>
            </p:cNvSpPr>
            <p:nvPr/>
          </p:nvSpPr>
          <p:spPr bwMode="auto">
            <a:xfrm>
              <a:off x="4272" y="808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/>
                <a:t>ne</a:t>
              </a:r>
            </a:p>
          </p:txBody>
        </p:sp>
        <p:cxnSp>
          <p:nvCxnSpPr>
            <p:cNvPr id="56345" name="AutoShape 25"/>
            <p:cNvCxnSpPr>
              <a:cxnSpLocks noChangeShapeType="1"/>
              <a:stCxn id="56341" idx="2"/>
              <a:endCxn id="56350" idx="0"/>
            </p:cNvCxnSpPr>
            <p:nvPr/>
          </p:nvCxnSpPr>
          <p:spPr bwMode="auto">
            <a:xfrm>
              <a:off x="3416" y="2456"/>
              <a:ext cx="0" cy="56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346" name="AutoShape 26"/>
            <p:cNvSpPr>
              <a:spLocks noChangeArrowheads="1"/>
            </p:cNvSpPr>
            <p:nvPr/>
          </p:nvSpPr>
          <p:spPr bwMode="auto">
            <a:xfrm>
              <a:off x="4352" y="1776"/>
              <a:ext cx="1360" cy="680"/>
            </a:xfrm>
            <a:prstGeom prst="flowChartProcess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j = 1</a:t>
              </a:r>
            </a:p>
          </p:txBody>
        </p:sp>
        <p:cxnSp>
          <p:nvCxnSpPr>
            <p:cNvPr id="56347" name="AutoShape 27"/>
            <p:cNvCxnSpPr>
              <a:cxnSpLocks noChangeShapeType="1"/>
              <a:stCxn id="56340" idx="3"/>
              <a:endCxn id="56346" idx="0"/>
            </p:cNvCxnSpPr>
            <p:nvPr/>
          </p:nvCxnSpPr>
          <p:spPr bwMode="auto">
            <a:xfrm>
              <a:off x="4104" y="1004"/>
              <a:ext cx="928" cy="7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348" name="AutoShape 28"/>
            <p:cNvSpPr>
              <a:spLocks noChangeArrowheads="1"/>
            </p:cNvSpPr>
            <p:nvPr/>
          </p:nvSpPr>
          <p:spPr bwMode="auto">
            <a:xfrm>
              <a:off x="3168" y="2680"/>
              <a:ext cx="240" cy="152"/>
            </a:xfrm>
            <a:prstGeom prst="flowChartProcess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cs-CZ"/>
            </a:p>
          </p:txBody>
        </p:sp>
        <p:cxnSp>
          <p:nvCxnSpPr>
            <p:cNvPr id="56349" name="AutoShape 29"/>
            <p:cNvCxnSpPr>
              <a:cxnSpLocks noChangeShapeType="1"/>
              <a:stCxn id="56339" idx="2"/>
              <a:endCxn id="56340" idx="0"/>
            </p:cNvCxnSpPr>
            <p:nvPr/>
          </p:nvCxnSpPr>
          <p:spPr bwMode="auto">
            <a:xfrm>
              <a:off x="3416" y="340"/>
              <a:ext cx="0" cy="31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350" name="AutoShape 30"/>
            <p:cNvSpPr>
              <a:spLocks noChangeArrowheads="1"/>
            </p:cNvSpPr>
            <p:nvPr/>
          </p:nvSpPr>
          <p:spPr bwMode="auto">
            <a:xfrm>
              <a:off x="2736" y="3024"/>
              <a:ext cx="1360" cy="680"/>
            </a:xfrm>
            <a:prstGeom prst="flowChartProcess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cs-CZ"/>
            </a:p>
          </p:txBody>
        </p:sp>
        <p:cxnSp>
          <p:nvCxnSpPr>
            <p:cNvPr id="56351" name="AutoShape 31"/>
            <p:cNvCxnSpPr>
              <a:cxnSpLocks noChangeShapeType="1"/>
              <a:stCxn id="56346" idx="2"/>
              <a:endCxn id="56348" idx="3"/>
            </p:cNvCxnSpPr>
            <p:nvPr/>
          </p:nvCxnSpPr>
          <p:spPr bwMode="auto">
            <a:xfrm rot="5400000">
              <a:off x="4074" y="1798"/>
              <a:ext cx="292" cy="162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6352" name="Group 32"/>
          <p:cNvGrpSpPr>
            <a:grpSpLocks/>
          </p:cNvGrpSpPr>
          <p:nvPr/>
        </p:nvGrpSpPr>
        <p:grpSpPr bwMode="auto">
          <a:xfrm>
            <a:off x="3810000" y="285750"/>
            <a:ext cx="4724400" cy="6419850"/>
            <a:chOff x="2736" y="-340"/>
            <a:chExt cx="2976" cy="4044"/>
          </a:xfrm>
        </p:grpSpPr>
        <p:sp>
          <p:nvSpPr>
            <p:cNvPr id="56353" name="AutoShape 33"/>
            <p:cNvSpPr>
              <a:spLocks noChangeArrowheads="1"/>
            </p:cNvSpPr>
            <p:nvPr/>
          </p:nvSpPr>
          <p:spPr bwMode="auto">
            <a:xfrm>
              <a:off x="2736" y="-340"/>
              <a:ext cx="1360" cy="680"/>
            </a:xfrm>
            <a:prstGeom prst="flowChartProcess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cs-CZ"/>
            </a:p>
          </p:txBody>
        </p:sp>
        <p:sp>
          <p:nvSpPr>
            <p:cNvPr id="56354" name="AutoShape 34"/>
            <p:cNvSpPr>
              <a:spLocks noChangeArrowheads="1"/>
            </p:cNvSpPr>
            <p:nvPr/>
          </p:nvSpPr>
          <p:spPr bwMode="auto">
            <a:xfrm>
              <a:off x="2736" y="664"/>
              <a:ext cx="1360" cy="680"/>
            </a:xfrm>
            <a:prstGeom prst="flowChartDecision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i &gt; 3</a:t>
              </a:r>
            </a:p>
          </p:txBody>
        </p:sp>
        <p:sp>
          <p:nvSpPr>
            <p:cNvPr id="56355" name="AutoShape 35"/>
            <p:cNvSpPr>
              <a:spLocks noChangeArrowheads="1"/>
            </p:cNvSpPr>
            <p:nvPr/>
          </p:nvSpPr>
          <p:spPr bwMode="auto">
            <a:xfrm>
              <a:off x="2736" y="1768"/>
              <a:ext cx="1360" cy="680"/>
            </a:xfrm>
            <a:prstGeom prst="flowChartProcess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i = 7</a:t>
              </a:r>
            </a:p>
            <a:p>
              <a:pPr algn="ctr"/>
              <a:r>
                <a:rPr lang="cs-CZ" altLang="cs-CZ"/>
                <a:t>j = 5</a:t>
              </a:r>
            </a:p>
          </p:txBody>
        </p:sp>
        <p:cxnSp>
          <p:nvCxnSpPr>
            <p:cNvPr id="56356" name="AutoShape 36"/>
            <p:cNvCxnSpPr>
              <a:cxnSpLocks noChangeShapeType="1"/>
              <a:stCxn id="56354" idx="2"/>
              <a:endCxn id="56355" idx="0"/>
            </p:cNvCxnSpPr>
            <p:nvPr/>
          </p:nvCxnSpPr>
          <p:spPr bwMode="auto">
            <a:xfrm>
              <a:off x="3416" y="1352"/>
              <a:ext cx="0" cy="40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357" name="Text Box 37"/>
            <p:cNvSpPr txBox="1">
              <a:spLocks noChangeArrowheads="1"/>
            </p:cNvSpPr>
            <p:nvPr/>
          </p:nvSpPr>
          <p:spPr bwMode="auto">
            <a:xfrm>
              <a:off x="3408" y="143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/>
                <a:t>ano</a:t>
              </a:r>
            </a:p>
          </p:txBody>
        </p:sp>
        <p:sp>
          <p:nvSpPr>
            <p:cNvPr id="56358" name="Text Box 38"/>
            <p:cNvSpPr txBox="1">
              <a:spLocks noChangeArrowheads="1"/>
            </p:cNvSpPr>
            <p:nvPr/>
          </p:nvSpPr>
          <p:spPr bwMode="auto">
            <a:xfrm>
              <a:off x="4272" y="808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/>
                <a:t>ne</a:t>
              </a:r>
            </a:p>
          </p:txBody>
        </p:sp>
        <p:cxnSp>
          <p:nvCxnSpPr>
            <p:cNvPr id="56359" name="AutoShape 39"/>
            <p:cNvCxnSpPr>
              <a:cxnSpLocks noChangeShapeType="1"/>
              <a:stCxn id="56355" idx="2"/>
              <a:endCxn id="56364" idx="0"/>
            </p:cNvCxnSpPr>
            <p:nvPr/>
          </p:nvCxnSpPr>
          <p:spPr bwMode="auto">
            <a:xfrm>
              <a:off x="3416" y="2456"/>
              <a:ext cx="0" cy="56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360" name="AutoShape 40"/>
            <p:cNvSpPr>
              <a:spLocks noChangeArrowheads="1"/>
            </p:cNvSpPr>
            <p:nvPr/>
          </p:nvSpPr>
          <p:spPr bwMode="auto">
            <a:xfrm>
              <a:off x="4352" y="1776"/>
              <a:ext cx="1360" cy="680"/>
            </a:xfrm>
            <a:prstGeom prst="flowChartProcess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i = 1</a:t>
              </a:r>
            </a:p>
            <a:p>
              <a:pPr algn="ctr"/>
              <a:r>
                <a:rPr lang="cs-CZ" altLang="cs-CZ"/>
                <a:t>j = 1</a:t>
              </a:r>
            </a:p>
          </p:txBody>
        </p:sp>
        <p:cxnSp>
          <p:nvCxnSpPr>
            <p:cNvPr id="56361" name="AutoShape 41"/>
            <p:cNvCxnSpPr>
              <a:cxnSpLocks noChangeShapeType="1"/>
              <a:stCxn id="56354" idx="3"/>
              <a:endCxn id="56360" idx="0"/>
            </p:cNvCxnSpPr>
            <p:nvPr/>
          </p:nvCxnSpPr>
          <p:spPr bwMode="auto">
            <a:xfrm>
              <a:off x="4104" y="1004"/>
              <a:ext cx="928" cy="7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362" name="AutoShape 42"/>
            <p:cNvSpPr>
              <a:spLocks noChangeArrowheads="1"/>
            </p:cNvSpPr>
            <p:nvPr/>
          </p:nvSpPr>
          <p:spPr bwMode="auto">
            <a:xfrm>
              <a:off x="3168" y="2680"/>
              <a:ext cx="240" cy="152"/>
            </a:xfrm>
            <a:prstGeom prst="flowChartProcess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cs-CZ"/>
            </a:p>
          </p:txBody>
        </p:sp>
        <p:cxnSp>
          <p:nvCxnSpPr>
            <p:cNvPr id="56363" name="AutoShape 43"/>
            <p:cNvCxnSpPr>
              <a:cxnSpLocks noChangeShapeType="1"/>
              <a:stCxn id="56353" idx="2"/>
              <a:endCxn id="56354" idx="0"/>
            </p:cNvCxnSpPr>
            <p:nvPr/>
          </p:nvCxnSpPr>
          <p:spPr bwMode="auto">
            <a:xfrm>
              <a:off x="3416" y="340"/>
              <a:ext cx="0" cy="31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364" name="AutoShape 44"/>
            <p:cNvSpPr>
              <a:spLocks noChangeArrowheads="1"/>
            </p:cNvSpPr>
            <p:nvPr/>
          </p:nvSpPr>
          <p:spPr bwMode="auto">
            <a:xfrm>
              <a:off x="2736" y="3024"/>
              <a:ext cx="1360" cy="680"/>
            </a:xfrm>
            <a:prstGeom prst="flowChartProcess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cs-CZ"/>
            </a:p>
          </p:txBody>
        </p:sp>
        <p:cxnSp>
          <p:nvCxnSpPr>
            <p:cNvPr id="56365" name="AutoShape 45"/>
            <p:cNvCxnSpPr>
              <a:cxnSpLocks noChangeShapeType="1"/>
              <a:stCxn id="56360" idx="2"/>
              <a:endCxn id="56362" idx="3"/>
            </p:cNvCxnSpPr>
            <p:nvPr/>
          </p:nvCxnSpPr>
          <p:spPr bwMode="auto">
            <a:xfrm rot="5400000">
              <a:off x="4074" y="1798"/>
              <a:ext cx="292" cy="162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11DB-A048-493E-ACB8-8993790DAB9F}" type="slidenum">
              <a:rPr lang="cs-CZ" altLang="cs-CZ"/>
              <a:pPr/>
              <a:t>33</a:t>
            </a:fld>
            <a:endParaRPr lang="cs-CZ" altLang="cs-CZ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Příkaz </a:t>
            </a:r>
            <a:r>
              <a:rPr lang="cs-CZ" altLang="cs-CZ">
                <a:solidFill>
                  <a:schemeClr val="accent2"/>
                </a:solidFill>
              </a:rPr>
              <a:t>if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dirty="0" err="1">
                <a:solidFill>
                  <a:schemeClr val="accent2"/>
                </a:solidFill>
              </a:rPr>
              <a:t>if</a:t>
            </a:r>
            <a:r>
              <a:rPr lang="cs-CZ" altLang="cs-CZ" sz="2400" dirty="0">
                <a:solidFill>
                  <a:schemeClr val="accent2"/>
                </a:solidFill>
              </a:rPr>
              <a:t> (i &gt; 3)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  j = 5;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Syntaktická pravidla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 err="1">
                <a:solidFill>
                  <a:schemeClr val="accent2"/>
                </a:solidFill>
              </a:rPr>
              <a:t>if</a:t>
            </a:r>
            <a:r>
              <a:rPr lang="cs-CZ" altLang="cs-CZ" sz="2000" dirty="0"/>
              <a:t> a další klíčová slova musí být psána malými písmeny.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Po </a:t>
            </a:r>
            <a:r>
              <a:rPr lang="cs-CZ" altLang="cs-CZ" sz="2000" dirty="0" err="1">
                <a:solidFill>
                  <a:schemeClr val="accent2"/>
                </a:solidFill>
              </a:rPr>
              <a:t>if</a:t>
            </a:r>
            <a:r>
              <a:rPr lang="cs-CZ" altLang="cs-CZ" sz="2000" dirty="0"/>
              <a:t> je podmínka (výraz s hodnotou typu </a:t>
            </a:r>
            <a:r>
              <a:rPr lang="cs-CZ" altLang="cs-CZ" sz="2000" dirty="0" err="1">
                <a:hlinkClick r:id="rId2" action="ppaction://hlinksldjump"/>
              </a:rPr>
              <a:t>boolean</a:t>
            </a:r>
            <a:r>
              <a:rPr lang="cs-CZ" altLang="cs-CZ" sz="2000" dirty="0"/>
              <a:t>) a ta </a:t>
            </a:r>
            <a:r>
              <a:rPr lang="cs-CZ" altLang="cs-CZ" sz="2000" u="sng" dirty="0"/>
              <a:t>musí být v závorce</a:t>
            </a:r>
            <a:r>
              <a:rPr lang="cs-CZ" altLang="cs-CZ" sz="2000" dirty="0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Když podmínka platí nebo je výraz v závorce vyhodnocen jako číslo jiné než 0, tak se vykoná následující příkaz.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Štábní kultura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Její nedodržení nevadí překladači, ale vadí programátorům.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Příkaz </a:t>
            </a:r>
            <a:r>
              <a:rPr lang="cs-CZ" altLang="cs-CZ" sz="2000" dirty="0" err="1">
                <a:solidFill>
                  <a:schemeClr val="accent2"/>
                </a:solidFill>
              </a:rPr>
              <a:t>if</a:t>
            </a:r>
            <a:r>
              <a:rPr lang="cs-CZ" altLang="cs-CZ" sz="2000" dirty="0">
                <a:solidFill>
                  <a:schemeClr val="accent2"/>
                </a:solidFill>
              </a:rPr>
              <a:t> (i &gt; 3)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Mezi </a:t>
            </a:r>
            <a:r>
              <a:rPr lang="cs-CZ" altLang="cs-CZ" sz="1800" dirty="0" err="1">
                <a:solidFill>
                  <a:schemeClr val="accent2"/>
                </a:solidFill>
              </a:rPr>
              <a:t>if</a:t>
            </a:r>
            <a:r>
              <a:rPr lang="cs-CZ" altLang="cs-CZ" sz="1800" dirty="0"/>
              <a:t> a závorkou s podmínkou musí být jedna mezera.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Operátor </a:t>
            </a:r>
            <a:r>
              <a:rPr lang="cs-CZ" altLang="cs-CZ" sz="1800" dirty="0">
                <a:solidFill>
                  <a:schemeClr val="accent2"/>
                </a:solidFill>
              </a:rPr>
              <a:t>&gt;</a:t>
            </a:r>
            <a:r>
              <a:rPr lang="cs-CZ" altLang="cs-CZ" sz="1800" dirty="0"/>
              <a:t> (a všechny ostatní možné operátory) musí být obklopen jednou mezerou po každé straně.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Příkaz </a:t>
            </a:r>
            <a:r>
              <a:rPr lang="cs-CZ" altLang="cs-CZ" sz="2000" dirty="0">
                <a:solidFill>
                  <a:schemeClr val="accent2"/>
                </a:solidFill>
              </a:rPr>
              <a:t>j = 5;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musí být na dalším řádku,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musí být odsazen 2 mezerami od svého </a:t>
            </a:r>
            <a:r>
              <a:rPr lang="cs-CZ" altLang="cs-CZ" sz="1800" dirty="0" err="1">
                <a:solidFill>
                  <a:schemeClr val="accent2"/>
                </a:solidFill>
              </a:rPr>
              <a:t>if</a:t>
            </a:r>
            <a:r>
              <a:rPr lang="cs-CZ" altLang="cs-CZ" sz="1800" dirty="0"/>
              <a:t>.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Operátor </a:t>
            </a:r>
            <a:r>
              <a:rPr lang="cs-CZ" altLang="cs-CZ" sz="1800" dirty="0">
                <a:solidFill>
                  <a:schemeClr val="accent2"/>
                </a:solidFill>
              </a:rPr>
              <a:t>=</a:t>
            </a:r>
            <a:r>
              <a:rPr lang="cs-CZ" altLang="cs-CZ" sz="1800" dirty="0"/>
              <a:t> musí být obklopen jednou mezerou po každé straně.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E0B25-C7EE-47A3-8A64-74C6C4E75B71}" type="slidenum">
              <a:rPr lang="cs-CZ" altLang="cs-CZ"/>
              <a:pPr/>
              <a:t>34</a:t>
            </a:fld>
            <a:endParaRPr lang="cs-CZ" altLang="cs-CZ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Příkaz </a:t>
            </a:r>
            <a:r>
              <a:rPr lang="cs-CZ" altLang="cs-CZ">
                <a:solidFill>
                  <a:schemeClr val="accent2"/>
                </a:solidFill>
              </a:rPr>
              <a:t>if</a:t>
            </a:r>
            <a:r>
              <a:rPr lang="cs-CZ" altLang="cs-CZ"/>
              <a:t> – </a:t>
            </a:r>
            <a:r>
              <a:rPr lang="cs-CZ" altLang="cs-CZ">
                <a:solidFill>
                  <a:schemeClr val="accent2"/>
                </a:solidFill>
              </a:rPr>
              <a:t>else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if (i &gt; 3)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i = 7;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j = 5;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 </a:t>
            </a:r>
            <a:r>
              <a:rPr lang="cs-CZ" altLang="cs-CZ" sz="1600"/>
              <a:t>/* Po této závorce nesmí následovat středník. */</a:t>
            </a:r>
            <a:endParaRPr lang="cs-CZ" altLang="cs-CZ" sz="16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else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i = 1;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j =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 </a:t>
            </a:r>
            <a:r>
              <a:rPr lang="cs-CZ" altLang="cs-CZ" sz="1600"/>
              <a:t>/* Po této závorce může následovat středník, ale není nutný. */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6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1600"/>
              <a:t>Syntaktická pravidla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Když podmínka platí nebo je výraz v závorce vyhodnocen jako číslo jiné než </a:t>
            </a:r>
            <a:r>
              <a:rPr lang="cs-CZ" altLang="cs-CZ" sz="1400">
                <a:solidFill>
                  <a:schemeClr val="accent2"/>
                </a:solidFill>
              </a:rPr>
              <a:t>0</a:t>
            </a:r>
            <a:r>
              <a:rPr lang="cs-CZ" altLang="cs-CZ" sz="1400"/>
              <a:t>, tak se vykoná příkaz po </a:t>
            </a:r>
            <a:r>
              <a:rPr lang="cs-CZ" altLang="cs-CZ" sz="1400">
                <a:solidFill>
                  <a:schemeClr val="accent2"/>
                </a:solidFill>
              </a:rPr>
              <a:t>if ()</a:t>
            </a:r>
            <a:r>
              <a:rPr lang="cs-CZ" altLang="cs-CZ" sz="1400"/>
              <a:t>, jinak se vykoná příkaz po </a:t>
            </a:r>
            <a:r>
              <a:rPr lang="cs-CZ" altLang="cs-CZ" sz="1400">
                <a:solidFill>
                  <a:schemeClr val="accent2"/>
                </a:solidFill>
              </a:rPr>
              <a:t>else</a:t>
            </a:r>
            <a:r>
              <a:rPr lang="cs-CZ" altLang="cs-CZ" sz="14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Má-li se po </a:t>
            </a:r>
            <a:r>
              <a:rPr lang="cs-CZ" altLang="cs-CZ" sz="1400">
                <a:solidFill>
                  <a:schemeClr val="accent2"/>
                </a:solidFill>
              </a:rPr>
              <a:t>if</a:t>
            </a:r>
            <a:r>
              <a:rPr lang="cs-CZ" altLang="cs-CZ" sz="1400"/>
              <a:t> nebo po </a:t>
            </a:r>
            <a:r>
              <a:rPr lang="cs-CZ" altLang="cs-CZ" sz="1400">
                <a:solidFill>
                  <a:schemeClr val="accent2"/>
                </a:solidFill>
              </a:rPr>
              <a:t>else</a:t>
            </a:r>
            <a:r>
              <a:rPr lang="cs-CZ" altLang="cs-CZ" sz="1400"/>
              <a:t> vykonat víc než jeden příkaz, musí být tato skupina příkazů uzavřena ve složené závorce </a:t>
            </a:r>
            <a:r>
              <a:rPr lang="cs-CZ" altLang="cs-CZ" sz="1400">
                <a:solidFill>
                  <a:schemeClr val="accent2"/>
                </a:solidFill>
              </a:rPr>
              <a:t>{}</a:t>
            </a:r>
            <a:r>
              <a:rPr lang="cs-CZ" altLang="cs-CZ" sz="14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Obsah závorky tvoří takzvaný </a:t>
            </a:r>
            <a:r>
              <a:rPr lang="cs-CZ" altLang="cs-CZ" sz="1400">
                <a:hlinkClick r:id="rId2"/>
              </a:rPr>
              <a:t>blok</a:t>
            </a:r>
            <a:r>
              <a:rPr lang="cs-CZ" altLang="cs-CZ" sz="14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Středník musí být na konci každého příkazu (i toho posledního).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Tak se příkaz pozná od výrazu.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Středník nesmí být mezi </a:t>
            </a:r>
            <a:r>
              <a:rPr lang="cs-CZ" altLang="cs-CZ" sz="1400">
                <a:solidFill>
                  <a:schemeClr val="accent2"/>
                </a:solidFill>
              </a:rPr>
              <a:t>}</a:t>
            </a:r>
            <a:r>
              <a:rPr lang="cs-CZ" altLang="cs-CZ" sz="1400"/>
              <a:t> a </a:t>
            </a:r>
            <a:r>
              <a:rPr lang="cs-CZ" altLang="cs-CZ" sz="1400">
                <a:solidFill>
                  <a:schemeClr val="accent2"/>
                </a:solidFill>
              </a:rPr>
              <a:t>else</a:t>
            </a:r>
            <a:r>
              <a:rPr lang="cs-CZ" altLang="cs-CZ" sz="14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Štábní kultura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Příkaz </a:t>
            </a:r>
            <a:r>
              <a:rPr lang="cs-CZ" altLang="cs-CZ" sz="1400">
                <a:solidFill>
                  <a:schemeClr val="accent2"/>
                </a:solidFill>
              </a:rPr>
              <a:t>j = 1;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musí být na dalším řádku,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musí být odsazen 2 mezerami od svého </a:t>
            </a:r>
            <a:r>
              <a:rPr lang="cs-CZ" altLang="cs-CZ" sz="1200">
                <a:solidFill>
                  <a:schemeClr val="accent2"/>
                </a:solidFill>
              </a:rPr>
              <a:t>else</a:t>
            </a:r>
            <a:r>
              <a:rPr lang="cs-CZ" altLang="cs-CZ" sz="12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Závorka </a:t>
            </a:r>
            <a:r>
              <a:rPr lang="cs-CZ" altLang="cs-CZ" sz="1400">
                <a:solidFill>
                  <a:schemeClr val="accent2"/>
                </a:solidFill>
              </a:rPr>
              <a:t>{</a:t>
            </a:r>
            <a:endParaRPr lang="cs-CZ" altLang="cs-CZ" sz="1400"/>
          </a:p>
          <a:p>
            <a:pPr lvl="2">
              <a:lnSpc>
                <a:spcPct val="80000"/>
              </a:lnSpc>
            </a:pPr>
            <a:r>
              <a:rPr lang="cs-CZ" altLang="cs-CZ" sz="1200"/>
              <a:t>je na konci řádku s </a:t>
            </a:r>
            <a:r>
              <a:rPr lang="cs-CZ" altLang="cs-CZ" sz="1200">
                <a:solidFill>
                  <a:schemeClr val="accent2"/>
                </a:solidFill>
              </a:rPr>
              <a:t>if </a:t>
            </a:r>
            <a:r>
              <a:rPr lang="cs-CZ" altLang="cs-CZ" sz="1200"/>
              <a:t>nebo</a:t>
            </a:r>
            <a:r>
              <a:rPr lang="cs-CZ" altLang="cs-CZ" sz="1200">
                <a:solidFill>
                  <a:schemeClr val="accent2"/>
                </a:solidFill>
              </a:rPr>
              <a:t> else</a:t>
            </a:r>
            <a:r>
              <a:rPr lang="cs-CZ" altLang="cs-CZ" sz="1200"/>
              <a:t> a je před ní jedna mezera.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Závorka </a:t>
            </a:r>
            <a:r>
              <a:rPr lang="cs-CZ" altLang="cs-CZ" sz="1400">
                <a:solidFill>
                  <a:schemeClr val="accent2"/>
                </a:solidFill>
              </a:rPr>
              <a:t>}</a:t>
            </a:r>
            <a:endParaRPr lang="cs-CZ" altLang="cs-CZ" sz="1400"/>
          </a:p>
          <a:p>
            <a:pPr lvl="2">
              <a:lnSpc>
                <a:spcPct val="80000"/>
              </a:lnSpc>
            </a:pPr>
            <a:r>
              <a:rPr lang="cs-CZ" altLang="cs-CZ" sz="1200"/>
              <a:t>je na samostatném řádku po posledním příkazu v bloku,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je odsazena stejně daleko od začátku řádku jako její </a:t>
            </a:r>
            <a:r>
              <a:rPr lang="cs-CZ" altLang="cs-CZ" sz="1200">
                <a:solidFill>
                  <a:schemeClr val="accent2"/>
                </a:solidFill>
              </a:rPr>
              <a:t>if</a:t>
            </a:r>
            <a:r>
              <a:rPr lang="cs-CZ" altLang="cs-CZ" sz="1200"/>
              <a:t> nebo </a:t>
            </a:r>
            <a:r>
              <a:rPr lang="cs-CZ" altLang="cs-CZ" sz="1200">
                <a:solidFill>
                  <a:schemeClr val="accent2"/>
                </a:solidFill>
              </a:rPr>
              <a:t>else</a:t>
            </a:r>
            <a:r>
              <a:rPr lang="cs-CZ" altLang="cs-CZ" sz="12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5293-D22E-4B82-A895-1B2A81447565}" type="slidenum">
              <a:rPr lang="cs-CZ" altLang="cs-CZ"/>
              <a:pPr/>
              <a:t>35</a:t>
            </a:fld>
            <a:endParaRPr lang="cs-CZ" altLang="cs-CZ"/>
          </a:p>
        </p:txBody>
      </p:sp>
      <p:sp>
        <p:nvSpPr>
          <p:cNvPr id="59436" name="Rectangle 4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Vnořený příkaz </a:t>
            </a:r>
            <a:r>
              <a:rPr lang="cs-CZ" altLang="cs-CZ">
                <a:solidFill>
                  <a:schemeClr val="accent2"/>
                </a:solidFill>
              </a:rPr>
              <a:t>if</a:t>
            </a:r>
          </a:p>
        </p:txBody>
      </p:sp>
      <p:sp>
        <p:nvSpPr>
          <p:cNvPr id="59437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if (x == 5)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  if (y == 6)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    z = 7;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90000"/>
              </a:lnSpc>
            </a:pPr>
            <a:r>
              <a:rPr lang="cs-CZ" altLang="cs-CZ"/>
              <a:t>Syntaktická pravidla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Nezaměňujte operátor pro test rovnosti </a:t>
            </a:r>
            <a:r>
              <a:rPr lang="cs-CZ" altLang="cs-CZ">
                <a:solidFill>
                  <a:schemeClr val="accent2"/>
                </a:solidFill>
              </a:rPr>
              <a:t>==</a:t>
            </a:r>
            <a:r>
              <a:rPr lang="cs-CZ" altLang="cs-CZ"/>
              <a:t> za operátor pro přiřazení </a:t>
            </a:r>
            <a:r>
              <a:rPr lang="cs-CZ" altLang="cs-CZ">
                <a:solidFill>
                  <a:schemeClr val="accent2"/>
                </a:solidFill>
              </a:rPr>
              <a:t>=</a:t>
            </a:r>
            <a:r>
              <a:rPr lang="cs-CZ" altLang="cs-CZ"/>
              <a:t> !!!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solidFill>
                  <a:schemeClr val="accent2"/>
                </a:solidFill>
              </a:rPr>
              <a:t>else</a:t>
            </a:r>
            <a:r>
              <a:rPr lang="cs-CZ" altLang="cs-CZ"/>
              <a:t> se vztahuje vždy k nejbližšímu </a:t>
            </a:r>
            <a:r>
              <a:rPr lang="cs-CZ" altLang="cs-CZ">
                <a:solidFill>
                  <a:schemeClr val="accent2"/>
                </a:solidFill>
              </a:rPr>
              <a:t>if</a:t>
            </a:r>
            <a:r>
              <a:rPr lang="cs-CZ" altLang="cs-CZ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/>
              <a:t>Štábní kultura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Vnořený příkaz </a:t>
            </a:r>
            <a:r>
              <a:rPr lang="cs-CZ" altLang="cs-CZ">
                <a:solidFill>
                  <a:schemeClr val="accent2"/>
                </a:solidFill>
              </a:rPr>
              <a:t>if (y == 6)</a:t>
            </a:r>
            <a:r>
              <a:rPr lang="cs-CZ" altLang="cs-CZ"/>
              <a:t> musí být odsazen.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Závorka </a:t>
            </a:r>
            <a:r>
              <a:rPr lang="cs-CZ" altLang="cs-CZ">
                <a:solidFill>
                  <a:schemeClr val="accent2"/>
                </a:solidFill>
              </a:rPr>
              <a:t>{}</a:t>
            </a:r>
            <a:r>
              <a:rPr lang="cs-CZ" altLang="cs-CZ"/>
              <a:t>, ve které je vnořené </a:t>
            </a:r>
            <a:r>
              <a:rPr lang="cs-CZ" altLang="cs-CZ">
                <a:solidFill>
                  <a:schemeClr val="accent2"/>
                </a:solidFill>
              </a:rPr>
              <a:t>if</a:t>
            </a:r>
            <a:r>
              <a:rPr lang="cs-CZ" altLang="cs-CZ"/>
              <a:t>, není syntakticky nutná, ale zvyšuje přehlednost.</a:t>
            </a:r>
          </a:p>
        </p:txBody>
      </p:sp>
      <p:sp>
        <p:nvSpPr>
          <p:cNvPr id="59444" name="AutoShape 52"/>
          <p:cNvSpPr>
            <a:spLocks noChangeArrowheads="1"/>
          </p:cNvSpPr>
          <p:nvPr/>
        </p:nvSpPr>
        <p:spPr bwMode="auto">
          <a:xfrm>
            <a:off x="7239000" y="3200400"/>
            <a:ext cx="2159000" cy="1079500"/>
          </a:xfrm>
          <a:prstGeom prst="flowChart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cs-CZ"/>
          </a:p>
        </p:txBody>
      </p:sp>
      <p:grpSp>
        <p:nvGrpSpPr>
          <p:cNvPr id="59447" name="Group 55"/>
          <p:cNvGrpSpPr>
            <a:grpSpLocks/>
          </p:cNvGrpSpPr>
          <p:nvPr/>
        </p:nvGrpSpPr>
        <p:grpSpPr bwMode="auto">
          <a:xfrm>
            <a:off x="3810000" y="-228600"/>
            <a:ext cx="3429000" cy="8013700"/>
            <a:chOff x="2400" y="-144"/>
            <a:chExt cx="2160" cy="5048"/>
          </a:xfrm>
        </p:grpSpPr>
        <p:sp>
          <p:nvSpPr>
            <p:cNvPr id="59397" name="AutoShape 5"/>
            <p:cNvSpPr>
              <a:spLocks noChangeArrowheads="1"/>
            </p:cNvSpPr>
            <p:nvPr/>
          </p:nvSpPr>
          <p:spPr bwMode="auto">
            <a:xfrm>
              <a:off x="2400" y="867"/>
              <a:ext cx="1360" cy="680"/>
            </a:xfrm>
            <a:prstGeom prst="flowChartDecision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x = 5</a:t>
              </a:r>
            </a:p>
          </p:txBody>
        </p:sp>
        <p:cxnSp>
          <p:nvCxnSpPr>
            <p:cNvPr id="59399" name="AutoShape 7"/>
            <p:cNvCxnSpPr>
              <a:cxnSpLocks noChangeShapeType="1"/>
              <a:stCxn id="59397" idx="2"/>
              <a:endCxn id="59441" idx="0"/>
            </p:cNvCxnSpPr>
            <p:nvPr/>
          </p:nvCxnSpPr>
          <p:spPr bwMode="auto">
            <a:xfrm>
              <a:off x="3080" y="1555"/>
              <a:ext cx="0" cy="45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400" name="Text Box 8"/>
            <p:cNvSpPr txBox="1">
              <a:spLocks noChangeArrowheads="1"/>
            </p:cNvSpPr>
            <p:nvPr/>
          </p:nvSpPr>
          <p:spPr bwMode="auto">
            <a:xfrm>
              <a:off x="3072" y="1635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/>
                <a:t>ano</a:t>
              </a:r>
            </a:p>
          </p:txBody>
        </p:sp>
        <p:sp>
          <p:nvSpPr>
            <p:cNvPr id="59401" name="Text Box 9"/>
            <p:cNvSpPr txBox="1">
              <a:spLocks noChangeArrowheads="1"/>
            </p:cNvSpPr>
            <p:nvPr/>
          </p:nvSpPr>
          <p:spPr bwMode="auto">
            <a:xfrm>
              <a:off x="3936" y="1011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/>
                <a:t>ne</a:t>
              </a:r>
            </a:p>
          </p:txBody>
        </p:sp>
        <p:cxnSp>
          <p:nvCxnSpPr>
            <p:cNvPr id="59402" name="AutoShape 10"/>
            <p:cNvCxnSpPr>
              <a:cxnSpLocks noChangeShapeType="1"/>
              <a:stCxn id="59441" idx="2"/>
              <a:endCxn id="59403" idx="0"/>
            </p:cNvCxnSpPr>
            <p:nvPr/>
          </p:nvCxnSpPr>
          <p:spPr bwMode="auto">
            <a:xfrm>
              <a:off x="3080" y="2704"/>
              <a:ext cx="0" cy="50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403" name="AutoShape 11"/>
            <p:cNvSpPr>
              <a:spLocks noChangeArrowheads="1"/>
            </p:cNvSpPr>
            <p:nvPr/>
          </p:nvSpPr>
          <p:spPr bwMode="auto">
            <a:xfrm>
              <a:off x="2400" y="3219"/>
              <a:ext cx="1360" cy="680"/>
            </a:xfrm>
            <a:prstGeom prst="flowChartProcess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z = 7</a:t>
              </a:r>
            </a:p>
          </p:txBody>
        </p:sp>
        <p:cxnSp>
          <p:nvCxnSpPr>
            <p:cNvPr id="59404" name="AutoShape 12"/>
            <p:cNvCxnSpPr>
              <a:cxnSpLocks noChangeShapeType="1"/>
              <a:stCxn id="59397" idx="3"/>
              <a:endCxn id="59440" idx="3"/>
            </p:cNvCxnSpPr>
            <p:nvPr/>
          </p:nvCxnSpPr>
          <p:spPr bwMode="auto">
            <a:xfrm flipH="1">
              <a:off x="3072" y="1207"/>
              <a:ext cx="696" cy="2853"/>
            </a:xfrm>
            <a:prstGeom prst="bentConnector3">
              <a:avLst>
                <a:gd name="adj1" fmla="val -112505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405" name="AutoShape 13"/>
            <p:cNvSpPr>
              <a:spLocks noChangeArrowheads="1"/>
            </p:cNvSpPr>
            <p:nvPr/>
          </p:nvSpPr>
          <p:spPr bwMode="auto">
            <a:xfrm>
              <a:off x="2832" y="2883"/>
              <a:ext cx="240" cy="152"/>
            </a:xfrm>
            <a:prstGeom prst="flowChartProcess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cs-CZ"/>
            </a:p>
          </p:txBody>
        </p:sp>
        <p:sp>
          <p:nvSpPr>
            <p:cNvPr id="59406" name="AutoShape 14"/>
            <p:cNvSpPr>
              <a:spLocks noChangeArrowheads="1"/>
            </p:cNvSpPr>
            <p:nvPr/>
          </p:nvSpPr>
          <p:spPr bwMode="auto">
            <a:xfrm>
              <a:off x="2400" y="-144"/>
              <a:ext cx="1360" cy="680"/>
            </a:xfrm>
            <a:prstGeom prst="flowChartProcess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cs-CZ"/>
            </a:p>
          </p:txBody>
        </p:sp>
        <p:cxnSp>
          <p:nvCxnSpPr>
            <p:cNvPr id="59407" name="AutoShape 15"/>
            <p:cNvCxnSpPr>
              <a:cxnSpLocks noChangeShapeType="1"/>
              <a:stCxn id="59406" idx="2"/>
              <a:endCxn id="59397" idx="0"/>
            </p:cNvCxnSpPr>
            <p:nvPr/>
          </p:nvCxnSpPr>
          <p:spPr bwMode="auto">
            <a:xfrm>
              <a:off x="3080" y="536"/>
              <a:ext cx="0" cy="32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438" name="AutoShape 46"/>
            <p:cNvSpPr>
              <a:spLocks noChangeArrowheads="1"/>
            </p:cNvSpPr>
            <p:nvPr/>
          </p:nvSpPr>
          <p:spPr bwMode="auto">
            <a:xfrm>
              <a:off x="2400" y="4224"/>
              <a:ext cx="1360" cy="680"/>
            </a:xfrm>
            <a:prstGeom prst="flowChartProcess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cs-CZ"/>
            </a:p>
          </p:txBody>
        </p:sp>
        <p:cxnSp>
          <p:nvCxnSpPr>
            <p:cNvPr id="59439" name="AutoShape 47"/>
            <p:cNvCxnSpPr>
              <a:cxnSpLocks noChangeShapeType="1"/>
              <a:stCxn id="59403" idx="2"/>
              <a:endCxn id="59438" idx="0"/>
            </p:cNvCxnSpPr>
            <p:nvPr/>
          </p:nvCxnSpPr>
          <p:spPr bwMode="auto">
            <a:xfrm>
              <a:off x="3080" y="3907"/>
              <a:ext cx="0" cy="31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440" name="AutoShape 48"/>
            <p:cNvSpPr>
              <a:spLocks noChangeArrowheads="1"/>
            </p:cNvSpPr>
            <p:nvPr/>
          </p:nvSpPr>
          <p:spPr bwMode="auto">
            <a:xfrm>
              <a:off x="2832" y="3984"/>
              <a:ext cx="240" cy="152"/>
            </a:xfrm>
            <a:prstGeom prst="flowChartProcess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cs-CZ"/>
            </a:p>
          </p:txBody>
        </p:sp>
        <p:sp>
          <p:nvSpPr>
            <p:cNvPr id="59441" name="AutoShape 49"/>
            <p:cNvSpPr>
              <a:spLocks noChangeArrowheads="1"/>
            </p:cNvSpPr>
            <p:nvPr/>
          </p:nvSpPr>
          <p:spPr bwMode="auto">
            <a:xfrm>
              <a:off x="2400" y="2016"/>
              <a:ext cx="1360" cy="680"/>
            </a:xfrm>
            <a:prstGeom prst="flowChartDecision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y = 6</a:t>
              </a:r>
            </a:p>
          </p:txBody>
        </p:sp>
        <p:cxnSp>
          <p:nvCxnSpPr>
            <p:cNvPr id="59443" name="AutoShape 51"/>
            <p:cNvCxnSpPr>
              <a:cxnSpLocks noChangeShapeType="1"/>
              <a:stCxn id="59441" idx="3"/>
              <a:endCxn id="59444" idx="1"/>
            </p:cNvCxnSpPr>
            <p:nvPr/>
          </p:nvCxnSpPr>
          <p:spPr bwMode="auto">
            <a:xfrm>
              <a:off x="3768" y="2356"/>
              <a:ext cx="79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445" name="Text Box 53"/>
            <p:cNvSpPr txBox="1">
              <a:spLocks noChangeArrowheads="1"/>
            </p:cNvSpPr>
            <p:nvPr/>
          </p:nvSpPr>
          <p:spPr bwMode="auto">
            <a:xfrm>
              <a:off x="3072" y="283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/>
                <a:t>ano</a:t>
              </a:r>
            </a:p>
          </p:txBody>
        </p:sp>
        <p:sp>
          <p:nvSpPr>
            <p:cNvPr id="59446" name="Text Box 54"/>
            <p:cNvSpPr txBox="1">
              <a:spLocks noChangeArrowheads="1"/>
            </p:cNvSpPr>
            <p:nvPr/>
          </p:nvSpPr>
          <p:spPr bwMode="auto">
            <a:xfrm>
              <a:off x="3936" y="2160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/>
                <a:t>ne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600F-4D16-4907-B54A-D55ABC5F0D4D}" type="slidenum">
              <a:rPr lang="cs-CZ" altLang="cs-CZ"/>
              <a:pPr/>
              <a:t>36</a:t>
            </a:fld>
            <a:endParaRPr lang="cs-CZ" altLang="cs-CZ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Štábní kultura zápisu podmínek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Nemusíme zapisovat porovnání výrazu s hodnotou 0, protože výraz má sám o sobě hodnotu TRUE nebo FALSE.</a:t>
            </a:r>
          </a:p>
          <a:p>
            <a:pPr lvl="1"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if (</a:t>
            </a:r>
            <a:r>
              <a:rPr lang="cs-CZ" altLang="cs-CZ" sz="1800"/>
              <a:t>výraz</a:t>
            </a:r>
            <a:r>
              <a:rPr lang="cs-CZ" altLang="cs-CZ" sz="1800">
                <a:solidFill>
                  <a:schemeClr val="accent2"/>
                </a:solidFill>
              </a:rPr>
              <a:t> != 0)</a:t>
            </a:r>
            <a:r>
              <a:rPr lang="cs-CZ" altLang="cs-CZ" sz="1800"/>
              <a:t> se často píše jako </a:t>
            </a:r>
            <a:r>
              <a:rPr lang="cs-CZ" altLang="cs-CZ" sz="1800">
                <a:solidFill>
                  <a:schemeClr val="accent2"/>
                </a:solidFill>
              </a:rPr>
              <a:t>if (</a:t>
            </a:r>
            <a:r>
              <a:rPr lang="cs-CZ" altLang="cs-CZ" sz="1800"/>
              <a:t>výraz</a:t>
            </a:r>
            <a:r>
              <a:rPr lang="cs-CZ" altLang="cs-CZ" sz="1800">
                <a:solidFill>
                  <a:schemeClr val="accent2"/>
                </a:solidFill>
              </a:rPr>
              <a:t>)</a:t>
            </a:r>
            <a:r>
              <a:rPr lang="cs-CZ" altLang="cs-CZ" sz="180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výraz </a:t>
            </a:r>
            <a:r>
              <a:rPr lang="cs-CZ" altLang="cs-CZ" sz="1600">
                <a:solidFill>
                  <a:schemeClr val="accent2"/>
                </a:solidFill>
              </a:rPr>
              <a:t>!= 0</a:t>
            </a:r>
            <a:r>
              <a:rPr lang="cs-CZ" altLang="cs-CZ" sz="1600"/>
              <a:t> → výraz &lt;&gt; 0 → Výraz má hodnotu TRUE.</a:t>
            </a:r>
          </a:p>
          <a:p>
            <a:pPr lvl="1"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if (</a:t>
            </a:r>
            <a:r>
              <a:rPr lang="cs-CZ" altLang="cs-CZ" sz="1800"/>
              <a:t>výraz</a:t>
            </a:r>
            <a:r>
              <a:rPr lang="cs-CZ" altLang="cs-CZ" sz="1800">
                <a:solidFill>
                  <a:schemeClr val="accent2"/>
                </a:solidFill>
              </a:rPr>
              <a:t> == 0)</a:t>
            </a:r>
            <a:r>
              <a:rPr lang="cs-CZ" altLang="cs-CZ" sz="1800"/>
              <a:t> se často píše jako </a:t>
            </a:r>
            <a:r>
              <a:rPr lang="cs-CZ" altLang="cs-CZ" sz="1800">
                <a:solidFill>
                  <a:schemeClr val="accent2"/>
                </a:solidFill>
              </a:rPr>
              <a:t>if (!</a:t>
            </a:r>
            <a:r>
              <a:rPr lang="cs-CZ" altLang="cs-CZ" sz="1800"/>
              <a:t>výraz</a:t>
            </a:r>
            <a:r>
              <a:rPr lang="cs-CZ" altLang="cs-CZ" sz="1800">
                <a:solidFill>
                  <a:schemeClr val="accent2"/>
                </a:solidFill>
              </a:rPr>
              <a:t>)</a:t>
            </a:r>
            <a:r>
              <a:rPr lang="cs-CZ" altLang="cs-CZ" sz="180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výraz </a:t>
            </a:r>
            <a:r>
              <a:rPr lang="cs-CZ" altLang="cs-CZ" sz="1600">
                <a:solidFill>
                  <a:schemeClr val="accent2"/>
                </a:solidFill>
              </a:rPr>
              <a:t>== 0</a:t>
            </a:r>
            <a:r>
              <a:rPr lang="cs-CZ" altLang="cs-CZ" sz="1600"/>
              <a:t> → výraz = 0 → Výraz má hodnotu FALSE.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Při testování na nulu porovnávat s konstantou 0 zapsanou tak, aby byla stejného typu, jako je typ porovnávaného výrazu.</a:t>
            </a:r>
          </a:p>
          <a:p>
            <a:pPr lvl="1"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if (c == 0)</a:t>
            </a:r>
            <a:r>
              <a:rPr lang="cs-CZ" altLang="cs-CZ" sz="1800"/>
              <a:t> neboli </a:t>
            </a:r>
            <a:r>
              <a:rPr lang="cs-CZ" altLang="cs-CZ" sz="1800">
                <a:solidFill>
                  <a:schemeClr val="accent2"/>
                </a:solidFill>
              </a:rPr>
              <a:t>if (!c)</a:t>
            </a:r>
            <a:r>
              <a:rPr lang="cs-CZ" altLang="cs-CZ" sz="1800"/>
              <a:t> pište jako </a:t>
            </a:r>
            <a:r>
              <a:rPr lang="cs-CZ" altLang="cs-CZ" sz="1800">
                <a:solidFill>
                  <a:schemeClr val="accent2"/>
                </a:solidFill>
              </a:rPr>
              <a:t>if (c == '\0')</a:t>
            </a:r>
            <a:r>
              <a:rPr lang="cs-CZ" altLang="cs-CZ" sz="180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Test, zda má </a:t>
            </a:r>
            <a:r>
              <a:rPr lang="cs-CZ" altLang="cs-CZ" sz="1600">
                <a:hlinkClick r:id="rId2" action="ppaction://hlinksldjump"/>
              </a:rPr>
              <a:t>znak</a:t>
            </a:r>
            <a:r>
              <a:rPr lang="cs-CZ" altLang="cs-CZ" sz="1600"/>
              <a:t> </a:t>
            </a:r>
            <a:r>
              <a:rPr lang="cs-CZ" altLang="cs-CZ" sz="1600">
                <a:solidFill>
                  <a:schemeClr val="accent2"/>
                </a:solidFill>
              </a:rPr>
              <a:t>c</a:t>
            </a:r>
            <a:r>
              <a:rPr lang="cs-CZ" altLang="cs-CZ" sz="1600"/>
              <a:t> kód 0.</a:t>
            </a:r>
          </a:p>
          <a:p>
            <a:pPr lvl="1"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if (p_i == 0)</a:t>
            </a:r>
            <a:r>
              <a:rPr lang="cs-CZ" altLang="cs-CZ" sz="1800"/>
              <a:t> neboli </a:t>
            </a:r>
            <a:r>
              <a:rPr lang="cs-CZ" altLang="cs-CZ" sz="1800">
                <a:solidFill>
                  <a:schemeClr val="accent2"/>
                </a:solidFill>
              </a:rPr>
              <a:t>if (!p_i)</a:t>
            </a:r>
            <a:r>
              <a:rPr lang="cs-CZ" altLang="cs-CZ" sz="1800"/>
              <a:t> pište jako </a:t>
            </a:r>
            <a:r>
              <a:rPr lang="cs-CZ" altLang="cs-CZ" sz="1800">
                <a:solidFill>
                  <a:schemeClr val="accent2"/>
                </a:solidFill>
              </a:rPr>
              <a:t>if (p_i == NULL)</a:t>
            </a:r>
            <a:r>
              <a:rPr lang="cs-CZ" altLang="cs-CZ" sz="180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Test, zda je pointer </a:t>
            </a:r>
            <a:r>
              <a:rPr lang="cs-CZ" altLang="cs-CZ" sz="1600">
                <a:solidFill>
                  <a:schemeClr val="accent2"/>
                </a:solidFill>
              </a:rPr>
              <a:t>p_i</a:t>
            </a:r>
            <a:r>
              <a:rPr lang="cs-CZ" altLang="cs-CZ" sz="1600"/>
              <a:t> nulový.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Obsahuje-li testovaný výraz operátor přiřazení a je testován na nulu, je vhodné ji explicitně uvést.</a:t>
            </a:r>
          </a:p>
          <a:p>
            <a:pPr lvl="1"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if (c = getchar())</a:t>
            </a:r>
            <a:r>
              <a:rPr lang="cs-CZ" altLang="cs-CZ" sz="1800"/>
              <a:t> pište jako </a:t>
            </a:r>
            <a:r>
              <a:rPr lang="cs-CZ" altLang="cs-CZ" sz="1800">
                <a:solidFill>
                  <a:schemeClr val="accent2"/>
                </a:solidFill>
              </a:rPr>
              <a:t>if ((c = getchar()) != 0)</a:t>
            </a:r>
            <a:r>
              <a:rPr lang="cs-CZ" altLang="cs-CZ" sz="180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600">
                <a:hlinkClick r:id="rId3" action="ppaction://hlinksldjump"/>
              </a:rPr>
              <a:t>Výraz s operátorem přiřazení má výslednou hodnotu z pravé strany.</a:t>
            </a:r>
            <a:endParaRPr lang="cs-CZ" altLang="cs-CZ" sz="1600"/>
          </a:p>
          <a:p>
            <a:pPr>
              <a:lnSpc>
                <a:spcPct val="80000"/>
              </a:lnSpc>
            </a:pPr>
            <a:r>
              <a:rPr lang="cs-CZ" altLang="cs-CZ" sz="2000"/>
              <a:t>Testy uvádějte v aserci (kladné znění tvrzení) a ne v negaci.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Viz </a:t>
            </a:r>
            <a:r>
              <a:rPr lang="cs-CZ" altLang="cs-CZ" sz="1800">
                <a:hlinkClick r:id="rId4"/>
              </a:rPr>
              <a:t>De Morganova pravidla</a:t>
            </a:r>
            <a:r>
              <a:rPr lang="cs-CZ" altLang="cs-CZ" sz="18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if (!(c == '\0' || c == ' ' || c == '1'))</a:t>
            </a:r>
            <a:r>
              <a:rPr lang="cs-CZ" altLang="cs-CZ" sz="1800"/>
              <a:t> /* Nevhodné. */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Není pravda, že platí </a:t>
            </a:r>
            <a:r>
              <a:rPr lang="cs-CZ" altLang="cs-CZ" sz="1600">
                <a:solidFill>
                  <a:schemeClr val="accent2"/>
                </a:solidFill>
              </a:rPr>
              <a:t>c == '\0'</a:t>
            </a:r>
            <a:r>
              <a:rPr lang="cs-CZ" altLang="cs-CZ" sz="1600"/>
              <a:t> nebo </a:t>
            </a:r>
            <a:r>
              <a:rPr lang="cs-CZ" altLang="cs-CZ" sz="1600">
                <a:solidFill>
                  <a:schemeClr val="accent2"/>
                </a:solidFill>
              </a:rPr>
              <a:t>c == ' '</a:t>
            </a:r>
            <a:r>
              <a:rPr lang="cs-CZ" altLang="cs-CZ" sz="1600"/>
              <a:t> nebo </a:t>
            </a:r>
            <a:r>
              <a:rPr lang="cs-CZ" altLang="cs-CZ" sz="1600">
                <a:solidFill>
                  <a:schemeClr val="accent2"/>
                </a:solidFill>
              </a:rPr>
              <a:t>c == '1'</a:t>
            </a:r>
            <a:r>
              <a:rPr lang="cs-CZ" altLang="cs-CZ" sz="16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if (c != '\0' &amp;&amp; c != ' ' &amp;&amp; c != '1')</a:t>
            </a:r>
            <a:r>
              <a:rPr lang="cs-CZ" altLang="cs-CZ" sz="1800"/>
              <a:t> /* Lepší. */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Neplatí </a:t>
            </a:r>
            <a:r>
              <a:rPr lang="cs-CZ" altLang="cs-CZ" sz="1600">
                <a:solidFill>
                  <a:schemeClr val="accent2"/>
                </a:solidFill>
              </a:rPr>
              <a:t>c == '\0'</a:t>
            </a:r>
            <a:r>
              <a:rPr lang="cs-CZ" altLang="cs-CZ" sz="1600"/>
              <a:t> ani </a:t>
            </a:r>
            <a:r>
              <a:rPr lang="cs-CZ" altLang="cs-CZ" sz="1600">
                <a:solidFill>
                  <a:schemeClr val="accent2"/>
                </a:solidFill>
              </a:rPr>
              <a:t>c == ' '</a:t>
            </a:r>
            <a:r>
              <a:rPr lang="cs-CZ" altLang="cs-CZ" sz="1600"/>
              <a:t> ani </a:t>
            </a:r>
            <a:r>
              <a:rPr lang="cs-CZ" altLang="cs-CZ" sz="1600">
                <a:solidFill>
                  <a:schemeClr val="accent2"/>
                </a:solidFill>
              </a:rPr>
              <a:t>c == '1'</a:t>
            </a:r>
            <a:r>
              <a:rPr lang="cs-CZ" altLang="cs-CZ" sz="16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CFD7-1C9C-4F00-B686-942D6A3A0902}" type="slidenum">
              <a:rPr lang="cs-CZ" altLang="cs-CZ"/>
              <a:pPr/>
              <a:t>37</a:t>
            </a:fld>
            <a:endParaRPr lang="cs-CZ" altLang="cs-CZ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/>
              <a:t>Booleovské výrazy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Výrazy s hodnotou typu </a:t>
            </a:r>
            <a:r>
              <a:rPr lang="cs-CZ" altLang="cs-CZ" sz="2400" dirty="0" err="1"/>
              <a:t>Boolean</a:t>
            </a:r>
            <a:r>
              <a:rPr lang="cs-CZ" altLang="cs-CZ" sz="2400" dirty="0"/>
              <a:t> v závorce po příkazu </a:t>
            </a:r>
            <a:r>
              <a:rPr lang="cs-CZ" altLang="cs-CZ" sz="2400" dirty="0" err="1">
                <a:solidFill>
                  <a:schemeClr val="accent2"/>
                </a:solidFill>
              </a:rPr>
              <a:t>if</a:t>
            </a:r>
            <a:endParaRPr lang="cs-CZ" altLang="cs-CZ" sz="24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/>
              <a:t>Jsou reprezentovány pomocí typu </a:t>
            </a:r>
            <a:r>
              <a:rPr lang="cs-CZ" altLang="cs-CZ" sz="2400" dirty="0" err="1">
                <a:solidFill>
                  <a:schemeClr val="accent2"/>
                </a:solidFill>
              </a:rPr>
              <a:t>int</a:t>
            </a:r>
            <a:r>
              <a:rPr lang="cs-CZ" altLang="cs-CZ" sz="2400" dirty="0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>
                <a:solidFill>
                  <a:schemeClr val="accent2"/>
                </a:solidFill>
              </a:rPr>
              <a:t>0</a:t>
            </a:r>
            <a:r>
              <a:rPr lang="cs-CZ" altLang="cs-CZ" sz="2000" dirty="0"/>
              <a:t> = </a:t>
            </a:r>
            <a:r>
              <a:rPr lang="cs-CZ" altLang="cs-CZ" sz="2000" dirty="0">
                <a:solidFill>
                  <a:schemeClr val="accent2"/>
                </a:solidFill>
              </a:rPr>
              <a:t>FALSE</a:t>
            </a:r>
            <a:r>
              <a:rPr lang="cs-CZ" altLang="cs-CZ" sz="2000" dirty="0"/>
              <a:t>, jinak = </a:t>
            </a:r>
            <a:r>
              <a:rPr lang="cs-CZ" altLang="cs-CZ" sz="2000" dirty="0">
                <a:solidFill>
                  <a:schemeClr val="accent2"/>
                </a:solidFill>
              </a:rPr>
              <a:t>TRUE</a:t>
            </a:r>
            <a:r>
              <a:rPr lang="cs-CZ" altLang="cs-CZ" sz="2000" dirty="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Jazyk C vyhodnocuje logický součin (a) </a:t>
            </a:r>
            <a:r>
              <a:rPr lang="cs-CZ" altLang="cs-CZ" sz="2400" dirty="0">
                <a:solidFill>
                  <a:schemeClr val="accent2"/>
                </a:solidFill>
              </a:rPr>
              <a:t>&amp;&amp;</a:t>
            </a:r>
            <a:r>
              <a:rPr lang="cs-CZ" altLang="cs-CZ" sz="2400" dirty="0"/>
              <a:t> a logický součet (nebo) </a:t>
            </a:r>
            <a:r>
              <a:rPr lang="cs-CZ" altLang="cs-CZ" sz="2400" dirty="0">
                <a:solidFill>
                  <a:schemeClr val="accent2"/>
                </a:solidFill>
              </a:rPr>
              <a:t>||</a:t>
            </a:r>
            <a:r>
              <a:rPr lang="cs-CZ" altLang="cs-CZ" sz="2400" dirty="0"/>
              <a:t> zkráceně (</a:t>
            </a:r>
            <a:r>
              <a:rPr lang="cs-CZ" altLang="cs-CZ" sz="2400" dirty="0" err="1">
                <a:hlinkClick r:id="rId2"/>
              </a:rPr>
              <a:t>short</a:t>
            </a:r>
            <a:r>
              <a:rPr lang="cs-CZ" altLang="cs-CZ" sz="2400" dirty="0">
                <a:hlinkClick r:id="rId2"/>
              </a:rPr>
              <a:t> </a:t>
            </a:r>
            <a:r>
              <a:rPr lang="cs-CZ" altLang="cs-CZ" sz="2400" dirty="0" err="1">
                <a:hlinkClick r:id="rId2"/>
              </a:rPr>
              <a:t>circuit</a:t>
            </a:r>
            <a:r>
              <a:rPr lang="cs-CZ" altLang="cs-CZ" sz="2400" dirty="0"/>
              <a:t>).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Argumenty jsou vyhodnocovány zleva doprava a jakmile je možno určit konečný výsledek, vyhodnocování okamžitě končí.</a:t>
            </a:r>
          </a:p>
          <a:p>
            <a:pPr lvl="1">
              <a:lnSpc>
                <a:spcPct val="90000"/>
              </a:lnSpc>
            </a:pPr>
            <a:r>
              <a:rPr lang="cs-CZ" altLang="cs-CZ" sz="2000" u="sng" dirty="0"/>
              <a:t>Výhody</a:t>
            </a:r>
            <a:r>
              <a:rPr lang="cs-CZ" altLang="cs-CZ" sz="2000" dirty="0"/>
              <a:t>: stručnost zápisu, rychlost vykonání kódu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 err="1">
                <a:solidFill>
                  <a:schemeClr val="accent2"/>
                </a:solidFill>
              </a:rPr>
              <a:t>if</a:t>
            </a:r>
            <a:r>
              <a:rPr lang="cs-CZ" altLang="cs-CZ" sz="1800" dirty="0">
                <a:solidFill>
                  <a:schemeClr val="accent2"/>
                </a:solidFill>
              </a:rPr>
              <a:t> (y != 0 &amp;&amp; x / y &lt; z)</a:t>
            </a:r>
          </a:p>
          <a:p>
            <a:pPr lvl="3">
              <a:lnSpc>
                <a:spcPct val="90000"/>
              </a:lnSpc>
            </a:pPr>
            <a:r>
              <a:rPr lang="cs-CZ" altLang="cs-CZ" sz="1600" dirty="0"/>
              <a:t>Testujeme, zda </a:t>
            </a:r>
            <a:r>
              <a:rPr lang="cs-CZ" altLang="cs-CZ" sz="1600" dirty="0">
                <a:solidFill>
                  <a:schemeClr val="accent2"/>
                </a:solidFill>
              </a:rPr>
              <a:t>x / y &lt; z</a:t>
            </a:r>
            <a:r>
              <a:rPr lang="cs-CZ" altLang="cs-CZ" sz="1600" dirty="0"/>
              <a:t>, ale přitom může dojít k běhové chybě dělení nulou, takže to nejdřív musíme otestovat. Když je </a:t>
            </a:r>
            <a:r>
              <a:rPr lang="cs-CZ" altLang="cs-CZ" sz="1600" dirty="0">
                <a:solidFill>
                  <a:schemeClr val="accent2"/>
                </a:solidFill>
              </a:rPr>
              <a:t>y</a:t>
            </a:r>
            <a:r>
              <a:rPr lang="cs-CZ" altLang="cs-CZ" sz="1600" dirty="0"/>
              <a:t> rovno 0 tak se </a:t>
            </a:r>
            <a:r>
              <a:rPr lang="cs-CZ" altLang="cs-CZ" sz="1600" dirty="0">
                <a:solidFill>
                  <a:schemeClr val="accent2"/>
                </a:solidFill>
              </a:rPr>
              <a:t>x / y</a:t>
            </a:r>
            <a:r>
              <a:rPr lang="cs-CZ" altLang="cs-CZ" sz="1600" dirty="0"/>
              <a:t> neprovede.</a:t>
            </a:r>
          </a:p>
          <a:p>
            <a:pPr lvl="1">
              <a:lnSpc>
                <a:spcPct val="90000"/>
              </a:lnSpc>
            </a:pPr>
            <a:r>
              <a:rPr lang="cs-CZ" altLang="cs-CZ" sz="2000" u="sng" dirty="0"/>
              <a:t>Nevýhody</a:t>
            </a:r>
            <a:r>
              <a:rPr lang="cs-CZ" altLang="cs-CZ" sz="2000" dirty="0"/>
              <a:t>: Neprovede se přiřazovací příkaz v testu.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 err="1">
                <a:solidFill>
                  <a:schemeClr val="accent2"/>
                </a:solidFill>
              </a:rPr>
              <a:t>if</a:t>
            </a:r>
            <a:r>
              <a:rPr lang="cs-CZ" altLang="cs-CZ" sz="1800" dirty="0">
                <a:solidFill>
                  <a:schemeClr val="accent2"/>
                </a:solidFill>
              </a:rPr>
              <a:t> (x &lt; 0 &amp;&amp; (c = </a:t>
            </a:r>
            <a:r>
              <a:rPr lang="cs-CZ" altLang="cs-CZ" sz="1800" dirty="0" err="1">
                <a:solidFill>
                  <a:schemeClr val="accent2"/>
                </a:solidFill>
              </a:rPr>
              <a:t>getchar</a:t>
            </a:r>
            <a:r>
              <a:rPr lang="cs-CZ" altLang="cs-CZ" sz="1800" dirty="0">
                <a:solidFill>
                  <a:schemeClr val="accent2"/>
                </a:solidFill>
              </a:rPr>
              <a:t>()) != '\0')</a:t>
            </a:r>
          </a:p>
          <a:p>
            <a:pPr lvl="3">
              <a:lnSpc>
                <a:spcPct val="90000"/>
              </a:lnSpc>
            </a:pPr>
            <a:r>
              <a:rPr lang="cs-CZ" altLang="cs-CZ" sz="1600" dirty="0"/>
              <a:t>Chtěli jsme, aby se něco provedlo, když </a:t>
            </a:r>
            <a:r>
              <a:rPr lang="cs-CZ" altLang="cs-CZ" sz="1600" dirty="0">
                <a:solidFill>
                  <a:schemeClr val="accent2"/>
                </a:solidFill>
              </a:rPr>
              <a:t>x &lt; 0</a:t>
            </a:r>
            <a:r>
              <a:rPr lang="cs-CZ" altLang="cs-CZ" sz="1600" dirty="0"/>
              <a:t> a načtený znak je jiný než </a:t>
            </a:r>
            <a:r>
              <a:rPr lang="cs-CZ" altLang="cs-CZ" sz="1600" dirty="0">
                <a:solidFill>
                  <a:schemeClr val="accent2"/>
                </a:solidFill>
              </a:rPr>
              <a:t>'\0'</a:t>
            </a:r>
            <a:r>
              <a:rPr lang="cs-CZ" altLang="cs-CZ" sz="1600" dirty="0"/>
              <a:t>, ale když </a:t>
            </a:r>
            <a:r>
              <a:rPr lang="cs-CZ" altLang="cs-CZ" sz="1600" dirty="0">
                <a:solidFill>
                  <a:schemeClr val="accent2"/>
                </a:solidFill>
              </a:rPr>
              <a:t>x</a:t>
            </a:r>
            <a:r>
              <a:rPr lang="cs-CZ" altLang="cs-CZ" sz="1600" dirty="0"/>
              <a:t> není záporné, tak se znak nenačte. Když si neuvědomíme, že vyhodnocování je zkrácené, tak se můžeme divit, proč se někdy znak nenačte.</a:t>
            </a:r>
          </a:p>
          <a:p>
            <a:pPr lvl="3">
              <a:lnSpc>
                <a:spcPct val="90000"/>
              </a:lnSpc>
            </a:pPr>
            <a:r>
              <a:rPr lang="cs-CZ" altLang="cs-CZ" sz="1600" dirty="0"/>
              <a:t>Když to právě takto chceme, je vhodné to okomentovat, aby bylo jasné, že to není nedopatření.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DA20-3389-4902-9CBD-06425C6A704F}" type="slidenum">
              <a:rPr lang="cs-CZ" altLang="cs-CZ"/>
              <a:pPr/>
              <a:t>38</a:t>
            </a:fld>
            <a:endParaRPr lang="cs-CZ" altLang="cs-CZ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/>
              <a:t>Booleovské výrazy na příkladu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Program čte znak a, je-li to velké písmeno, vypíše jeho ordinální číslo (kód v ASCII tabulce).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Toto je jeho 1. verze: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int c;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c = getchar();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if (c &gt;= 'A' &amp;&amp; c &lt;= 'Z')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printf("%d\n", c); </a:t>
            </a:r>
            <a:r>
              <a:rPr lang="cs-CZ" altLang="cs-CZ" sz="2400"/>
              <a:t>/* </a:t>
            </a:r>
            <a:r>
              <a:rPr lang="cs-CZ" altLang="cs-CZ" sz="2400">
                <a:hlinkClick r:id="rId2" action="ppaction://hlinksldjump"/>
              </a:rPr>
              <a:t>Viz formátová specifikace %d.</a:t>
            </a:r>
            <a:r>
              <a:rPr lang="cs-CZ" altLang="cs-CZ" sz="2400"/>
              <a:t> */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Výraz </a:t>
            </a:r>
            <a:r>
              <a:rPr lang="cs-CZ" altLang="cs-CZ" sz="2400">
                <a:solidFill>
                  <a:schemeClr val="accent2"/>
                </a:solidFill>
              </a:rPr>
              <a:t>c &gt;= 'A' &amp;&amp; c &lt;= 'Z'</a:t>
            </a:r>
            <a:r>
              <a:rPr lang="cs-CZ" altLang="cs-CZ" sz="2400"/>
              <a:t> je založen na faktu, že v </a:t>
            </a:r>
            <a:r>
              <a:rPr lang="cs-CZ" altLang="cs-CZ" sz="2400">
                <a:hlinkClick r:id="rId3"/>
              </a:rPr>
              <a:t>ASCII</a:t>
            </a:r>
            <a:r>
              <a:rPr lang="cs-CZ" altLang="cs-CZ" sz="2400"/>
              <a:t> tabulce tvoří velká (i malá) písmena anglické abecedy, stejně tak číslice 0 až 9, souvislou řadu.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A887-2B68-4668-A956-D97D61EA85CE}" type="slidenum">
              <a:rPr lang="cs-CZ" altLang="cs-CZ"/>
              <a:pPr/>
              <a:t>39</a:t>
            </a:fld>
            <a:endParaRPr lang="cs-CZ" altLang="cs-CZ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/>
              <a:t>Booleovské výrazy na příkladu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Program čte znak a, je-li to velké písmeno, vypíše jeho ordinální číslo (kód v ASCII tabulce).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Toto je jeho 2. verze, která je více v céčkovském stylu: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int 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if ((c = getchar()) &gt;= 'A' &amp;&amp; c &lt;= 'Z')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printf("%d\n", c);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Přiřazení </a:t>
            </a:r>
            <a:r>
              <a:rPr lang="cs-CZ" altLang="cs-CZ" sz="1800">
                <a:solidFill>
                  <a:schemeClr val="accent2"/>
                </a:solidFill>
              </a:rPr>
              <a:t>c = getchar()</a:t>
            </a:r>
            <a:r>
              <a:rPr lang="cs-CZ" altLang="cs-CZ" sz="1800"/>
              <a:t> je výraz a výraz může být součástí dalšího výrazu.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Jak by to fungovalo, kdybychom neobalili výraz </a:t>
            </a:r>
            <a:r>
              <a:rPr lang="cs-CZ" altLang="cs-CZ" sz="1800">
                <a:solidFill>
                  <a:schemeClr val="accent2"/>
                </a:solidFill>
              </a:rPr>
              <a:t>c = getchar()</a:t>
            </a:r>
            <a:r>
              <a:rPr lang="cs-CZ" altLang="cs-CZ" sz="1800"/>
              <a:t> závorkou: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if (c = getchar() &gt;= 'A' &amp;&amp; c &lt;= 'Z')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getchar()</a:t>
            </a:r>
            <a:r>
              <a:rPr lang="cs-CZ" altLang="cs-CZ" sz="1600"/>
              <a:t> přečte znak a porovná ho se znakem </a:t>
            </a:r>
            <a:r>
              <a:rPr lang="cs-CZ" altLang="cs-CZ" sz="1600">
                <a:solidFill>
                  <a:schemeClr val="accent2"/>
                </a:solidFill>
              </a:rPr>
              <a:t>'A'</a:t>
            </a:r>
            <a:r>
              <a:rPr lang="cs-CZ" altLang="cs-CZ" sz="16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Je-li výsledek testu FALSE, test končí a do proměnné </a:t>
            </a:r>
            <a:r>
              <a:rPr lang="cs-CZ" altLang="cs-CZ" sz="1600">
                <a:solidFill>
                  <a:schemeClr val="accent2"/>
                </a:solidFill>
              </a:rPr>
              <a:t>c</a:t>
            </a:r>
            <a:r>
              <a:rPr lang="cs-CZ" altLang="cs-CZ" sz="1600"/>
              <a:t> je přiřazena hodnota 0.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Je-li výsledek testu TRUE (načetlo se </a:t>
            </a:r>
            <a:r>
              <a:rPr lang="cs-CZ" altLang="cs-CZ" sz="1600">
                <a:solidFill>
                  <a:schemeClr val="accent2"/>
                </a:solidFill>
              </a:rPr>
              <a:t>'A'</a:t>
            </a:r>
            <a:r>
              <a:rPr lang="cs-CZ" altLang="cs-CZ" sz="1600"/>
              <a:t>), porovnává se stále ještě nedefinovaná hodnota proměnné </a:t>
            </a:r>
            <a:r>
              <a:rPr lang="cs-CZ" altLang="cs-CZ" sz="1600">
                <a:solidFill>
                  <a:schemeClr val="accent2"/>
                </a:solidFill>
              </a:rPr>
              <a:t>c</a:t>
            </a:r>
            <a:r>
              <a:rPr lang="cs-CZ" altLang="cs-CZ" sz="1600"/>
              <a:t> se znakem </a:t>
            </a:r>
            <a:r>
              <a:rPr lang="cs-CZ" altLang="cs-CZ" sz="1600">
                <a:solidFill>
                  <a:schemeClr val="accent2"/>
                </a:solidFill>
              </a:rPr>
              <a:t>'Z'</a:t>
            </a:r>
            <a:r>
              <a:rPr lang="cs-CZ" altLang="cs-CZ" sz="16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Výsledkem porovnání je opět </a:t>
            </a:r>
            <a:r>
              <a:rPr lang="cs-CZ" altLang="cs-CZ" sz="1600">
                <a:solidFill>
                  <a:schemeClr val="accent2"/>
                </a:solidFill>
              </a:rPr>
              <a:t>FALSE</a:t>
            </a:r>
            <a:r>
              <a:rPr lang="cs-CZ" altLang="cs-CZ" sz="1600"/>
              <a:t> nebo </a:t>
            </a:r>
            <a:r>
              <a:rPr lang="cs-CZ" altLang="cs-CZ" sz="1600">
                <a:solidFill>
                  <a:schemeClr val="accent2"/>
                </a:solidFill>
              </a:rPr>
              <a:t>TRUE</a:t>
            </a:r>
            <a:r>
              <a:rPr lang="cs-CZ" altLang="cs-CZ" sz="1600"/>
              <a:t> reprezentované hodnotami </a:t>
            </a:r>
            <a:r>
              <a:rPr lang="cs-CZ" altLang="cs-CZ" sz="1600">
                <a:solidFill>
                  <a:schemeClr val="accent2"/>
                </a:solidFill>
              </a:rPr>
              <a:t>0</a:t>
            </a:r>
            <a:r>
              <a:rPr lang="cs-CZ" altLang="cs-CZ" sz="1600"/>
              <a:t> nebo </a:t>
            </a:r>
            <a:r>
              <a:rPr lang="cs-CZ" altLang="cs-CZ" sz="1600">
                <a:solidFill>
                  <a:schemeClr val="accent2"/>
                </a:solidFill>
              </a:rPr>
              <a:t>1</a:t>
            </a:r>
            <a:r>
              <a:rPr lang="cs-CZ" altLang="cs-CZ" sz="16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Obě logické hodnoty se vynásobí logickým součinem </a:t>
            </a:r>
            <a:r>
              <a:rPr lang="cs-CZ" altLang="cs-CZ" sz="1600">
                <a:solidFill>
                  <a:schemeClr val="accent2"/>
                </a:solidFill>
              </a:rPr>
              <a:t>&amp;&amp;</a:t>
            </a:r>
            <a:r>
              <a:rPr lang="cs-CZ" altLang="cs-CZ" sz="1600"/>
              <a:t> a výsledkem je opět hodnota </a:t>
            </a:r>
            <a:r>
              <a:rPr lang="cs-CZ" altLang="cs-CZ" sz="1600">
                <a:solidFill>
                  <a:schemeClr val="accent2"/>
                </a:solidFill>
              </a:rPr>
              <a:t>0</a:t>
            </a:r>
            <a:r>
              <a:rPr lang="cs-CZ" altLang="cs-CZ" sz="1600"/>
              <a:t> nebo </a:t>
            </a:r>
            <a:r>
              <a:rPr lang="cs-CZ" altLang="cs-CZ" sz="1600">
                <a:solidFill>
                  <a:schemeClr val="accent2"/>
                </a:solidFill>
              </a:rPr>
              <a:t>1</a:t>
            </a:r>
            <a:r>
              <a:rPr lang="cs-CZ" altLang="cs-CZ" sz="1600"/>
              <a:t>, která se přiřadí do proměnné </a:t>
            </a:r>
            <a:r>
              <a:rPr lang="cs-CZ" altLang="cs-CZ" sz="1600">
                <a:solidFill>
                  <a:schemeClr val="accent2"/>
                </a:solidFill>
              </a:rPr>
              <a:t>c</a:t>
            </a:r>
            <a:r>
              <a:rPr lang="cs-CZ" altLang="cs-CZ" sz="16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Závorka byla nutná díky </a:t>
            </a:r>
            <a:r>
              <a:rPr lang="cs-CZ" altLang="cs-CZ" sz="1600">
                <a:hlinkClick r:id="rId2" action="ppaction://hlinksldjump"/>
              </a:rPr>
              <a:t>pravidlům pro pořadí operátorů</a:t>
            </a:r>
            <a:r>
              <a:rPr lang="cs-CZ" altLang="cs-CZ" sz="16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6268-F21B-4A59-8DAF-57F361562D14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Bootstrapping</a:t>
            </a:r>
          </a:p>
        </p:txBody>
      </p:sp>
      <p:graphicFrame>
        <p:nvGraphicFramePr>
          <p:cNvPr id="7257" name="Group 89"/>
          <p:cNvGraphicFramePr>
            <a:graphicFrameLocks noGrp="1"/>
          </p:cNvGraphicFramePr>
          <p:nvPr>
            <p:ph idx="1"/>
          </p:nvPr>
        </p:nvGraphicFramePr>
        <p:xfrm>
          <a:off x="533400" y="998538"/>
          <a:ext cx="8153400" cy="5045520"/>
        </p:xfrm>
        <a:graphic>
          <a:graphicData uri="http://schemas.openxmlformats.org/drawingml/2006/table">
            <a:tbl>
              <a:tblPr/>
              <a:tblGrid>
                <a:gridCol w="1905000"/>
                <a:gridCol w="457200"/>
                <a:gridCol w="2514600"/>
                <a:gridCol w="457200"/>
                <a:gridCol w="2819400"/>
              </a:tblGrid>
              <a:tr h="1131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Program v jazyce 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Překladač jazyka A pro stroj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Vykonavatelný program pro stroj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Program, kterým je překladač jazyka A pro stroj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Překladač jazyka A pro stroj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Crosscompiler –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 stroji A vytváří programy vykonavatelné na stroji B.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Program, kterým je překladač jazyka A pro stroj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Crosscompiler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Překladač jazyka A pro stroj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342B-4C48-4E16-BCD0-36236C3197DC}" type="slidenum">
              <a:rPr lang="cs-CZ" altLang="cs-CZ"/>
              <a:pPr/>
              <a:t>40</a:t>
            </a:fld>
            <a:endParaRPr lang="cs-CZ" altLang="cs-CZ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 dirty="0"/>
              <a:t>Podmíněný výraz – ternární operátor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Ternární operátor je operátor, který má 3 argumenty.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Má stejný význam jako příkaz </a:t>
            </a:r>
            <a:r>
              <a:rPr lang="cs-CZ" altLang="cs-CZ" sz="1800">
                <a:solidFill>
                  <a:schemeClr val="accent2"/>
                </a:solidFill>
              </a:rPr>
              <a:t>if</a:t>
            </a:r>
            <a:r>
              <a:rPr lang="cs-CZ" altLang="cs-CZ" sz="1800"/>
              <a:t> – </a:t>
            </a:r>
            <a:r>
              <a:rPr lang="cs-CZ" altLang="cs-CZ" sz="1800">
                <a:solidFill>
                  <a:schemeClr val="accent2"/>
                </a:solidFill>
              </a:rPr>
              <a:t>else</a:t>
            </a:r>
            <a:r>
              <a:rPr lang="cs-CZ" altLang="cs-CZ" sz="18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Příkaz </a:t>
            </a:r>
            <a:r>
              <a:rPr lang="cs-CZ" altLang="cs-CZ" sz="1600">
                <a:solidFill>
                  <a:schemeClr val="accent2"/>
                </a:solidFill>
              </a:rPr>
              <a:t>if</a:t>
            </a:r>
            <a:r>
              <a:rPr lang="cs-CZ" altLang="cs-CZ" sz="1600"/>
              <a:t> – </a:t>
            </a:r>
            <a:r>
              <a:rPr lang="cs-CZ" altLang="cs-CZ" sz="1600">
                <a:solidFill>
                  <a:schemeClr val="accent2"/>
                </a:solidFill>
              </a:rPr>
              <a:t>else</a:t>
            </a:r>
            <a:r>
              <a:rPr lang="cs-CZ" altLang="cs-CZ" sz="1600"/>
              <a:t> je velice častý a proto byl zaveden </a:t>
            </a:r>
            <a:r>
              <a:rPr lang="cs-CZ" altLang="cs-CZ" sz="1600">
                <a:hlinkClick r:id="rId2"/>
              </a:rPr>
              <a:t>konstrukt</a:t>
            </a:r>
            <a:r>
              <a:rPr lang="cs-CZ" altLang="cs-CZ" sz="1600"/>
              <a:t>, který jej zestručňuje.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V </a:t>
            </a:r>
            <a:r>
              <a:rPr lang="cs-CZ" altLang="cs-CZ" sz="1600">
                <a:hlinkClick r:id="rId3" action="ppaction://hlinksldjump"/>
              </a:rPr>
              <a:t>některých případech</a:t>
            </a:r>
            <a:r>
              <a:rPr lang="cs-CZ" altLang="cs-CZ" sz="1600"/>
              <a:t> je výraz strukturovaným příkazem nenahraditelný.</a:t>
            </a:r>
          </a:p>
          <a:p>
            <a:pPr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j = (i &gt; 3) ? 5 : 1;</a:t>
            </a:r>
            <a:r>
              <a:rPr lang="cs-CZ" altLang="cs-CZ" sz="1800"/>
              <a:t> /* Viz 2. příklad </a:t>
            </a:r>
            <a:r>
              <a:rPr lang="cs-CZ" altLang="cs-CZ" sz="1800">
                <a:hlinkClick r:id="rId4" action="ppaction://hlinksldjump"/>
              </a:rPr>
              <a:t>zde</a:t>
            </a:r>
            <a:r>
              <a:rPr lang="cs-CZ" altLang="cs-CZ" sz="1800"/>
              <a:t>. */</a:t>
            </a:r>
          </a:p>
          <a:p>
            <a:pPr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k = (i &gt; j) ? i : j;</a:t>
            </a:r>
            <a:r>
              <a:rPr lang="cs-CZ" altLang="cs-CZ" sz="1800"/>
              <a:t> /* </a:t>
            </a:r>
            <a:r>
              <a:rPr lang="cs-CZ" altLang="cs-CZ" sz="1800">
                <a:solidFill>
                  <a:schemeClr val="accent2"/>
                </a:solidFill>
              </a:rPr>
              <a:t>k</a:t>
            </a:r>
            <a:r>
              <a:rPr lang="cs-CZ" altLang="cs-CZ" sz="1800"/>
              <a:t> bude maximum z </a:t>
            </a:r>
            <a:r>
              <a:rPr lang="cs-CZ" altLang="cs-CZ" sz="1800">
                <a:solidFill>
                  <a:schemeClr val="accent2"/>
                </a:solidFill>
              </a:rPr>
              <a:t>i</a:t>
            </a:r>
            <a:r>
              <a:rPr lang="cs-CZ" altLang="cs-CZ" sz="1800"/>
              <a:t> a </a:t>
            </a:r>
            <a:r>
              <a:rPr lang="cs-CZ" altLang="cs-CZ" sz="1800">
                <a:solidFill>
                  <a:schemeClr val="accent2"/>
                </a:solidFill>
              </a:rPr>
              <a:t>j</a:t>
            </a:r>
            <a:r>
              <a:rPr lang="cs-CZ" altLang="cs-CZ" sz="1800"/>
              <a:t>. */</a:t>
            </a:r>
          </a:p>
          <a:p>
            <a:pPr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(i == 1) ? i++ : j++;</a:t>
            </a:r>
            <a:r>
              <a:rPr lang="cs-CZ" altLang="cs-CZ" sz="1800"/>
              <a:t> /* Inkrementuje </a:t>
            </a:r>
            <a:r>
              <a:rPr lang="cs-CZ" altLang="cs-CZ" sz="1800">
                <a:solidFill>
                  <a:schemeClr val="accent2"/>
                </a:solidFill>
              </a:rPr>
              <a:t>i</a:t>
            </a:r>
            <a:r>
              <a:rPr lang="cs-CZ" altLang="cs-CZ" sz="1800"/>
              <a:t> nebo </a:t>
            </a:r>
            <a:r>
              <a:rPr lang="cs-CZ" altLang="cs-CZ" sz="1800">
                <a:solidFill>
                  <a:schemeClr val="accent2"/>
                </a:solidFill>
              </a:rPr>
              <a:t>j</a:t>
            </a:r>
            <a:r>
              <a:rPr lang="cs-CZ" altLang="cs-CZ" sz="1800"/>
              <a:t>. */</a:t>
            </a:r>
          </a:p>
          <a:p>
            <a:pPr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c = (c &gt;= 'A' &amp;&amp; c &lt;= 'Z') ? c + ('a' - 'A') : c;</a:t>
            </a:r>
            <a:endParaRPr lang="cs-CZ" altLang="cs-CZ" sz="1800"/>
          </a:p>
          <a:p>
            <a:pPr lvl="1">
              <a:lnSpc>
                <a:spcPct val="80000"/>
              </a:lnSpc>
            </a:pPr>
            <a:r>
              <a:rPr lang="cs-CZ" altLang="cs-CZ" sz="1600"/>
              <a:t>konverze znaku na malé písmeno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Pokud je v proměnné </a:t>
            </a:r>
            <a:r>
              <a:rPr lang="cs-CZ" altLang="cs-CZ" sz="1600">
                <a:solidFill>
                  <a:schemeClr val="accent2"/>
                </a:solidFill>
              </a:rPr>
              <a:t>c</a:t>
            </a:r>
            <a:r>
              <a:rPr lang="cs-CZ" altLang="cs-CZ" sz="1600"/>
              <a:t> velké písmeno, zvýší se jeho kód tak, aby odpovídal malému písmenu.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Kód všech velkých a malých písmen anglické abecedy se liší o stejnou hodnotu rovnou kódu znaku </a:t>
            </a:r>
            <a:r>
              <a:rPr lang="cs-CZ" altLang="cs-CZ" sz="1600">
                <a:solidFill>
                  <a:schemeClr val="accent2"/>
                </a:solidFill>
              </a:rPr>
              <a:t>'a'</a:t>
            </a:r>
            <a:r>
              <a:rPr lang="cs-CZ" altLang="cs-CZ" sz="1600"/>
              <a:t> </a:t>
            </a:r>
            <a:r>
              <a:rPr lang="cs-CZ" altLang="cs-CZ" sz="1600">
                <a:solidFill>
                  <a:schemeClr val="accent2"/>
                </a:solidFill>
              </a:rPr>
              <a:t>- </a:t>
            </a:r>
            <a:r>
              <a:rPr lang="cs-CZ" altLang="cs-CZ" sz="1600"/>
              <a:t>kód znaku </a:t>
            </a:r>
            <a:r>
              <a:rPr lang="cs-CZ" altLang="cs-CZ" sz="1600">
                <a:solidFill>
                  <a:schemeClr val="accent2"/>
                </a:solidFill>
              </a:rPr>
              <a:t>'A'</a:t>
            </a:r>
            <a:r>
              <a:rPr lang="cs-CZ" altLang="cs-CZ" sz="1600"/>
              <a:t>, protože velká a malá písmena tvoří v ASCII tabulce dva souvislé úseky.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Je lepší tuto hodnotu zjišťovat jako </a:t>
            </a:r>
            <a:r>
              <a:rPr lang="cs-CZ" altLang="cs-CZ" sz="1600">
                <a:solidFill>
                  <a:schemeClr val="accent2"/>
                </a:solidFill>
              </a:rPr>
              <a:t>'a' - 'A'</a:t>
            </a:r>
            <a:r>
              <a:rPr lang="cs-CZ" altLang="cs-CZ" sz="1600"/>
              <a:t> místo uvedení konstanty </a:t>
            </a:r>
            <a:r>
              <a:rPr lang="cs-CZ" altLang="cs-CZ" sz="1600">
                <a:solidFill>
                  <a:schemeClr val="accent2"/>
                </a:solidFill>
              </a:rPr>
              <a:t>32</a:t>
            </a:r>
            <a:r>
              <a:rPr lang="cs-CZ" altLang="cs-CZ" sz="1600"/>
              <a:t>, protože ASCII tabulka závisí na operačním systému.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Chceme nezávislost programu na platformě.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Štábní kultura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Závorky kolem podmínky nejsou nutné, ale uvádějí se pro zvýšení čitelnosti.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Příkaz </a:t>
            </a:r>
            <a:r>
              <a:rPr lang="cs-CZ" altLang="cs-CZ" sz="1600">
                <a:solidFill>
                  <a:schemeClr val="accent2"/>
                </a:solidFill>
              </a:rPr>
              <a:t>if</a:t>
            </a:r>
            <a:r>
              <a:rPr lang="cs-CZ" altLang="cs-CZ" sz="1600"/>
              <a:t> – </a:t>
            </a:r>
            <a:r>
              <a:rPr lang="cs-CZ" altLang="cs-CZ" sz="1600">
                <a:solidFill>
                  <a:schemeClr val="accent2"/>
                </a:solidFill>
              </a:rPr>
              <a:t>else</a:t>
            </a:r>
            <a:r>
              <a:rPr lang="cs-CZ" altLang="cs-CZ" sz="1600"/>
              <a:t> je čitelnější, proto se používá přednostně pro složitější a nestandardní případy.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33A9C-C0C3-4F95-8239-96EABFD7F32E}" type="slidenum">
              <a:rPr lang="cs-CZ" altLang="cs-CZ"/>
              <a:pPr/>
              <a:t>41</a:t>
            </a:fld>
            <a:endParaRPr lang="cs-CZ" altLang="cs-CZ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>
                <a:hlinkClick r:id="rId2"/>
              </a:rPr>
              <a:t>Příkaz </a:t>
            </a:r>
            <a:r>
              <a:rPr lang="cs-CZ" altLang="cs-CZ" dirty="0" err="1">
                <a:hlinkClick r:id="rId2"/>
              </a:rPr>
              <a:t>switch</a:t>
            </a:r>
            <a:endParaRPr lang="cs-CZ" altLang="cs-CZ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přepínač, neboli příkaz pro mnohonásobné větvení programu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Má podobný význam jako několikrát vnořovaný příkaz </a:t>
            </a:r>
            <a:r>
              <a:rPr lang="cs-CZ" altLang="cs-CZ" sz="1800">
                <a:solidFill>
                  <a:schemeClr val="accent2"/>
                </a:solidFill>
              </a:rPr>
              <a:t>if</a:t>
            </a:r>
            <a:r>
              <a:rPr lang="cs-CZ" altLang="cs-CZ" sz="1800"/>
              <a:t> – </a:t>
            </a:r>
            <a:r>
              <a:rPr lang="cs-CZ" altLang="cs-CZ" sz="1800">
                <a:solidFill>
                  <a:schemeClr val="accent2"/>
                </a:solidFill>
              </a:rPr>
              <a:t>else</a:t>
            </a:r>
            <a:r>
              <a:rPr lang="cs-CZ" altLang="cs-CZ" sz="18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Příkaz </a:t>
            </a:r>
            <a:r>
              <a:rPr lang="cs-CZ" altLang="cs-CZ" sz="1600">
                <a:solidFill>
                  <a:schemeClr val="accent2"/>
                </a:solidFill>
              </a:rPr>
              <a:t>switch</a:t>
            </a:r>
            <a:r>
              <a:rPr lang="cs-CZ" altLang="cs-CZ" sz="1600"/>
              <a:t> by měl být přehlednější.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Používá se pro </a:t>
            </a:r>
            <a:r>
              <a:rPr lang="cs-CZ" altLang="cs-CZ" sz="1800">
                <a:hlinkClick r:id="rId3"/>
              </a:rPr>
              <a:t>zpracování příkazů menu</a:t>
            </a:r>
            <a:r>
              <a:rPr lang="cs-CZ" altLang="cs-CZ" sz="18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Syntaktická pravidla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Nelze jednoduše napsat prostý výčet několika hodnot pro jeden příkaz.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Výraz, podle kterého se rozhoduje, musí být typu </a:t>
            </a:r>
            <a:r>
              <a:rPr lang="cs-CZ" altLang="cs-CZ" sz="1600">
                <a:solidFill>
                  <a:schemeClr val="accent2"/>
                </a:solidFill>
              </a:rPr>
              <a:t>int</a:t>
            </a:r>
            <a:r>
              <a:rPr lang="cs-CZ" altLang="cs-CZ" sz="1600"/>
              <a:t> nebo </a:t>
            </a:r>
            <a:r>
              <a:rPr lang="cs-CZ" altLang="cs-CZ" sz="1600">
                <a:solidFill>
                  <a:schemeClr val="accent2"/>
                </a:solidFill>
              </a:rPr>
              <a:t>char</a:t>
            </a:r>
            <a:r>
              <a:rPr lang="cs-CZ" altLang="cs-CZ" sz="16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Na rozdíl od </a:t>
            </a:r>
            <a:r>
              <a:rPr lang="cs-CZ" altLang="cs-CZ" sz="1600">
                <a:solidFill>
                  <a:schemeClr val="accent2"/>
                </a:solidFill>
              </a:rPr>
              <a:t>if</a:t>
            </a:r>
            <a:r>
              <a:rPr lang="cs-CZ" altLang="cs-CZ" sz="1600"/>
              <a:t> lze testovat jen rovnost výrazu s hodnotou.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Každá větev přepínače musí být ukončena příkazem </a:t>
            </a:r>
            <a:r>
              <a:rPr lang="cs-CZ" altLang="cs-CZ" sz="1600">
                <a:solidFill>
                  <a:schemeClr val="accent2"/>
                </a:solidFill>
              </a:rPr>
              <a:t>break</a:t>
            </a:r>
            <a:r>
              <a:rPr lang="cs-CZ" altLang="cs-CZ" sz="160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Není-li větev přepínače ukončena pomocí příkazu </a:t>
            </a:r>
            <a:r>
              <a:rPr lang="cs-CZ" altLang="cs-CZ" sz="1400">
                <a:solidFill>
                  <a:schemeClr val="accent2"/>
                </a:solidFill>
              </a:rPr>
              <a:t>break</a:t>
            </a:r>
            <a:r>
              <a:rPr lang="cs-CZ" altLang="cs-CZ" sz="1400"/>
              <a:t>, program zpracovává následující větev v pořadí a v této činnosti pokračuje do dosažení nejbližšího příkazu </a:t>
            </a:r>
            <a:r>
              <a:rPr lang="cs-CZ" altLang="cs-CZ" sz="1400">
                <a:solidFill>
                  <a:schemeClr val="accent2"/>
                </a:solidFill>
              </a:rPr>
              <a:t>break</a:t>
            </a:r>
            <a:r>
              <a:rPr lang="cs-CZ" altLang="cs-CZ" sz="1400"/>
              <a:t> nebo do ukončení příkazu </a:t>
            </a:r>
            <a:r>
              <a:rPr lang="cs-CZ" altLang="cs-CZ" sz="1400">
                <a:solidFill>
                  <a:schemeClr val="accent2"/>
                </a:solidFill>
              </a:rPr>
              <a:t>switch</a:t>
            </a:r>
            <a:r>
              <a:rPr lang="cs-CZ" altLang="cs-CZ" sz="14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Je podporována větev </a:t>
            </a:r>
            <a:r>
              <a:rPr lang="cs-CZ" altLang="cs-CZ" sz="1600">
                <a:solidFill>
                  <a:schemeClr val="accent2"/>
                </a:solidFill>
              </a:rPr>
              <a:t>default</a:t>
            </a:r>
            <a:r>
              <a:rPr lang="cs-CZ" altLang="cs-CZ" sz="1600"/>
              <a:t>, která se provádí, když žádná z větví nevyhovuje.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Pokud všechna porovnání selžou a </a:t>
            </a:r>
            <a:r>
              <a:rPr lang="cs-CZ" altLang="cs-CZ" sz="1600">
                <a:solidFill>
                  <a:schemeClr val="accent2"/>
                </a:solidFill>
              </a:rPr>
              <a:t>default</a:t>
            </a:r>
            <a:r>
              <a:rPr lang="cs-CZ" altLang="cs-CZ" sz="1600"/>
              <a:t> chybí, neprovede se žádná činnost.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V každé větvi může být více příkazů, které není nutno uzavírat do závorek.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Štábní kultura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Související větve (nejsou odděleny příkazem </a:t>
            </a:r>
            <a:r>
              <a:rPr lang="cs-CZ" altLang="cs-CZ" sz="1600">
                <a:solidFill>
                  <a:schemeClr val="accent2"/>
                </a:solidFill>
              </a:rPr>
              <a:t>break</a:t>
            </a:r>
            <a:r>
              <a:rPr lang="cs-CZ" altLang="cs-CZ" sz="1600"/>
              <a:t>) se neoddělují prázdnou řádkou.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Příkazy větve jsou na nové řádce a odsazeny o 2 mezery od kraje.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Větev </a:t>
            </a:r>
            <a:r>
              <a:rPr lang="cs-CZ" altLang="cs-CZ" sz="1600">
                <a:solidFill>
                  <a:schemeClr val="accent2"/>
                </a:solidFill>
              </a:rPr>
              <a:t>default</a:t>
            </a:r>
            <a:r>
              <a:rPr lang="cs-CZ" altLang="cs-CZ" sz="1600"/>
              <a:t> se většinou píše, i když je prázdná.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Příkaz </a:t>
            </a:r>
            <a:r>
              <a:rPr lang="cs-CZ" altLang="cs-CZ" sz="1600">
                <a:solidFill>
                  <a:schemeClr val="accent2"/>
                </a:solidFill>
              </a:rPr>
              <a:t>break</a:t>
            </a:r>
            <a:r>
              <a:rPr lang="cs-CZ" altLang="cs-CZ" sz="1600"/>
              <a:t> za posledním příkazem poslední větve není nutný, ale z konvence se píše.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Větev </a:t>
            </a:r>
            <a:r>
              <a:rPr lang="cs-CZ" altLang="cs-CZ" sz="1600">
                <a:solidFill>
                  <a:schemeClr val="accent2"/>
                </a:solidFill>
              </a:rPr>
              <a:t>default</a:t>
            </a:r>
            <a:r>
              <a:rPr lang="cs-CZ" altLang="cs-CZ" sz="1600"/>
              <a:t> je z konvence uvedena vždy jako poslední větev přepínače.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Pokud toto není dodrženo, potom je u </a:t>
            </a:r>
            <a:r>
              <a:rPr lang="cs-CZ" altLang="cs-CZ" sz="1400">
                <a:solidFill>
                  <a:schemeClr val="accent2"/>
                </a:solidFill>
              </a:rPr>
              <a:t>default</a:t>
            </a:r>
            <a:r>
              <a:rPr lang="cs-CZ" altLang="cs-CZ" sz="1400"/>
              <a:t> větve nutný ukončující příkaz </a:t>
            </a:r>
            <a:r>
              <a:rPr lang="cs-CZ" altLang="cs-CZ" sz="1400">
                <a:solidFill>
                  <a:schemeClr val="accent2"/>
                </a:solidFill>
              </a:rPr>
              <a:t>break</a:t>
            </a:r>
            <a:r>
              <a:rPr lang="cs-CZ" altLang="cs-CZ" sz="14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4B202-900A-463B-A257-AEB1D344DCCD}" type="slidenum">
              <a:rPr lang="cs-CZ" altLang="cs-CZ"/>
              <a:pPr/>
              <a:t>42</a:t>
            </a:fld>
            <a:endParaRPr lang="cs-CZ" altLang="cs-CZ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Příkaz </a:t>
            </a:r>
            <a:r>
              <a:rPr lang="cs-CZ" altLang="cs-CZ">
                <a:solidFill>
                  <a:schemeClr val="accent2"/>
                </a:solidFill>
              </a:rPr>
              <a:t>switch</a:t>
            </a:r>
            <a:r>
              <a:rPr lang="cs-CZ" altLang="cs-CZ"/>
              <a:t> – příklady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35052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int 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printf("Zadejte číslo mezi 1 a 4: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scanf("%d", &amp;i);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2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switch (i) {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2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case 1: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printf("jedna");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break;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2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case 2: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printf("dvě");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break;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2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case 3: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printf("tři");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break;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2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case 4: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printf("čtyři");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break;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2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default: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printf("neznámé číslo");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break;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2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</a:t>
            </a:r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4800600" y="914400"/>
            <a:ext cx="35052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printf("Zadejte písmeno: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switch (getchar())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case 'a':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case 'e':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case 'i':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case 'o':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case 'u':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case 'y':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printf(" je samohláska\n");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break;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2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default: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printf(" je souhláska\n");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break;</a:t>
            </a:r>
          </a:p>
          <a:p>
            <a:pPr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2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A621B-270E-4027-9C1E-FEDC978DEC18}" type="slidenum">
              <a:rPr lang="cs-CZ" altLang="cs-CZ"/>
              <a:pPr/>
              <a:t>43</a:t>
            </a:fld>
            <a:endParaRPr lang="cs-CZ" altLang="cs-CZ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Cykly: Iterační příkazy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altLang="cs-CZ"/>
              <a:t>V jazyce C jsou 3 příkazy pro iteraci.</a:t>
            </a:r>
          </a:p>
          <a:p>
            <a:pPr lvl="1"/>
            <a:r>
              <a:rPr lang="cs-CZ" altLang="cs-CZ">
                <a:solidFill>
                  <a:schemeClr val="accent2"/>
                </a:solidFill>
              </a:rPr>
              <a:t>while</a:t>
            </a:r>
          </a:p>
          <a:p>
            <a:pPr lvl="2"/>
            <a:r>
              <a:rPr lang="cs-CZ" altLang="cs-CZ"/>
              <a:t>Testuje podmínku cyklu před průchodem cyklu.</a:t>
            </a:r>
          </a:p>
          <a:p>
            <a:pPr lvl="2"/>
            <a:r>
              <a:rPr lang="cs-CZ" altLang="cs-CZ"/>
              <a:t>Cyklus tedy nemusí proběhnout ani jednou.</a:t>
            </a:r>
          </a:p>
          <a:p>
            <a:pPr lvl="1"/>
            <a:r>
              <a:rPr lang="cs-CZ" altLang="cs-CZ">
                <a:solidFill>
                  <a:schemeClr val="accent2"/>
                </a:solidFill>
              </a:rPr>
              <a:t>do</a:t>
            </a:r>
            <a:r>
              <a:rPr lang="cs-CZ" altLang="cs-CZ"/>
              <a:t> – </a:t>
            </a:r>
            <a:r>
              <a:rPr lang="cs-CZ" altLang="cs-CZ">
                <a:solidFill>
                  <a:schemeClr val="accent2"/>
                </a:solidFill>
              </a:rPr>
              <a:t>while</a:t>
            </a:r>
          </a:p>
          <a:p>
            <a:pPr lvl="2"/>
            <a:r>
              <a:rPr lang="cs-CZ" altLang="cs-CZ"/>
              <a:t>Testuje podmínku cyklu až po průchodu cyklem.</a:t>
            </a:r>
          </a:p>
          <a:p>
            <a:pPr lvl="2"/>
            <a:r>
              <a:rPr lang="cs-CZ" altLang="cs-CZ"/>
              <a:t>Cyklus tedy proběhne nejméně jednou.</a:t>
            </a:r>
          </a:p>
          <a:p>
            <a:pPr lvl="2"/>
            <a:r>
              <a:rPr lang="cs-CZ" altLang="cs-CZ"/>
              <a:t>Je výhodný pro testování zadané hodnoty.</a:t>
            </a:r>
          </a:p>
          <a:p>
            <a:pPr lvl="1"/>
            <a:r>
              <a:rPr lang="cs-CZ" altLang="cs-CZ">
                <a:solidFill>
                  <a:schemeClr val="accent2"/>
                </a:solidFill>
              </a:rPr>
              <a:t>for</a:t>
            </a:r>
          </a:p>
          <a:p>
            <a:pPr lvl="2"/>
            <a:r>
              <a:rPr lang="cs-CZ" altLang="cs-CZ"/>
              <a:t>Známe předem počet průchodů cyklem.</a:t>
            </a:r>
          </a:p>
          <a:p>
            <a:pPr lvl="2"/>
            <a:r>
              <a:rPr lang="cs-CZ" altLang="cs-CZ"/>
              <a:t>Je výhodný pro práci s vektory a maticemi.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AEED0-4F88-406F-B7C7-4CBC9F3B5CAB}" type="slidenum">
              <a:rPr lang="cs-CZ" altLang="cs-CZ"/>
              <a:pPr/>
              <a:t>44</a:t>
            </a:fld>
            <a:endParaRPr lang="cs-CZ" altLang="cs-CZ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Příkaz </a:t>
            </a:r>
            <a:r>
              <a:rPr lang="cs-CZ" altLang="cs-CZ">
                <a:solidFill>
                  <a:schemeClr val="accent2"/>
                </a:solidFill>
              </a:rPr>
              <a:t>while</a:t>
            </a:r>
            <a:r>
              <a:rPr lang="cs-CZ" altLang="cs-CZ"/>
              <a:t> a </a:t>
            </a:r>
            <a:r>
              <a:rPr lang="cs-CZ" altLang="cs-CZ">
                <a:solidFill>
                  <a:schemeClr val="accent2"/>
                </a:solidFill>
              </a:rPr>
              <a:t>do</a:t>
            </a:r>
            <a:r>
              <a:rPr lang="cs-CZ" altLang="cs-CZ"/>
              <a:t> – </a:t>
            </a:r>
            <a:r>
              <a:rPr lang="cs-CZ" altLang="cs-CZ">
                <a:solidFill>
                  <a:schemeClr val="accent2"/>
                </a:solidFill>
              </a:rPr>
              <a:t>while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while (x &gt; y)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x -= y;</a:t>
            </a:r>
          </a:p>
          <a:p>
            <a:pPr>
              <a:lnSpc>
                <a:spcPct val="80000"/>
              </a:lnSpc>
            </a:pPr>
            <a:endParaRPr lang="cs-CZ" altLang="cs-CZ" sz="2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printf("Zadej \"A\" nebo \"N\":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do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c = getchar();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} while (c != 'A' &amp;&amp; c != 'N');</a:t>
            </a:r>
          </a:p>
          <a:p>
            <a:pPr>
              <a:lnSpc>
                <a:spcPct val="80000"/>
              </a:lnSpc>
            </a:pPr>
            <a:endParaRPr lang="cs-CZ" altLang="cs-CZ" sz="2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2400"/>
              <a:t>Štábní kultura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Pokud se provádí v </a:t>
            </a:r>
            <a:r>
              <a:rPr lang="cs-CZ" altLang="cs-CZ" sz="2000">
                <a:solidFill>
                  <a:schemeClr val="accent2"/>
                </a:solidFill>
              </a:rPr>
              <a:t>do</a:t>
            </a:r>
            <a:r>
              <a:rPr lang="cs-CZ" altLang="cs-CZ" sz="2000"/>
              <a:t> – </a:t>
            </a:r>
            <a:r>
              <a:rPr lang="cs-CZ" altLang="cs-CZ" sz="2000">
                <a:solidFill>
                  <a:schemeClr val="accent2"/>
                </a:solidFill>
              </a:rPr>
              <a:t>while</a:t>
            </a:r>
            <a:r>
              <a:rPr lang="cs-CZ" altLang="cs-CZ" sz="2000"/>
              <a:t> cyklu jen jeden příkaz, nejsou složené závorky zapotřebí. Většina programátorů je však používá, aby mohli snáze poznat, že </a:t>
            </a:r>
            <a:r>
              <a:rPr lang="cs-CZ" altLang="cs-CZ" sz="2000">
                <a:solidFill>
                  <a:schemeClr val="accent2"/>
                </a:solidFill>
              </a:rPr>
              <a:t>while</a:t>
            </a:r>
            <a:r>
              <a:rPr lang="cs-CZ" altLang="cs-CZ" sz="2000"/>
              <a:t> ukončující </a:t>
            </a:r>
            <a:r>
              <a:rPr lang="cs-CZ" altLang="cs-CZ" sz="2000">
                <a:solidFill>
                  <a:schemeClr val="accent2"/>
                </a:solidFill>
              </a:rPr>
              <a:t>do</a:t>
            </a:r>
            <a:r>
              <a:rPr lang="cs-CZ" altLang="cs-CZ" sz="2000"/>
              <a:t> je součástí cyklu </a:t>
            </a:r>
            <a:r>
              <a:rPr lang="cs-CZ" altLang="cs-CZ" sz="2000">
                <a:solidFill>
                  <a:schemeClr val="accent2"/>
                </a:solidFill>
              </a:rPr>
              <a:t>do</a:t>
            </a:r>
            <a:r>
              <a:rPr lang="cs-CZ" altLang="cs-CZ" sz="2000"/>
              <a:t>, a ne začátek cyklu </a:t>
            </a:r>
            <a:r>
              <a:rPr lang="cs-CZ" altLang="cs-CZ" sz="2000">
                <a:solidFill>
                  <a:schemeClr val="accent2"/>
                </a:solidFill>
              </a:rPr>
              <a:t>while</a:t>
            </a:r>
            <a:r>
              <a:rPr lang="cs-CZ" altLang="cs-CZ" sz="20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Je-li tělo příkazu </a:t>
            </a:r>
            <a:r>
              <a:rPr lang="cs-CZ" altLang="cs-CZ" sz="2000">
                <a:solidFill>
                  <a:schemeClr val="accent2"/>
                </a:solidFill>
              </a:rPr>
              <a:t>while</a:t>
            </a:r>
            <a:r>
              <a:rPr lang="cs-CZ" altLang="cs-CZ" sz="2000"/>
              <a:t> prázdné, je středník „</a:t>
            </a:r>
            <a:r>
              <a:rPr lang="cs-CZ" altLang="cs-CZ" sz="2000">
                <a:solidFill>
                  <a:schemeClr val="accent2"/>
                </a:solidFill>
              </a:rPr>
              <a:t>;</a:t>
            </a:r>
            <a:r>
              <a:rPr lang="cs-CZ" altLang="cs-CZ" sz="2000"/>
              <a:t>“ odsazen vždy na nové řádce.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while ((c = getchar()) == ' ' || c == '\t' || c == '\n')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;</a:t>
            </a:r>
          </a:p>
          <a:p>
            <a:pPr lvl="3">
              <a:lnSpc>
                <a:spcPct val="80000"/>
              </a:lnSpc>
            </a:pPr>
            <a:r>
              <a:rPr lang="cs-CZ" altLang="cs-CZ" sz="1600"/>
              <a:t>přeskočení všech </a:t>
            </a:r>
            <a:r>
              <a:rPr lang="cs-CZ" altLang="cs-CZ" sz="1600">
                <a:hlinkClick r:id="rId2"/>
              </a:rPr>
              <a:t>bílých znaků</a:t>
            </a:r>
            <a:r>
              <a:rPr lang="cs-CZ" altLang="cs-CZ" sz="1600"/>
              <a:t> na vstupu</a:t>
            </a:r>
          </a:p>
        </p:txBody>
      </p:sp>
      <p:grpSp>
        <p:nvGrpSpPr>
          <p:cNvPr id="69654" name="Group 22"/>
          <p:cNvGrpSpPr>
            <a:grpSpLocks/>
          </p:cNvGrpSpPr>
          <p:nvPr/>
        </p:nvGrpSpPr>
        <p:grpSpPr bwMode="auto">
          <a:xfrm>
            <a:off x="5702300" y="-228600"/>
            <a:ext cx="3746500" cy="7861300"/>
            <a:chOff x="3400" y="-144"/>
            <a:chExt cx="2360" cy="4952"/>
          </a:xfrm>
        </p:grpSpPr>
        <p:sp>
          <p:nvSpPr>
            <p:cNvPr id="69637" name="AutoShape 5"/>
            <p:cNvSpPr>
              <a:spLocks noChangeArrowheads="1"/>
            </p:cNvSpPr>
            <p:nvPr/>
          </p:nvSpPr>
          <p:spPr bwMode="auto">
            <a:xfrm>
              <a:off x="3408" y="867"/>
              <a:ext cx="1360" cy="680"/>
            </a:xfrm>
            <a:prstGeom prst="flowChartDecision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x &gt; y</a:t>
              </a:r>
            </a:p>
          </p:txBody>
        </p:sp>
        <p:sp>
          <p:nvSpPr>
            <p:cNvPr id="69639" name="Text Box 7"/>
            <p:cNvSpPr txBox="1">
              <a:spLocks noChangeArrowheads="1"/>
            </p:cNvSpPr>
            <p:nvPr/>
          </p:nvSpPr>
          <p:spPr bwMode="auto">
            <a:xfrm>
              <a:off x="4080" y="1536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/>
                <a:t>ano</a:t>
              </a:r>
            </a:p>
          </p:txBody>
        </p:sp>
        <p:sp>
          <p:nvSpPr>
            <p:cNvPr id="69640" name="Text Box 8"/>
            <p:cNvSpPr txBox="1">
              <a:spLocks noChangeArrowheads="1"/>
            </p:cNvSpPr>
            <p:nvPr/>
          </p:nvSpPr>
          <p:spPr bwMode="auto">
            <a:xfrm>
              <a:off x="4800" y="1008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/>
                <a:t>ne</a:t>
              </a:r>
            </a:p>
          </p:txBody>
        </p:sp>
        <p:cxnSp>
          <p:nvCxnSpPr>
            <p:cNvPr id="69641" name="AutoShape 9"/>
            <p:cNvCxnSpPr>
              <a:cxnSpLocks noChangeShapeType="1"/>
              <a:stCxn id="69637" idx="2"/>
              <a:endCxn id="69642" idx="0"/>
            </p:cNvCxnSpPr>
            <p:nvPr/>
          </p:nvCxnSpPr>
          <p:spPr bwMode="auto">
            <a:xfrm>
              <a:off x="4088" y="1555"/>
              <a:ext cx="0" cy="45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642" name="AutoShape 10"/>
            <p:cNvSpPr>
              <a:spLocks noChangeArrowheads="1"/>
            </p:cNvSpPr>
            <p:nvPr/>
          </p:nvSpPr>
          <p:spPr bwMode="auto">
            <a:xfrm>
              <a:off x="3408" y="2016"/>
              <a:ext cx="1360" cy="680"/>
            </a:xfrm>
            <a:prstGeom prst="flowChartProcess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x = x - y</a:t>
              </a:r>
            </a:p>
          </p:txBody>
        </p:sp>
        <p:cxnSp>
          <p:nvCxnSpPr>
            <p:cNvPr id="69643" name="AutoShape 11"/>
            <p:cNvCxnSpPr>
              <a:cxnSpLocks noChangeShapeType="1"/>
              <a:stCxn id="69637" idx="3"/>
              <a:endCxn id="69647" idx="0"/>
            </p:cNvCxnSpPr>
            <p:nvPr/>
          </p:nvCxnSpPr>
          <p:spPr bwMode="auto">
            <a:xfrm>
              <a:off x="4776" y="1207"/>
              <a:ext cx="304" cy="2921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644" name="AutoShape 12"/>
            <p:cNvSpPr>
              <a:spLocks noChangeArrowheads="1"/>
            </p:cNvSpPr>
            <p:nvPr/>
          </p:nvSpPr>
          <p:spPr bwMode="auto">
            <a:xfrm>
              <a:off x="3840" y="2883"/>
              <a:ext cx="240" cy="152"/>
            </a:xfrm>
            <a:prstGeom prst="flowChartProcess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cs-CZ"/>
            </a:p>
          </p:txBody>
        </p:sp>
        <p:sp>
          <p:nvSpPr>
            <p:cNvPr id="69645" name="AutoShape 13"/>
            <p:cNvSpPr>
              <a:spLocks noChangeArrowheads="1"/>
            </p:cNvSpPr>
            <p:nvPr/>
          </p:nvSpPr>
          <p:spPr bwMode="auto">
            <a:xfrm>
              <a:off x="3408" y="-144"/>
              <a:ext cx="1360" cy="680"/>
            </a:xfrm>
            <a:prstGeom prst="flowChartProcess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cs-CZ"/>
            </a:p>
          </p:txBody>
        </p:sp>
        <p:cxnSp>
          <p:nvCxnSpPr>
            <p:cNvPr id="69646" name="AutoShape 14"/>
            <p:cNvCxnSpPr>
              <a:cxnSpLocks noChangeShapeType="1"/>
              <a:stCxn id="69645" idx="2"/>
              <a:endCxn id="69637" idx="0"/>
            </p:cNvCxnSpPr>
            <p:nvPr/>
          </p:nvCxnSpPr>
          <p:spPr bwMode="auto">
            <a:xfrm>
              <a:off x="4088" y="536"/>
              <a:ext cx="0" cy="32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647" name="AutoShape 15"/>
            <p:cNvSpPr>
              <a:spLocks noChangeArrowheads="1"/>
            </p:cNvSpPr>
            <p:nvPr/>
          </p:nvSpPr>
          <p:spPr bwMode="auto">
            <a:xfrm>
              <a:off x="4400" y="4128"/>
              <a:ext cx="1360" cy="680"/>
            </a:xfrm>
            <a:prstGeom prst="flowChartProcess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cs-CZ"/>
            </a:p>
          </p:txBody>
        </p:sp>
        <p:cxnSp>
          <p:nvCxnSpPr>
            <p:cNvPr id="69648" name="AutoShape 16"/>
            <p:cNvCxnSpPr>
              <a:cxnSpLocks noChangeShapeType="1"/>
              <a:stCxn id="69642" idx="2"/>
              <a:endCxn id="69637" idx="1"/>
            </p:cNvCxnSpPr>
            <p:nvPr/>
          </p:nvCxnSpPr>
          <p:spPr bwMode="auto">
            <a:xfrm rot="16200000" flipV="1">
              <a:off x="2995" y="1612"/>
              <a:ext cx="1497" cy="688"/>
            </a:xfrm>
            <a:prstGeom prst="bentConnector4">
              <a:avLst>
                <a:gd name="adj1" fmla="val -29528"/>
                <a:gd name="adj2" fmla="val 142148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655" name="Group 23"/>
          <p:cNvGrpSpPr>
            <a:grpSpLocks/>
          </p:cNvGrpSpPr>
          <p:nvPr/>
        </p:nvGrpSpPr>
        <p:grpSpPr bwMode="auto">
          <a:xfrm>
            <a:off x="5000625" y="304800"/>
            <a:ext cx="3052763" cy="6032500"/>
            <a:chOff x="3168" y="144"/>
            <a:chExt cx="1923" cy="3800"/>
          </a:xfrm>
        </p:grpSpPr>
        <p:sp>
          <p:nvSpPr>
            <p:cNvPr id="69656" name="AutoShape 24"/>
            <p:cNvSpPr>
              <a:spLocks noChangeArrowheads="1"/>
            </p:cNvSpPr>
            <p:nvPr/>
          </p:nvSpPr>
          <p:spPr bwMode="auto">
            <a:xfrm>
              <a:off x="3504" y="2544"/>
              <a:ext cx="1587" cy="680"/>
            </a:xfrm>
            <a:prstGeom prst="flowChartDecision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c &lt;&gt; ‚A‘ a c &lt;&gt; ‚N‘</a:t>
              </a:r>
            </a:p>
          </p:txBody>
        </p:sp>
        <p:sp>
          <p:nvSpPr>
            <p:cNvPr id="69657" name="Text Box 25"/>
            <p:cNvSpPr txBox="1">
              <a:spLocks noChangeArrowheads="1"/>
            </p:cNvSpPr>
            <p:nvPr/>
          </p:nvSpPr>
          <p:spPr bwMode="auto">
            <a:xfrm>
              <a:off x="3168" y="2688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/>
                <a:t>ano</a:t>
              </a:r>
            </a:p>
          </p:txBody>
        </p:sp>
        <p:sp>
          <p:nvSpPr>
            <p:cNvPr id="69658" name="Text Box 26"/>
            <p:cNvSpPr txBox="1">
              <a:spLocks noChangeArrowheads="1"/>
            </p:cNvSpPr>
            <p:nvPr/>
          </p:nvSpPr>
          <p:spPr bwMode="auto">
            <a:xfrm>
              <a:off x="4272" y="3264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/>
                <a:t>ne</a:t>
              </a:r>
            </a:p>
          </p:txBody>
        </p:sp>
        <p:cxnSp>
          <p:nvCxnSpPr>
            <p:cNvPr id="69659" name="AutoShape 27"/>
            <p:cNvCxnSpPr>
              <a:cxnSpLocks noChangeShapeType="1"/>
              <a:stCxn id="69662" idx="2"/>
              <a:endCxn id="69663" idx="1"/>
            </p:cNvCxnSpPr>
            <p:nvPr/>
          </p:nvCxnSpPr>
          <p:spPr bwMode="auto">
            <a:xfrm>
              <a:off x="4298" y="488"/>
              <a:ext cx="0" cy="22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660" name="AutoShape 28"/>
            <p:cNvCxnSpPr>
              <a:cxnSpLocks noChangeShapeType="1"/>
              <a:stCxn id="69656" idx="2"/>
              <a:endCxn id="69667" idx="0"/>
            </p:cNvCxnSpPr>
            <p:nvPr/>
          </p:nvCxnSpPr>
          <p:spPr bwMode="auto">
            <a:xfrm rot="5400000">
              <a:off x="4114" y="3416"/>
              <a:ext cx="368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661" name="AutoShape 29"/>
            <p:cNvSpPr>
              <a:spLocks noChangeArrowheads="1"/>
            </p:cNvSpPr>
            <p:nvPr/>
          </p:nvSpPr>
          <p:spPr bwMode="auto">
            <a:xfrm>
              <a:off x="4032" y="2883"/>
              <a:ext cx="240" cy="152"/>
            </a:xfrm>
            <a:prstGeom prst="flowChartProcess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cs-CZ"/>
            </a:p>
          </p:txBody>
        </p:sp>
        <p:sp>
          <p:nvSpPr>
            <p:cNvPr id="69662" name="AutoShape 30"/>
            <p:cNvSpPr>
              <a:spLocks noChangeArrowheads="1"/>
            </p:cNvSpPr>
            <p:nvPr/>
          </p:nvSpPr>
          <p:spPr bwMode="auto">
            <a:xfrm>
              <a:off x="3504" y="144"/>
              <a:ext cx="1587" cy="344"/>
            </a:xfrm>
            <a:prstGeom prst="flowChartProcess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cs-CZ"/>
            </a:p>
          </p:txBody>
        </p:sp>
        <p:sp>
          <p:nvSpPr>
            <p:cNvPr id="69663" name="AutoShape 31"/>
            <p:cNvSpPr>
              <a:spLocks noChangeArrowheads="1"/>
            </p:cNvSpPr>
            <p:nvPr/>
          </p:nvSpPr>
          <p:spPr bwMode="auto">
            <a:xfrm>
              <a:off x="3504" y="720"/>
              <a:ext cx="1587" cy="680"/>
            </a:xfrm>
            <a:prstGeom prst="flowChartInputOutpu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Napiš</a:t>
              </a:r>
            </a:p>
            <a:p>
              <a:pPr algn="ctr"/>
              <a:r>
                <a:rPr lang="cs-CZ" altLang="cs-CZ"/>
                <a:t>„Zadej A nebo N: “</a:t>
              </a:r>
            </a:p>
          </p:txBody>
        </p:sp>
        <p:sp>
          <p:nvSpPr>
            <p:cNvPr id="69664" name="AutoShape 32"/>
            <p:cNvSpPr>
              <a:spLocks noChangeArrowheads="1"/>
            </p:cNvSpPr>
            <p:nvPr/>
          </p:nvSpPr>
          <p:spPr bwMode="auto">
            <a:xfrm>
              <a:off x="3504" y="1632"/>
              <a:ext cx="1587" cy="680"/>
            </a:xfrm>
            <a:prstGeom prst="flowChartInputOutpu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Čti c</a:t>
              </a:r>
            </a:p>
          </p:txBody>
        </p:sp>
        <p:cxnSp>
          <p:nvCxnSpPr>
            <p:cNvPr id="69665" name="AutoShape 33"/>
            <p:cNvCxnSpPr>
              <a:cxnSpLocks noChangeShapeType="1"/>
              <a:stCxn id="69663" idx="4"/>
              <a:endCxn id="69664" idx="1"/>
            </p:cNvCxnSpPr>
            <p:nvPr/>
          </p:nvCxnSpPr>
          <p:spPr bwMode="auto">
            <a:xfrm>
              <a:off x="4298" y="1408"/>
              <a:ext cx="0" cy="21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666" name="AutoShape 34"/>
            <p:cNvCxnSpPr>
              <a:cxnSpLocks noChangeShapeType="1"/>
              <a:stCxn id="69664" idx="4"/>
              <a:endCxn id="69656" idx="0"/>
            </p:cNvCxnSpPr>
            <p:nvPr/>
          </p:nvCxnSpPr>
          <p:spPr bwMode="auto">
            <a:xfrm>
              <a:off x="4298" y="2320"/>
              <a:ext cx="0" cy="21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667" name="AutoShape 35"/>
            <p:cNvSpPr>
              <a:spLocks noChangeArrowheads="1"/>
            </p:cNvSpPr>
            <p:nvPr/>
          </p:nvSpPr>
          <p:spPr bwMode="auto">
            <a:xfrm>
              <a:off x="3504" y="3600"/>
              <a:ext cx="1587" cy="344"/>
            </a:xfrm>
            <a:prstGeom prst="flowChartProcess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cs-CZ"/>
            </a:p>
          </p:txBody>
        </p:sp>
        <p:cxnSp>
          <p:nvCxnSpPr>
            <p:cNvPr id="69668" name="AutoShape 36"/>
            <p:cNvCxnSpPr>
              <a:cxnSpLocks noChangeShapeType="1"/>
              <a:stCxn id="69656" idx="1"/>
              <a:endCxn id="69664" idx="2"/>
            </p:cNvCxnSpPr>
            <p:nvPr/>
          </p:nvCxnSpPr>
          <p:spPr bwMode="auto">
            <a:xfrm rot="10800000" flipH="1">
              <a:off x="3496" y="1972"/>
              <a:ext cx="159" cy="912"/>
            </a:xfrm>
            <a:prstGeom prst="bentConnector3">
              <a:avLst>
                <a:gd name="adj1" fmla="val -303778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96B7-6F47-4B5C-A310-F4F394E09D75}" type="slidenum">
              <a:rPr lang="cs-CZ" altLang="cs-CZ"/>
              <a:pPr/>
              <a:t>45</a:t>
            </a:fld>
            <a:endParaRPr lang="cs-CZ" altLang="cs-CZ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Příkaz </a:t>
            </a:r>
            <a:r>
              <a:rPr lang="cs-CZ" altLang="cs-CZ">
                <a:solidFill>
                  <a:schemeClr val="accent2"/>
                </a:solidFill>
              </a:rPr>
              <a:t>for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for (i = 1; i &lt;= 10; i++)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printf("%d\n", i);</a:t>
            </a:r>
          </a:p>
          <a:p>
            <a:pPr>
              <a:lnSpc>
                <a:spcPct val="80000"/>
              </a:lnSpc>
            </a:pPr>
            <a:endParaRPr lang="cs-CZ" altLang="cs-CZ" sz="28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2800"/>
              <a:t>Štábní kultura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Snažíme se mít pouze jednu řídící proměnnou cyklu (zde </a:t>
            </a:r>
            <a:r>
              <a:rPr lang="cs-CZ" altLang="cs-CZ" sz="2400">
                <a:solidFill>
                  <a:schemeClr val="accent2"/>
                </a:solidFill>
              </a:rPr>
              <a:t>i</a:t>
            </a:r>
            <a:r>
              <a:rPr lang="cs-CZ" altLang="cs-CZ" sz="2400"/>
              <a:t>).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Řídící proměnná cyklu nesmí být typu </a:t>
            </a:r>
            <a:r>
              <a:rPr lang="cs-CZ" altLang="cs-CZ" sz="2400">
                <a:solidFill>
                  <a:schemeClr val="accent2"/>
                </a:solidFill>
              </a:rPr>
              <a:t>float</a:t>
            </a:r>
            <a:r>
              <a:rPr lang="cs-CZ" altLang="cs-CZ" sz="2400"/>
              <a:t> nebo </a:t>
            </a:r>
            <a:r>
              <a:rPr lang="cs-CZ" altLang="cs-CZ" sz="2400">
                <a:solidFill>
                  <a:schemeClr val="accent2"/>
                </a:solidFill>
              </a:rPr>
              <a:t>double</a:t>
            </a:r>
            <a:r>
              <a:rPr lang="cs-CZ" altLang="cs-CZ" sz="2400"/>
              <a:t>. U typů s pohyblivou řádovou čárkou nemusí být přesná inkrementace.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Řídící proměnná smí být ovlivňována pouze v řídící části cyklu a ne v jeho těle.</a:t>
            </a:r>
          </a:p>
          <a:p>
            <a:pPr lvl="2">
              <a:lnSpc>
                <a:spcPct val="80000"/>
              </a:lnSpc>
            </a:pPr>
            <a:r>
              <a:rPr lang="cs-CZ" altLang="cs-CZ" sz="2000"/>
              <a:t>U vnořených cyklů je třeba dát pozor, zda identifikátor řídící proměnné vnořeného cyklu nebyl už použit pro vnější cyklus.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Je-li tělo příkazu </a:t>
            </a:r>
            <a:r>
              <a:rPr lang="cs-CZ" altLang="cs-CZ" sz="2400">
                <a:solidFill>
                  <a:schemeClr val="accent2"/>
                </a:solidFill>
              </a:rPr>
              <a:t>for</a:t>
            </a:r>
            <a:r>
              <a:rPr lang="cs-CZ" altLang="cs-CZ" sz="2400"/>
              <a:t> prázdné, je středník „</a:t>
            </a:r>
            <a:r>
              <a:rPr lang="cs-CZ" altLang="cs-CZ" sz="2400">
                <a:solidFill>
                  <a:schemeClr val="accent2"/>
                </a:solidFill>
              </a:rPr>
              <a:t>;</a:t>
            </a:r>
            <a:r>
              <a:rPr lang="cs-CZ" altLang="cs-CZ" sz="2400"/>
              <a:t>“ odsazen vždy na nové řádce.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Cykly </a:t>
            </a:r>
            <a:r>
              <a:rPr lang="cs-CZ" altLang="cs-CZ" sz="2400">
                <a:solidFill>
                  <a:schemeClr val="accent2"/>
                </a:solidFill>
              </a:rPr>
              <a:t>while</a:t>
            </a:r>
            <a:r>
              <a:rPr lang="cs-CZ" altLang="cs-CZ" sz="2400"/>
              <a:t> a </a:t>
            </a:r>
            <a:r>
              <a:rPr lang="cs-CZ" altLang="cs-CZ" sz="2400">
                <a:solidFill>
                  <a:schemeClr val="accent2"/>
                </a:solidFill>
              </a:rPr>
              <a:t>for</a:t>
            </a:r>
            <a:r>
              <a:rPr lang="cs-CZ" altLang="cs-CZ" sz="2400"/>
              <a:t> preferujte před cyklem </a:t>
            </a:r>
            <a:r>
              <a:rPr lang="cs-CZ" altLang="cs-CZ" sz="2400">
                <a:solidFill>
                  <a:schemeClr val="accent2"/>
                </a:solidFill>
              </a:rPr>
              <a:t>do</a:t>
            </a:r>
            <a:r>
              <a:rPr lang="cs-CZ" altLang="cs-CZ" sz="2400"/>
              <a:t> – </a:t>
            </a:r>
            <a:r>
              <a:rPr lang="cs-CZ" altLang="cs-CZ" sz="2400">
                <a:solidFill>
                  <a:schemeClr val="accent2"/>
                </a:solidFill>
              </a:rPr>
              <a:t>while</a:t>
            </a:r>
            <a:r>
              <a:rPr lang="cs-CZ" altLang="cs-CZ" sz="2400"/>
              <a:t>, protože jsou přehlednější.</a:t>
            </a:r>
          </a:p>
        </p:txBody>
      </p:sp>
      <p:grpSp>
        <p:nvGrpSpPr>
          <p:cNvPr id="70660" name="Group 4"/>
          <p:cNvGrpSpPr>
            <a:grpSpLocks/>
          </p:cNvGrpSpPr>
          <p:nvPr/>
        </p:nvGrpSpPr>
        <p:grpSpPr bwMode="auto">
          <a:xfrm>
            <a:off x="5702300" y="850900"/>
            <a:ext cx="3695700" cy="6934200"/>
            <a:chOff x="3592" y="536"/>
            <a:chExt cx="2328" cy="4368"/>
          </a:xfrm>
        </p:grpSpPr>
        <p:sp>
          <p:nvSpPr>
            <p:cNvPr id="70661" name="AutoShape 5"/>
            <p:cNvSpPr>
              <a:spLocks noChangeArrowheads="1"/>
            </p:cNvSpPr>
            <p:nvPr/>
          </p:nvSpPr>
          <p:spPr bwMode="auto">
            <a:xfrm>
              <a:off x="3600" y="1488"/>
              <a:ext cx="1360" cy="680"/>
            </a:xfrm>
            <a:prstGeom prst="flowChartDecision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i &lt;= 10</a:t>
              </a:r>
            </a:p>
          </p:txBody>
        </p:sp>
        <p:sp>
          <p:nvSpPr>
            <p:cNvPr id="70662" name="Text Box 6"/>
            <p:cNvSpPr txBox="1">
              <a:spLocks noChangeArrowheads="1"/>
            </p:cNvSpPr>
            <p:nvPr/>
          </p:nvSpPr>
          <p:spPr bwMode="auto">
            <a:xfrm>
              <a:off x="4272" y="2160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/>
                <a:t>ano</a:t>
              </a:r>
            </a:p>
          </p:txBody>
        </p:sp>
        <p:sp>
          <p:nvSpPr>
            <p:cNvPr id="70663" name="Text Box 7"/>
            <p:cNvSpPr txBox="1">
              <a:spLocks noChangeArrowheads="1"/>
            </p:cNvSpPr>
            <p:nvPr/>
          </p:nvSpPr>
          <p:spPr bwMode="auto">
            <a:xfrm>
              <a:off x="4992" y="163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/>
                <a:t>ne</a:t>
              </a:r>
            </a:p>
          </p:txBody>
        </p:sp>
        <p:cxnSp>
          <p:nvCxnSpPr>
            <p:cNvPr id="70664" name="AutoShape 8"/>
            <p:cNvCxnSpPr>
              <a:cxnSpLocks noChangeShapeType="1"/>
              <a:stCxn id="70661" idx="2"/>
              <a:endCxn id="70671" idx="1"/>
            </p:cNvCxnSpPr>
            <p:nvPr/>
          </p:nvCxnSpPr>
          <p:spPr bwMode="auto">
            <a:xfrm>
              <a:off x="4280" y="2176"/>
              <a:ext cx="0" cy="3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0665" name="AutoShape 9"/>
            <p:cNvSpPr>
              <a:spLocks noChangeArrowheads="1"/>
            </p:cNvSpPr>
            <p:nvPr/>
          </p:nvSpPr>
          <p:spPr bwMode="auto">
            <a:xfrm>
              <a:off x="3600" y="3360"/>
              <a:ext cx="1360" cy="680"/>
            </a:xfrm>
            <a:prstGeom prst="flowChartProcess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i = i + 1</a:t>
              </a:r>
            </a:p>
          </p:txBody>
        </p:sp>
        <p:cxnSp>
          <p:nvCxnSpPr>
            <p:cNvPr id="70666" name="AutoShape 10"/>
            <p:cNvCxnSpPr>
              <a:cxnSpLocks noChangeShapeType="1"/>
              <a:stCxn id="70661" idx="3"/>
              <a:endCxn id="70668" idx="0"/>
            </p:cNvCxnSpPr>
            <p:nvPr/>
          </p:nvCxnSpPr>
          <p:spPr bwMode="auto">
            <a:xfrm>
              <a:off x="4968" y="1828"/>
              <a:ext cx="272" cy="239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667" name="AutoShape 11"/>
            <p:cNvCxnSpPr>
              <a:cxnSpLocks noChangeShapeType="1"/>
              <a:endCxn id="70670" idx="0"/>
            </p:cNvCxnSpPr>
            <p:nvPr/>
          </p:nvCxnSpPr>
          <p:spPr bwMode="auto">
            <a:xfrm>
              <a:off x="4280" y="536"/>
              <a:ext cx="0" cy="12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0668" name="AutoShape 12"/>
            <p:cNvSpPr>
              <a:spLocks noChangeArrowheads="1"/>
            </p:cNvSpPr>
            <p:nvPr/>
          </p:nvSpPr>
          <p:spPr bwMode="auto">
            <a:xfrm>
              <a:off x="4560" y="4224"/>
              <a:ext cx="1360" cy="680"/>
            </a:xfrm>
            <a:prstGeom prst="flowChartProcess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cs-CZ"/>
            </a:p>
          </p:txBody>
        </p:sp>
        <p:cxnSp>
          <p:nvCxnSpPr>
            <p:cNvPr id="70669" name="AutoShape 13"/>
            <p:cNvCxnSpPr>
              <a:cxnSpLocks noChangeShapeType="1"/>
              <a:stCxn id="70665" idx="2"/>
              <a:endCxn id="70661" idx="1"/>
            </p:cNvCxnSpPr>
            <p:nvPr/>
          </p:nvCxnSpPr>
          <p:spPr bwMode="auto">
            <a:xfrm rot="16200000" flipV="1">
              <a:off x="2826" y="2594"/>
              <a:ext cx="2220" cy="688"/>
            </a:xfrm>
            <a:prstGeom prst="bentConnector4">
              <a:avLst>
                <a:gd name="adj1" fmla="val -6125"/>
                <a:gd name="adj2" fmla="val 13081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0670" name="AutoShape 14"/>
            <p:cNvSpPr>
              <a:spLocks noChangeArrowheads="1"/>
            </p:cNvSpPr>
            <p:nvPr/>
          </p:nvSpPr>
          <p:spPr bwMode="auto">
            <a:xfrm>
              <a:off x="3600" y="672"/>
              <a:ext cx="1360" cy="680"/>
            </a:xfrm>
            <a:prstGeom prst="flowChartProcess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i = 1</a:t>
              </a:r>
            </a:p>
          </p:txBody>
        </p:sp>
        <p:sp>
          <p:nvSpPr>
            <p:cNvPr id="70671" name="AutoShape 15"/>
            <p:cNvSpPr>
              <a:spLocks noChangeArrowheads="1"/>
            </p:cNvSpPr>
            <p:nvPr/>
          </p:nvSpPr>
          <p:spPr bwMode="auto">
            <a:xfrm>
              <a:off x="3600" y="2496"/>
              <a:ext cx="1360" cy="680"/>
            </a:xfrm>
            <a:prstGeom prst="flowChartInputOutpu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Piš i</a:t>
              </a:r>
            </a:p>
          </p:txBody>
        </p:sp>
        <p:cxnSp>
          <p:nvCxnSpPr>
            <p:cNvPr id="70672" name="AutoShape 16"/>
            <p:cNvCxnSpPr>
              <a:cxnSpLocks noChangeShapeType="1"/>
              <a:stCxn id="70671" idx="4"/>
              <a:endCxn id="70665" idx="0"/>
            </p:cNvCxnSpPr>
            <p:nvPr/>
          </p:nvCxnSpPr>
          <p:spPr bwMode="auto">
            <a:xfrm>
              <a:off x="4280" y="3184"/>
              <a:ext cx="0" cy="16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673" name="AutoShape 17"/>
            <p:cNvCxnSpPr>
              <a:cxnSpLocks noChangeShapeType="1"/>
              <a:stCxn id="70670" idx="2"/>
              <a:endCxn id="70661" idx="0"/>
            </p:cNvCxnSpPr>
            <p:nvPr/>
          </p:nvCxnSpPr>
          <p:spPr bwMode="auto">
            <a:xfrm>
              <a:off x="4280" y="1360"/>
              <a:ext cx="0" cy="12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90AC-9713-4EBB-98AD-751CA27F262A}" type="slidenum">
              <a:rPr lang="cs-CZ" altLang="cs-CZ"/>
              <a:pPr/>
              <a:t>46</a:t>
            </a:fld>
            <a:endParaRPr lang="cs-CZ" altLang="cs-CZ"/>
          </a:p>
        </p:txBody>
      </p:sp>
      <p:sp>
        <p:nvSpPr>
          <p:cNvPr id="77842" name="Rectangle 18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hlinkClick r:id="rId2"/>
              </a:rPr>
              <a:t>Operátor čárky</a:t>
            </a:r>
            <a:endParaRPr lang="cs-CZ" altLang="cs-CZ"/>
          </a:p>
        </p:txBody>
      </p:sp>
      <p:sp>
        <p:nvSpPr>
          <p:cNvPr id="77843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for (i = 1, faktorial = 1; i &lt;= 5; i++)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faktorial *= i;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Odděluje 2 výrazy.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1. výraz se vyhodnotí nejdříve a je po vyhodnocení zapomenut a proto má smysl jen, když má vedlejší efekt, tedy obsahuje přiřazení.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2. výraz je výsledkem.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i = 2, j = 4;</a:t>
            </a:r>
            <a:r>
              <a:rPr lang="cs-CZ" altLang="cs-CZ" sz="1600"/>
              <a:t> /* Toto není operátor čárky.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j = (i++, i – j);</a:t>
            </a:r>
            <a:r>
              <a:rPr lang="cs-CZ" altLang="cs-CZ" sz="1600"/>
              <a:t> /* </a:t>
            </a:r>
            <a:r>
              <a:rPr lang="cs-CZ" altLang="cs-CZ" sz="1600">
                <a:solidFill>
                  <a:schemeClr val="accent2"/>
                </a:solidFill>
              </a:rPr>
              <a:t>i</a:t>
            </a:r>
            <a:r>
              <a:rPr lang="cs-CZ" altLang="cs-CZ" sz="1600"/>
              <a:t> bude 3 a </a:t>
            </a:r>
            <a:r>
              <a:rPr lang="cs-CZ" altLang="cs-CZ" sz="1600">
                <a:solidFill>
                  <a:schemeClr val="accent2"/>
                </a:solidFill>
              </a:rPr>
              <a:t>j</a:t>
            </a:r>
            <a:r>
              <a:rPr lang="cs-CZ" altLang="cs-CZ" sz="1600"/>
              <a:t> bude -1. */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Kdybychom zapomněli závorky, vyhodnocení by bylo </a:t>
            </a:r>
            <a:r>
              <a:rPr lang="cs-CZ" altLang="cs-CZ" sz="1600">
                <a:solidFill>
                  <a:schemeClr val="accent2"/>
                </a:solidFill>
              </a:rPr>
              <a:t>(j = i++), i – j;</a:t>
            </a:r>
            <a:r>
              <a:rPr lang="cs-CZ" altLang="cs-CZ" sz="1600"/>
              <a:t> /* </a:t>
            </a:r>
            <a:r>
              <a:rPr lang="cs-CZ" altLang="cs-CZ" sz="1600">
                <a:solidFill>
                  <a:schemeClr val="accent2"/>
                </a:solidFill>
              </a:rPr>
              <a:t>i</a:t>
            </a:r>
            <a:r>
              <a:rPr lang="cs-CZ" altLang="cs-CZ" sz="1600"/>
              <a:t> bude 3 a </a:t>
            </a:r>
            <a:r>
              <a:rPr lang="cs-CZ" altLang="cs-CZ" sz="1600">
                <a:solidFill>
                  <a:schemeClr val="accent2"/>
                </a:solidFill>
              </a:rPr>
              <a:t>j</a:t>
            </a:r>
            <a:r>
              <a:rPr lang="cs-CZ" altLang="cs-CZ" sz="1600"/>
              <a:t> bude 2. */</a:t>
            </a:r>
            <a:endParaRPr lang="cs-CZ" altLang="cs-CZ" sz="1600">
              <a:solidFill>
                <a:schemeClr val="accent2"/>
              </a:solidFill>
            </a:endParaRPr>
          </a:p>
          <a:p>
            <a:pPr lvl="2">
              <a:lnSpc>
                <a:spcPct val="80000"/>
              </a:lnSpc>
            </a:pPr>
            <a:r>
              <a:rPr lang="cs-CZ" altLang="cs-CZ" sz="1400"/>
              <a:t>Výsledek je </a:t>
            </a:r>
            <a:r>
              <a:rPr lang="cs-CZ" altLang="cs-CZ" sz="1400">
                <a:solidFill>
                  <a:schemeClr val="accent2"/>
                </a:solidFill>
              </a:rPr>
              <a:t>i – j</a:t>
            </a:r>
            <a:r>
              <a:rPr lang="cs-CZ" altLang="cs-CZ" sz="1400"/>
              <a:t> a ten se nikam nepřiřadil.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Následující program se úspěšně zkompiluje a vypíše 3.000000.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#include &lt;stdio.h&gt;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main(void)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float f;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f = 3,987;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printf("%f\n", f);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return 0;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</a:t>
            </a:r>
            <a:endParaRPr lang="cs-CZ" altLang="cs-CZ" sz="1600"/>
          </a:p>
          <a:p>
            <a:pPr>
              <a:lnSpc>
                <a:spcPct val="80000"/>
              </a:lnSpc>
            </a:pPr>
            <a:r>
              <a:rPr lang="cs-CZ" altLang="cs-CZ" sz="1800"/>
              <a:t>Štábní kultura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Operátor čárky používejte jen v řídících částech příkazů </a:t>
            </a:r>
            <a:r>
              <a:rPr lang="cs-CZ" altLang="cs-CZ" sz="1600">
                <a:solidFill>
                  <a:schemeClr val="accent2"/>
                </a:solidFill>
              </a:rPr>
              <a:t>for</a:t>
            </a:r>
            <a:r>
              <a:rPr lang="cs-CZ" altLang="cs-CZ" sz="1600"/>
              <a:t> a </a:t>
            </a:r>
            <a:r>
              <a:rPr lang="cs-CZ" altLang="cs-CZ" sz="1600">
                <a:solidFill>
                  <a:schemeClr val="accent2"/>
                </a:solidFill>
              </a:rPr>
              <a:t>while</a:t>
            </a:r>
            <a:r>
              <a:rPr lang="cs-CZ" altLang="cs-CZ" sz="1600"/>
              <a:t>.</a:t>
            </a:r>
          </a:p>
        </p:txBody>
      </p:sp>
      <p:grpSp>
        <p:nvGrpSpPr>
          <p:cNvPr id="77828" name="Group 4"/>
          <p:cNvGrpSpPr>
            <a:grpSpLocks/>
          </p:cNvGrpSpPr>
          <p:nvPr/>
        </p:nvGrpSpPr>
        <p:grpSpPr bwMode="auto">
          <a:xfrm>
            <a:off x="6096000" y="850900"/>
            <a:ext cx="3695700" cy="6934200"/>
            <a:chOff x="3592" y="536"/>
            <a:chExt cx="2328" cy="4368"/>
          </a:xfrm>
        </p:grpSpPr>
        <p:sp>
          <p:nvSpPr>
            <p:cNvPr id="77829" name="AutoShape 5"/>
            <p:cNvSpPr>
              <a:spLocks noChangeArrowheads="1"/>
            </p:cNvSpPr>
            <p:nvPr/>
          </p:nvSpPr>
          <p:spPr bwMode="auto">
            <a:xfrm>
              <a:off x="3600" y="1488"/>
              <a:ext cx="1360" cy="680"/>
            </a:xfrm>
            <a:prstGeom prst="flowChartDecision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i &lt;= 5</a:t>
              </a:r>
            </a:p>
          </p:txBody>
        </p:sp>
        <p:sp>
          <p:nvSpPr>
            <p:cNvPr id="77830" name="Text Box 6"/>
            <p:cNvSpPr txBox="1">
              <a:spLocks noChangeArrowheads="1"/>
            </p:cNvSpPr>
            <p:nvPr/>
          </p:nvSpPr>
          <p:spPr bwMode="auto">
            <a:xfrm>
              <a:off x="4272" y="2160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/>
                <a:t>ano</a:t>
              </a:r>
            </a:p>
          </p:txBody>
        </p:sp>
        <p:sp>
          <p:nvSpPr>
            <p:cNvPr id="77831" name="Text Box 7"/>
            <p:cNvSpPr txBox="1">
              <a:spLocks noChangeArrowheads="1"/>
            </p:cNvSpPr>
            <p:nvPr/>
          </p:nvSpPr>
          <p:spPr bwMode="auto">
            <a:xfrm>
              <a:off x="4992" y="163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/>
                <a:t>ne</a:t>
              </a:r>
            </a:p>
          </p:txBody>
        </p:sp>
        <p:cxnSp>
          <p:nvCxnSpPr>
            <p:cNvPr id="77832" name="AutoShape 8"/>
            <p:cNvCxnSpPr>
              <a:cxnSpLocks noChangeShapeType="1"/>
              <a:stCxn id="77829" idx="2"/>
              <a:endCxn id="77839" idx="1"/>
            </p:cNvCxnSpPr>
            <p:nvPr/>
          </p:nvCxnSpPr>
          <p:spPr bwMode="auto">
            <a:xfrm>
              <a:off x="4280" y="2176"/>
              <a:ext cx="0" cy="3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7833" name="AutoShape 9"/>
            <p:cNvSpPr>
              <a:spLocks noChangeArrowheads="1"/>
            </p:cNvSpPr>
            <p:nvPr/>
          </p:nvSpPr>
          <p:spPr bwMode="auto">
            <a:xfrm>
              <a:off x="3600" y="3360"/>
              <a:ext cx="1360" cy="680"/>
            </a:xfrm>
            <a:prstGeom prst="flowChartProcess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i = i + 1</a:t>
              </a:r>
            </a:p>
          </p:txBody>
        </p:sp>
        <p:cxnSp>
          <p:nvCxnSpPr>
            <p:cNvPr id="77834" name="AutoShape 10"/>
            <p:cNvCxnSpPr>
              <a:cxnSpLocks noChangeShapeType="1"/>
              <a:stCxn id="77829" idx="3"/>
              <a:endCxn id="77836" idx="0"/>
            </p:cNvCxnSpPr>
            <p:nvPr/>
          </p:nvCxnSpPr>
          <p:spPr bwMode="auto">
            <a:xfrm>
              <a:off x="4968" y="1828"/>
              <a:ext cx="272" cy="239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835" name="AutoShape 11"/>
            <p:cNvCxnSpPr>
              <a:cxnSpLocks noChangeShapeType="1"/>
              <a:endCxn id="77838" idx="0"/>
            </p:cNvCxnSpPr>
            <p:nvPr/>
          </p:nvCxnSpPr>
          <p:spPr bwMode="auto">
            <a:xfrm>
              <a:off x="4280" y="536"/>
              <a:ext cx="0" cy="12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7836" name="AutoShape 12"/>
            <p:cNvSpPr>
              <a:spLocks noChangeArrowheads="1"/>
            </p:cNvSpPr>
            <p:nvPr/>
          </p:nvSpPr>
          <p:spPr bwMode="auto">
            <a:xfrm>
              <a:off x="4560" y="4224"/>
              <a:ext cx="1360" cy="680"/>
            </a:xfrm>
            <a:prstGeom prst="flowChartProcess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cs-CZ"/>
            </a:p>
          </p:txBody>
        </p:sp>
        <p:cxnSp>
          <p:nvCxnSpPr>
            <p:cNvPr id="77837" name="AutoShape 13"/>
            <p:cNvCxnSpPr>
              <a:cxnSpLocks noChangeShapeType="1"/>
              <a:stCxn id="77833" idx="2"/>
              <a:endCxn id="77829" idx="1"/>
            </p:cNvCxnSpPr>
            <p:nvPr/>
          </p:nvCxnSpPr>
          <p:spPr bwMode="auto">
            <a:xfrm rot="16200000" flipV="1">
              <a:off x="2826" y="2594"/>
              <a:ext cx="2220" cy="688"/>
            </a:xfrm>
            <a:prstGeom prst="bentConnector4">
              <a:avLst>
                <a:gd name="adj1" fmla="val -6125"/>
                <a:gd name="adj2" fmla="val 13081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7838" name="AutoShape 14"/>
            <p:cNvSpPr>
              <a:spLocks noChangeArrowheads="1"/>
            </p:cNvSpPr>
            <p:nvPr/>
          </p:nvSpPr>
          <p:spPr bwMode="auto">
            <a:xfrm>
              <a:off x="3600" y="672"/>
              <a:ext cx="1360" cy="680"/>
            </a:xfrm>
            <a:prstGeom prst="flowChartProcess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i = 1</a:t>
              </a:r>
            </a:p>
            <a:p>
              <a:pPr algn="ctr"/>
              <a:r>
                <a:rPr lang="cs-CZ" altLang="cs-CZ"/>
                <a:t>faktorial = 1</a:t>
              </a:r>
            </a:p>
          </p:txBody>
        </p:sp>
        <p:sp>
          <p:nvSpPr>
            <p:cNvPr id="77839" name="AutoShape 15"/>
            <p:cNvSpPr>
              <a:spLocks noChangeArrowheads="1"/>
            </p:cNvSpPr>
            <p:nvPr/>
          </p:nvSpPr>
          <p:spPr bwMode="auto">
            <a:xfrm>
              <a:off x="3600" y="2496"/>
              <a:ext cx="1360" cy="680"/>
            </a:xfrm>
            <a:prstGeom prst="flowChartInputOutpu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cs-CZ" altLang="cs-CZ"/>
                <a:t>faktorial = faktorial * i</a:t>
              </a:r>
            </a:p>
          </p:txBody>
        </p:sp>
        <p:cxnSp>
          <p:nvCxnSpPr>
            <p:cNvPr id="77840" name="AutoShape 16"/>
            <p:cNvCxnSpPr>
              <a:cxnSpLocks noChangeShapeType="1"/>
              <a:stCxn id="77839" idx="4"/>
              <a:endCxn id="77833" idx="0"/>
            </p:cNvCxnSpPr>
            <p:nvPr/>
          </p:nvCxnSpPr>
          <p:spPr bwMode="auto">
            <a:xfrm>
              <a:off x="4280" y="3184"/>
              <a:ext cx="0" cy="16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841" name="AutoShape 17"/>
            <p:cNvCxnSpPr>
              <a:cxnSpLocks noChangeShapeType="1"/>
              <a:stCxn id="77838" idx="2"/>
              <a:endCxn id="77829" idx="0"/>
            </p:cNvCxnSpPr>
            <p:nvPr/>
          </p:nvCxnSpPr>
          <p:spPr bwMode="auto">
            <a:xfrm>
              <a:off x="4280" y="1360"/>
              <a:ext cx="0" cy="12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F0BB-B6A7-466C-A7CC-FB8DE55CA86A}" type="slidenum">
              <a:rPr lang="cs-CZ" altLang="cs-CZ"/>
              <a:pPr/>
              <a:t>47</a:t>
            </a:fld>
            <a:endParaRPr lang="cs-CZ" altLang="cs-CZ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Skoky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>
                <a:hlinkClick r:id="rId2"/>
              </a:rPr>
              <a:t>Teoreticky skoky nejsou nutné</a:t>
            </a:r>
            <a:r>
              <a:rPr lang="cs-CZ" altLang="cs-CZ" sz="2800" dirty="0"/>
              <a:t>, prakticky někdy program velmi zjednoduší.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V jazyce C jsou 4 příkazy pro skoky.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err="1">
                <a:solidFill>
                  <a:schemeClr val="accent2"/>
                </a:solidFill>
              </a:rPr>
              <a:t>break</a:t>
            </a:r>
            <a:endParaRPr lang="cs-CZ" altLang="cs-CZ" sz="2400" dirty="0">
              <a:solidFill>
                <a:schemeClr val="accent2"/>
              </a:solidFill>
            </a:endParaRPr>
          </a:p>
          <a:p>
            <a:pPr lvl="2">
              <a:lnSpc>
                <a:spcPct val="80000"/>
              </a:lnSpc>
            </a:pPr>
            <a:r>
              <a:rPr lang="cs-CZ" altLang="cs-CZ" sz="2000" dirty="0"/>
              <a:t>Ukončuje nejvnitřnější neuzavřenou smyčku – opouští okamžitě cyklus.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err="1">
                <a:solidFill>
                  <a:schemeClr val="accent2"/>
                </a:solidFill>
              </a:rPr>
              <a:t>continue</a:t>
            </a:r>
            <a:endParaRPr lang="cs-CZ" altLang="cs-CZ" sz="2400" dirty="0">
              <a:solidFill>
                <a:schemeClr val="accent2"/>
              </a:solidFill>
            </a:endParaRPr>
          </a:p>
          <a:p>
            <a:pPr lvl="2">
              <a:lnSpc>
                <a:spcPct val="80000"/>
              </a:lnSpc>
            </a:pPr>
            <a:r>
              <a:rPr lang="cs-CZ" altLang="cs-CZ" sz="2000" dirty="0"/>
              <a:t>Skáče na konec nejvnitřnější neuzavřené smyčky a tím vynutí další iteraci smyčky – cyklus neopouští.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err="1">
                <a:solidFill>
                  <a:schemeClr val="accent2"/>
                </a:solidFill>
              </a:rPr>
              <a:t>goto</a:t>
            </a:r>
            <a:endParaRPr lang="cs-CZ" altLang="cs-CZ" sz="2400" dirty="0">
              <a:solidFill>
                <a:schemeClr val="accent2"/>
              </a:solidFill>
            </a:endParaRPr>
          </a:p>
          <a:p>
            <a:pPr lvl="2">
              <a:lnSpc>
                <a:spcPct val="80000"/>
              </a:lnSpc>
            </a:pPr>
            <a:r>
              <a:rPr lang="cs-CZ" altLang="cs-CZ" sz="2000" dirty="0"/>
              <a:t>Skáče na návěští.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solidFill>
                  <a:schemeClr val="accent2"/>
                </a:solidFill>
              </a:rPr>
              <a:t>return</a:t>
            </a:r>
          </a:p>
          <a:p>
            <a:pPr lvl="2">
              <a:lnSpc>
                <a:spcPct val="80000"/>
              </a:lnSpc>
            </a:pPr>
            <a:r>
              <a:rPr lang="cs-CZ" altLang="cs-CZ" sz="2000" dirty="0"/>
              <a:t>Ukončí provádění funkce, která tento příkaz obsahuje.</a:t>
            </a:r>
          </a:p>
          <a:p>
            <a:pPr lvl="2">
              <a:lnSpc>
                <a:spcPct val="80000"/>
              </a:lnSpc>
            </a:pPr>
            <a:r>
              <a:rPr lang="cs-CZ" altLang="cs-CZ" sz="2000" dirty="0"/>
              <a:t>Ve funkci </a:t>
            </a:r>
            <a:r>
              <a:rPr lang="cs-CZ" altLang="cs-CZ" sz="2000" dirty="0" err="1">
                <a:solidFill>
                  <a:schemeClr val="accent2"/>
                </a:solidFill>
              </a:rPr>
              <a:t>main</a:t>
            </a:r>
            <a:r>
              <a:rPr lang="cs-CZ" altLang="cs-CZ" sz="2000" dirty="0">
                <a:solidFill>
                  <a:schemeClr val="accent2"/>
                </a:solidFill>
              </a:rPr>
              <a:t>()</a:t>
            </a:r>
            <a:r>
              <a:rPr lang="cs-CZ" altLang="cs-CZ" sz="2000" dirty="0"/>
              <a:t> ukončí příkaz </a:t>
            </a:r>
            <a:r>
              <a:rPr lang="cs-CZ" altLang="cs-CZ" sz="2000" dirty="0">
                <a:solidFill>
                  <a:schemeClr val="accent2"/>
                </a:solidFill>
              </a:rPr>
              <a:t>return</a:t>
            </a:r>
            <a:r>
              <a:rPr lang="cs-CZ" altLang="cs-CZ" sz="2000" dirty="0"/>
              <a:t> celý program.</a:t>
            </a:r>
          </a:p>
          <a:p>
            <a:pPr lvl="2">
              <a:lnSpc>
                <a:spcPct val="80000"/>
              </a:lnSpc>
            </a:pPr>
            <a:r>
              <a:rPr lang="cs-CZ" altLang="cs-CZ" sz="2000" dirty="0"/>
              <a:t>Funkce </a:t>
            </a:r>
            <a:r>
              <a:rPr lang="cs-CZ" altLang="cs-CZ" sz="2000" dirty="0">
                <a:solidFill>
                  <a:schemeClr val="accent2"/>
                </a:solidFill>
                <a:hlinkClick r:id="rId3" action="ppaction://hlinksldjump"/>
              </a:rPr>
              <a:t>exit()</a:t>
            </a:r>
            <a:r>
              <a:rPr lang="cs-CZ" altLang="cs-CZ" sz="2000" dirty="0"/>
              <a:t> z knihovny </a:t>
            </a:r>
            <a:r>
              <a:rPr lang="cs-CZ" altLang="cs-CZ" sz="2000" dirty="0" err="1">
                <a:solidFill>
                  <a:schemeClr val="accent2"/>
                </a:solidFill>
              </a:rPr>
              <a:t>stdlib.h</a:t>
            </a:r>
            <a:r>
              <a:rPr lang="cs-CZ" altLang="cs-CZ" sz="2000" dirty="0"/>
              <a:t> ukončí ihned celý program bez návratu do volající funkce.</a:t>
            </a:r>
          </a:p>
          <a:p>
            <a:pPr lvl="3">
              <a:lnSpc>
                <a:spcPct val="80000"/>
              </a:lnSpc>
            </a:pPr>
            <a:r>
              <a:rPr lang="cs-CZ" altLang="cs-CZ" sz="1800" dirty="0"/>
              <a:t>Některé překladače vyžadují, aby měla parametr.</a:t>
            </a:r>
          </a:p>
          <a:p>
            <a:pPr lvl="4">
              <a:lnSpc>
                <a:spcPct val="80000"/>
              </a:lnSpc>
            </a:pPr>
            <a:r>
              <a:rPr lang="cs-CZ" altLang="cs-CZ" sz="1800" dirty="0"/>
              <a:t>Například </a:t>
            </a:r>
            <a:r>
              <a:rPr lang="cs-CZ" altLang="cs-CZ" sz="1800" dirty="0">
                <a:solidFill>
                  <a:schemeClr val="accent2"/>
                </a:solidFill>
              </a:rPr>
              <a:t>exit(1);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1AE0-08F4-4583-A3A7-079099E3A6E7}" type="slidenum">
              <a:rPr lang="cs-CZ" altLang="cs-CZ"/>
              <a:pPr/>
              <a:t>48</a:t>
            </a:fld>
            <a:endParaRPr lang="cs-CZ" altLang="cs-CZ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Příkaz </a:t>
            </a:r>
            <a:r>
              <a:rPr lang="cs-CZ" altLang="cs-CZ">
                <a:solidFill>
                  <a:schemeClr val="accent2"/>
                </a:solidFill>
              </a:rPr>
              <a:t>break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/>
              <a:t>Příkaz </a:t>
            </a:r>
            <a:r>
              <a:rPr lang="cs-CZ" altLang="cs-CZ" sz="1600">
                <a:solidFill>
                  <a:schemeClr val="accent2"/>
                </a:solidFill>
              </a:rPr>
              <a:t>break</a:t>
            </a:r>
            <a:r>
              <a:rPr lang="cs-CZ" altLang="cs-CZ" sz="1600"/>
              <a:t> se obvykle používá v cyklech, ve kterých může nějaká zvláštní událost způsobit jejich ukončení.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V tomto případě může být provádění programu ukončeno stisknutím klávesy „N“.</a:t>
            </a:r>
          </a:p>
          <a:p>
            <a:pPr>
              <a:lnSpc>
                <a:spcPct val="80000"/>
              </a:lnSpc>
            </a:pPr>
            <a:endParaRPr lang="cs-CZ" altLang="cs-CZ" sz="16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main 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int 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char 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for (i = 1; ; i++) {</a:t>
            </a:r>
            <a:r>
              <a:rPr lang="cs-CZ" altLang="cs-CZ" sz="1600"/>
              <a:t> /* Výraz pro ukončení se ve </a:t>
            </a:r>
            <a:r>
              <a:rPr lang="cs-CZ" altLang="cs-CZ" sz="1600">
                <a:solidFill>
                  <a:schemeClr val="accent2"/>
                </a:solidFill>
              </a:rPr>
              <a:t>for</a:t>
            </a:r>
            <a:r>
              <a:rPr lang="cs-CZ" altLang="cs-CZ" sz="1600"/>
              <a:t> cyklu nemusí uvádět. */</a:t>
            </a:r>
            <a:endParaRPr lang="cs-CZ" altLang="cs-CZ" sz="16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if (!(i % 6)) {</a:t>
            </a:r>
            <a:r>
              <a:rPr lang="cs-CZ" altLang="cs-CZ" sz="1600"/>
              <a:t> /* Vypisuje všechna čísla, která jsou násobky 6. */</a:t>
            </a:r>
            <a:endParaRPr lang="cs-CZ" altLang="cs-CZ" sz="16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  printf("%d, Další? (Y/N)", i);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  c = getchar();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  if (c == 'N') break;</a:t>
            </a:r>
            <a:r>
              <a:rPr lang="cs-CZ" altLang="cs-CZ" sz="1600"/>
              <a:t> /* Ukončení cyklu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  printf("\n");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endParaRPr lang="cs-CZ" altLang="cs-CZ" sz="16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1600"/>
              <a:t>Štábní kultura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Příkaz </a:t>
            </a:r>
            <a:r>
              <a:rPr lang="cs-CZ" altLang="cs-CZ" sz="1400">
                <a:solidFill>
                  <a:schemeClr val="accent2"/>
                </a:solidFill>
              </a:rPr>
              <a:t>break</a:t>
            </a:r>
            <a:r>
              <a:rPr lang="cs-CZ" altLang="cs-CZ" sz="1400"/>
              <a:t> by se měl v těle cyklu vyskytnout pouze v nezbytných případech a pouze na jednom místě.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Vícenásobný výskyt </a:t>
            </a:r>
            <a:r>
              <a:rPr lang="cs-CZ" altLang="cs-CZ" sz="1400">
                <a:solidFill>
                  <a:schemeClr val="accent2"/>
                </a:solidFill>
              </a:rPr>
              <a:t>break</a:t>
            </a:r>
            <a:r>
              <a:rPr lang="cs-CZ" altLang="cs-CZ" sz="1400"/>
              <a:t> zhoršuje srozumitelnost a čitelnost programu.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0AEB-C3CC-4F4F-A305-BE7D143F5EEE}" type="slidenum">
              <a:rPr lang="cs-CZ" altLang="cs-CZ"/>
              <a:pPr/>
              <a:t>49</a:t>
            </a:fld>
            <a:endParaRPr lang="cs-CZ" altLang="cs-CZ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Příkaz </a:t>
            </a:r>
            <a:r>
              <a:rPr lang="cs-CZ" altLang="cs-CZ">
                <a:solidFill>
                  <a:schemeClr val="accent2"/>
                </a:solidFill>
              </a:rPr>
              <a:t>continue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400"/>
              <a:t>Jeden z vhodných případů použití </a:t>
            </a:r>
            <a:r>
              <a:rPr lang="cs-CZ" altLang="cs-CZ" sz="1400">
                <a:solidFill>
                  <a:schemeClr val="accent2"/>
                </a:solidFill>
              </a:rPr>
              <a:t>continue</a:t>
            </a:r>
            <a:r>
              <a:rPr lang="cs-CZ" altLang="cs-CZ" sz="1400"/>
              <a:t> je nové spuštění posloupnosti příkazů, když nastane chyba.</a:t>
            </a:r>
          </a:p>
          <a:p>
            <a:pPr>
              <a:lnSpc>
                <a:spcPct val="80000"/>
              </a:lnSpc>
            </a:pPr>
            <a:r>
              <a:rPr lang="cs-CZ" altLang="cs-CZ" sz="1400"/>
              <a:t>Například tento program počítá průběžný součet všech čísel zadaných uživatelem. Před přičtením hodnoty k průběžnému součtu otestuje správnost zadaného čísla tak, že ji uživatel musí zadat znovu. Pokud se tato dvě čísla liší, program použije </a:t>
            </a:r>
            <a:r>
              <a:rPr lang="cs-CZ" altLang="cs-CZ" sz="1400">
                <a:solidFill>
                  <a:schemeClr val="accent2"/>
                </a:solidFill>
              </a:rPr>
              <a:t>continue</a:t>
            </a:r>
            <a:r>
              <a:rPr lang="cs-CZ" altLang="cs-CZ" sz="1400"/>
              <a:t> na další iteraci cyklu.</a:t>
            </a:r>
          </a:p>
          <a:p>
            <a:pPr>
              <a:lnSpc>
                <a:spcPct val="80000"/>
              </a:lnSpc>
            </a:pPr>
            <a:endParaRPr lang="cs-CZ" altLang="cs-CZ" sz="14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int main 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int i, j, soucet;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soucet =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do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printf("Zadejte další číslo (0 =  Konec):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scanf("%d", &amp;i);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printf("Zadejte číslo znovu: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scanf("%d", &amp;j);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if (i != j)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printf("Čísla nesouhlasí.\n");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continue;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soucet += 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 while (i);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printf("Součet je %d.\n", soucet);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1400"/>
              <a:t>Štábní kultura</a:t>
            </a:r>
          </a:p>
          <a:p>
            <a:pPr lvl="1">
              <a:lnSpc>
                <a:spcPct val="80000"/>
              </a:lnSpc>
            </a:pPr>
            <a:r>
              <a:rPr lang="cs-CZ" altLang="cs-CZ" sz="1200"/>
              <a:t>Příkaz </a:t>
            </a:r>
            <a:r>
              <a:rPr lang="cs-CZ" altLang="cs-CZ" sz="1200">
                <a:solidFill>
                  <a:schemeClr val="accent2"/>
                </a:solidFill>
              </a:rPr>
              <a:t>continue</a:t>
            </a:r>
            <a:r>
              <a:rPr lang="cs-CZ" altLang="cs-CZ" sz="1200"/>
              <a:t> je vhodné nahradit čitelnější konstrukcí </a:t>
            </a:r>
            <a:r>
              <a:rPr lang="cs-CZ" altLang="cs-CZ" sz="1200">
                <a:solidFill>
                  <a:schemeClr val="accent2"/>
                </a:solidFill>
              </a:rPr>
              <a:t>if</a:t>
            </a:r>
            <a:r>
              <a:rPr lang="cs-CZ" altLang="cs-CZ" sz="1200"/>
              <a:t> – </a:t>
            </a:r>
            <a:r>
              <a:rPr lang="cs-CZ" altLang="cs-CZ" sz="1200">
                <a:solidFill>
                  <a:schemeClr val="accent2"/>
                </a:solidFill>
              </a:rPr>
              <a:t>else</a:t>
            </a:r>
            <a:r>
              <a:rPr lang="cs-CZ" altLang="cs-CZ" sz="1200"/>
              <a:t>.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4800600" y="2057400"/>
            <a:ext cx="396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int main 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int i, j, soucet;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soucet =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do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printf("Zadejte další číslo (0 =  Konec):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scanf("%d", &amp;i);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printf("Zadejte číslo znovu: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scanf("%d", &amp;j);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if (i != j)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printf("Čísla nesouhlasí.\n");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soucet += 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 while (i);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printf("Součet je %d.\n", soucet);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29DA1-79F5-4B29-9CD3-3274DD127843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Charakteristika jazyka C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r>
              <a:rPr lang="cs-CZ" altLang="cs-CZ"/>
              <a:t>univerzální, nízkoúrovňový, kompilovaný</a:t>
            </a:r>
          </a:p>
          <a:p>
            <a:r>
              <a:rPr lang="cs-CZ" altLang="cs-CZ"/>
              <a:t>Určen původně pro tvorbu OS UNIX.</a:t>
            </a:r>
          </a:p>
          <a:p>
            <a:r>
              <a:rPr lang="cs-CZ" altLang="cs-CZ"/>
              <a:t>Umožňuje tvořit efektivní SW pro HW s omezenými zdroji.</a:t>
            </a:r>
          </a:p>
          <a:p>
            <a:r>
              <a:rPr lang="cs-CZ" altLang="cs-CZ"/>
              <a:t>strojově nezávislý (vyšší prog. jazyk)</a:t>
            </a:r>
          </a:p>
          <a:p>
            <a:r>
              <a:rPr lang="cs-CZ" altLang="cs-CZ"/>
              <a:t>Je to jeden z nejrozšířenějších jazyků.</a:t>
            </a:r>
          </a:p>
          <a:p>
            <a:r>
              <a:rPr lang="cs-CZ" altLang="cs-CZ"/>
              <a:t>Ovlivnil například jazyky Java, Perl, PHP.</a:t>
            </a:r>
          </a:p>
          <a:p>
            <a:r>
              <a:rPr lang="cs-CZ" altLang="cs-CZ"/>
              <a:t>Program v jazyce C se skládá z funkcí.</a:t>
            </a:r>
          </a:p>
          <a:p>
            <a:r>
              <a:rPr lang="cs-CZ" altLang="cs-CZ"/>
              <a:t>Měl původně jen 32 klíčových slov.</a:t>
            </a:r>
          </a:p>
          <a:p>
            <a:r>
              <a:rPr lang="cs-CZ" altLang="cs-CZ"/>
              <a:t>Nemá standardní knihovny pro grafiku.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E3F83-4FB6-492C-8E84-C04B968DC1B6}" type="slidenum">
              <a:rPr lang="cs-CZ" altLang="cs-CZ"/>
              <a:pPr/>
              <a:t>50</a:t>
            </a:fld>
            <a:endParaRPr lang="cs-CZ" alt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Příkaz </a:t>
            </a:r>
            <a:r>
              <a:rPr lang="cs-CZ" altLang="cs-CZ">
                <a:solidFill>
                  <a:schemeClr val="accent2"/>
                </a:solidFill>
              </a:rPr>
              <a:t>goto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400"/>
              <a:t>Návěští pro </a:t>
            </a:r>
            <a:r>
              <a:rPr lang="cs-CZ" altLang="cs-CZ" sz="1400">
                <a:solidFill>
                  <a:schemeClr val="accent2"/>
                </a:solidFill>
              </a:rPr>
              <a:t>goto</a:t>
            </a:r>
            <a:r>
              <a:rPr lang="cs-CZ" altLang="cs-CZ" sz="1400"/>
              <a:t> se nemusí předem definovat.</a:t>
            </a:r>
          </a:p>
          <a:p>
            <a:pPr>
              <a:lnSpc>
                <a:spcPct val="80000"/>
              </a:lnSpc>
            </a:pPr>
            <a:r>
              <a:rPr lang="cs-CZ" altLang="cs-CZ" sz="1400"/>
              <a:t>Skočit se dá jen v rámci jedné funkce. Nelze skákat z jedné funkce do druhé funkce.</a:t>
            </a:r>
          </a:p>
          <a:p>
            <a:pPr>
              <a:lnSpc>
                <a:spcPct val="80000"/>
              </a:lnSpc>
            </a:pPr>
            <a:r>
              <a:rPr lang="cs-CZ" altLang="cs-CZ" sz="1400"/>
              <a:t>V rámci funkce lze skákat z libovolného místa na libovolné místo, což činí příkaz </a:t>
            </a:r>
            <a:r>
              <a:rPr lang="cs-CZ" altLang="cs-CZ" sz="1400">
                <a:solidFill>
                  <a:schemeClr val="accent2"/>
                </a:solidFill>
              </a:rPr>
              <a:t>goto</a:t>
            </a:r>
            <a:r>
              <a:rPr lang="cs-CZ" altLang="cs-CZ" sz="1400"/>
              <a:t> zvláště nebezpečným.</a:t>
            </a:r>
          </a:p>
          <a:p>
            <a:pPr>
              <a:lnSpc>
                <a:spcPct val="80000"/>
              </a:lnSpc>
            </a:pPr>
            <a:r>
              <a:rPr lang="cs-CZ" altLang="cs-CZ" sz="1400"/>
              <a:t>V následujícím příkladu si jinak užitečný příkaz </a:t>
            </a:r>
            <a:r>
              <a:rPr lang="cs-CZ" altLang="cs-CZ" sz="1400">
                <a:solidFill>
                  <a:schemeClr val="accent2"/>
                </a:solidFill>
              </a:rPr>
              <a:t>goto</a:t>
            </a:r>
            <a:r>
              <a:rPr lang="cs-CZ" altLang="cs-CZ" sz="1400"/>
              <a:t> vynutil užití dvou dalších příkazů </a:t>
            </a:r>
            <a:r>
              <a:rPr lang="cs-CZ" altLang="cs-CZ" sz="1400">
                <a:solidFill>
                  <a:schemeClr val="accent2"/>
                </a:solidFill>
              </a:rPr>
              <a:t>goto</a:t>
            </a:r>
            <a:r>
              <a:rPr lang="cs-CZ" altLang="cs-CZ" sz="14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200"/>
              <a:t>Do příkazů </a:t>
            </a:r>
            <a:r>
              <a:rPr lang="cs-CZ" altLang="cs-CZ" sz="1200">
                <a:solidFill>
                  <a:schemeClr val="accent2"/>
                </a:solidFill>
              </a:rPr>
              <a:t>goto</a:t>
            </a:r>
            <a:r>
              <a:rPr lang="cs-CZ" altLang="cs-CZ" sz="1200"/>
              <a:t> je snadné se zamotat!!!</a:t>
            </a:r>
          </a:p>
          <a:p>
            <a:pPr lvl="1">
              <a:lnSpc>
                <a:spcPct val="80000"/>
              </a:lnSpc>
            </a:pPr>
            <a:r>
              <a:rPr lang="cs-CZ" altLang="cs-CZ" sz="1200"/>
              <a:t>Návěští nenesou informaci, odkud se do nich skáče, což ztěžuje možnost kontroly správnosti programu.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for (i = 0; i &lt; 10; i++)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for (j = 0; j &lt; 10; j++)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for (k = 0; k &lt; 10; k++)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if (x[k] == 0)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  goto error;</a:t>
            </a:r>
            <a:r>
              <a:rPr lang="cs-CZ" altLang="cs-CZ" sz="1400"/>
              <a:t> /* V případě výskoku z vnořených cyklů </a:t>
            </a:r>
            <a:r>
              <a:rPr lang="cs-CZ" altLang="cs-CZ" sz="1400">
                <a:solidFill>
                  <a:schemeClr val="accent2"/>
                </a:solidFill>
              </a:rPr>
              <a:t>goto</a:t>
            </a:r>
            <a:r>
              <a:rPr lang="cs-CZ" altLang="cs-CZ" sz="1400"/>
              <a:t> zjednodušuje a zpřehledňuje program.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a[i][j][k] = a[i][j][k] + b[j] / x[k];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}</a:t>
            </a:r>
            <a:endParaRPr lang="cs-CZ" altLang="cs-CZ" sz="14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goto dalsi_vypocet;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error: </a:t>
            </a:r>
            <a:r>
              <a:rPr lang="cs-CZ" altLang="cs-CZ" sz="1400"/>
              <a:t>/* Návěští pro příkaz </a:t>
            </a:r>
            <a:r>
              <a:rPr lang="cs-CZ" altLang="cs-CZ" sz="1400">
                <a:solidFill>
                  <a:schemeClr val="accent2"/>
                </a:solidFill>
              </a:rPr>
              <a:t>goto</a:t>
            </a:r>
            <a:r>
              <a:rPr lang="cs-CZ" altLang="cs-CZ" sz="1400"/>
              <a:t> */</a:t>
            </a: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printf("Nulový dělitel!\n");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goto konec;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dalsi_vypocet: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/>
              <a:t>… /* Příkazy, které se mají vykonat, když nenastane </a:t>
            </a:r>
            <a:r>
              <a:rPr lang="cs-CZ" altLang="cs-CZ" sz="1400">
                <a:solidFill>
                  <a:schemeClr val="accent2"/>
                </a:solidFill>
              </a:rPr>
              <a:t>error</a:t>
            </a:r>
            <a:r>
              <a:rPr lang="cs-CZ" altLang="cs-CZ" sz="1400"/>
              <a:t> */</a:t>
            </a: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konec: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/>
              <a:t>… /* Příkazy, které se mají vykonat v každém případě v závěru funkce */</a:t>
            </a: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1400"/>
              <a:t>Štábní kultura</a:t>
            </a:r>
          </a:p>
          <a:p>
            <a:pPr lvl="1">
              <a:lnSpc>
                <a:spcPct val="80000"/>
              </a:lnSpc>
            </a:pPr>
            <a:r>
              <a:rPr lang="cs-CZ" altLang="cs-CZ" sz="1200"/>
              <a:t>Nepoužívejte </a:t>
            </a:r>
            <a:r>
              <a:rPr lang="cs-CZ" altLang="cs-CZ" sz="1200">
                <a:solidFill>
                  <a:schemeClr val="accent2"/>
                </a:solidFill>
              </a:rPr>
              <a:t>goto</a:t>
            </a:r>
            <a:r>
              <a:rPr lang="cs-CZ" altLang="cs-CZ" sz="1200"/>
              <a:t> pro výskok z jednoduché smyčky. V tomto případě je mnohem vhodnější použít </a:t>
            </a:r>
            <a:r>
              <a:rPr lang="cs-CZ" altLang="cs-CZ" sz="1200">
                <a:solidFill>
                  <a:schemeClr val="accent2"/>
                </a:solidFill>
              </a:rPr>
              <a:t>break</a:t>
            </a:r>
            <a:r>
              <a:rPr lang="cs-CZ" altLang="cs-CZ" sz="12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E664-F9D3-4AB7-AF96-B881D0FD63C2}" type="slidenum">
              <a:rPr lang="cs-CZ" altLang="cs-CZ"/>
              <a:pPr/>
              <a:t>51</a:t>
            </a:fld>
            <a:endParaRPr lang="cs-CZ" altLang="cs-CZ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/>
              <a:t>Příkaz </a:t>
            </a:r>
            <a:r>
              <a:rPr lang="cs-CZ" altLang="cs-CZ" dirty="0">
                <a:solidFill>
                  <a:schemeClr val="accent2"/>
                </a:solidFill>
              </a:rPr>
              <a:t>return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/>
              <a:t>Často se pomocí </a:t>
            </a:r>
            <a:r>
              <a:rPr lang="cs-CZ" altLang="cs-CZ" sz="1600">
                <a:solidFill>
                  <a:schemeClr val="accent2"/>
                </a:solidFill>
              </a:rPr>
              <a:t>return</a:t>
            </a:r>
            <a:r>
              <a:rPr lang="cs-CZ" altLang="cs-CZ" sz="1600"/>
              <a:t> vrací nějaká hodnota, jejíž typ záleží na typu funkce.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Byla-li by operace s poli z </a:t>
            </a:r>
            <a:r>
              <a:rPr lang="cs-CZ" altLang="cs-CZ" sz="1600">
                <a:hlinkClick r:id="rId2" action="ppaction://hlinksldjump"/>
              </a:rPr>
              <a:t>předchozího příkladu</a:t>
            </a:r>
            <a:r>
              <a:rPr lang="cs-CZ" altLang="cs-CZ" sz="1600"/>
              <a:t> provedena voláním funkce, je pak vhodnější použít příkaz </a:t>
            </a:r>
            <a:r>
              <a:rPr lang="cs-CZ" altLang="cs-CZ" sz="1600">
                <a:solidFill>
                  <a:schemeClr val="accent2"/>
                </a:solidFill>
              </a:rPr>
              <a:t>return</a:t>
            </a:r>
            <a:r>
              <a:rPr lang="cs-CZ" altLang="cs-CZ" sz="1600"/>
              <a:t> a ne </a:t>
            </a:r>
            <a:r>
              <a:rPr lang="cs-CZ" altLang="cs-CZ" sz="1600">
                <a:solidFill>
                  <a:schemeClr val="accent2"/>
                </a:solidFill>
              </a:rPr>
              <a:t>goto</a:t>
            </a:r>
            <a:r>
              <a:rPr lang="cs-CZ" altLang="cs-CZ" sz="16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Pro zjištění, zda funkce splnila svoji úlohu správně, nám poslouží návratová hodnota. Její hodnota </a:t>
            </a:r>
            <a:r>
              <a:rPr lang="cs-CZ" altLang="cs-CZ" sz="1600">
                <a:solidFill>
                  <a:schemeClr val="accent2"/>
                </a:solidFill>
              </a:rPr>
              <a:t>0</a:t>
            </a:r>
            <a:r>
              <a:rPr lang="cs-CZ" altLang="cs-CZ" sz="1600"/>
              <a:t> bude znamenat provedení bez chyb a hodnota </a:t>
            </a:r>
            <a:r>
              <a:rPr lang="cs-CZ" altLang="cs-CZ" sz="1600">
                <a:solidFill>
                  <a:schemeClr val="accent2"/>
                </a:solidFill>
              </a:rPr>
              <a:t>1</a:t>
            </a:r>
            <a:r>
              <a:rPr lang="cs-CZ" altLang="cs-CZ" sz="1600"/>
              <a:t> provedení s chybou.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Vedlejším efektem funkce je změněné pole </a:t>
            </a:r>
            <a:r>
              <a:rPr lang="cs-CZ" altLang="cs-CZ" sz="1600">
                <a:solidFill>
                  <a:schemeClr val="accent2"/>
                </a:solidFill>
              </a:rPr>
              <a:t>a[i][j][k]</a:t>
            </a:r>
            <a:r>
              <a:rPr lang="cs-CZ" altLang="cs-CZ" sz="1600"/>
              <a:t>.</a:t>
            </a:r>
          </a:p>
          <a:p>
            <a:pPr>
              <a:lnSpc>
                <a:spcPct val="80000"/>
              </a:lnSpc>
            </a:pPr>
            <a:endParaRPr lang="cs-CZ" altLang="cs-CZ" sz="16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nasobeni()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int i, j, k;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for (i = 0; i &lt; 10; i++)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for (j = 0; j &lt; 10; j++)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  for (k = 0; k &lt; 10; k++)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    if (x[k] == 0)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      return 1; </a:t>
            </a:r>
            <a:r>
              <a:rPr lang="cs-CZ" altLang="cs-CZ" sz="1600"/>
              <a:t>/* neúspěch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    a[i][j][k] = a[i][j][k] + b[j] / x[k];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  }</a:t>
            </a:r>
            <a:endParaRPr lang="cs-CZ" altLang="cs-CZ" sz="16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return 0;</a:t>
            </a:r>
            <a:r>
              <a:rPr lang="cs-CZ" altLang="cs-CZ" sz="1600"/>
              <a:t> /* úspěch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82C9-D55D-46D7-B13E-DBD916D9AB91}" type="slidenum">
              <a:rPr lang="cs-CZ" altLang="cs-CZ"/>
              <a:pPr/>
              <a:t>52</a:t>
            </a:fld>
            <a:endParaRPr lang="cs-CZ" altLang="cs-CZ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Soubory – 1. část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 sz="2800"/>
              <a:t>Soubor je posloupnost bajtů uložených na disku.</a:t>
            </a:r>
          </a:p>
          <a:p>
            <a:r>
              <a:rPr lang="cs-CZ" altLang="cs-CZ" sz="2800"/>
              <a:t>Bajty souboru se sdružují do stejně velkých bloků.</a:t>
            </a:r>
          </a:p>
          <a:p>
            <a:r>
              <a:rPr lang="cs-CZ" altLang="cs-CZ" sz="2800"/>
              <a:t>Soubor je vytvářen podle pravidel daných operačním systémem.</a:t>
            </a:r>
          </a:p>
          <a:p>
            <a:r>
              <a:rPr lang="cs-CZ" altLang="cs-CZ" sz="2800"/>
              <a:t>Vstupní a výstupní operace jsou bufferované.</a:t>
            </a:r>
          </a:p>
          <a:p>
            <a:pPr lvl="1"/>
            <a:r>
              <a:rPr lang="cs-CZ" altLang="cs-CZ" sz="2400"/>
              <a:t>Data jdou vždy přes vyrovnávací paměť.</a:t>
            </a:r>
          </a:p>
          <a:p>
            <a:pPr lvl="1"/>
            <a:r>
              <a:rPr lang="cs-CZ" altLang="cs-CZ" sz="2400"/>
              <a:t>Čtení a zápis se provádí po celých blocích.</a:t>
            </a:r>
          </a:p>
          <a:p>
            <a:r>
              <a:rPr lang="cs-CZ" altLang="cs-CZ" sz="2800"/>
              <a:t>Soubory se dělí na binární a textové.</a:t>
            </a:r>
          </a:p>
          <a:p>
            <a:pPr lvl="1"/>
            <a:r>
              <a:rPr lang="cs-CZ" altLang="cs-CZ" sz="2400"/>
              <a:t>V 1. části se budeme zabývat jen textovými soubory.</a:t>
            </a:r>
          </a:p>
          <a:p>
            <a:r>
              <a:rPr lang="cs-CZ" altLang="cs-CZ" sz="2800"/>
              <a:t>Funkce pro práci se soubory jsou ve standardní knihovně </a:t>
            </a:r>
            <a:r>
              <a:rPr lang="cs-CZ" altLang="cs-CZ" sz="2800">
                <a:solidFill>
                  <a:schemeClr val="accent2"/>
                </a:solidFill>
              </a:rPr>
              <a:t>stdio.h</a:t>
            </a:r>
            <a:r>
              <a:rPr lang="cs-CZ" altLang="cs-CZ" sz="2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2D3F3-FD76-4312-95F3-CF28477B86A8}" type="slidenum">
              <a:rPr lang="cs-CZ" altLang="cs-CZ"/>
              <a:pPr/>
              <a:t>53</a:t>
            </a:fld>
            <a:endParaRPr lang="cs-CZ" altLang="cs-CZ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  <a:noFill/>
        </p:spPr>
        <p:txBody>
          <a:bodyPr/>
          <a:lstStyle/>
          <a:p>
            <a:r>
              <a:rPr lang="cs-CZ" altLang="cs-CZ" sz="4000"/>
              <a:t>Deklarace proměnných pro práci se souborem</a:t>
            </a:r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>
                <a:solidFill>
                  <a:schemeClr val="accent2"/>
                </a:solidFill>
              </a:rPr>
              <a:t>FILE *fr, *fw;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FILE *</a:t>
            </a:r>
            <a:r>
              <a:rPr lang="cs-CZ" altLang="cs-CZ" sz="2400"/>
              <a:t> je pointer na objekt typu </a:t>
            </a:r>
            <a:r>
              <a:rPr lang="cs-CZ" altLang="cs-CZ" sz="2400">
                <a:solidFill>
                  <a:schemeClr val="accent2"/>
                </a:solidFill>
              </a:rPr>
              <a:t>FILE</a:t>
            </a:r>
            <a:r>
              <a:rPr lang="cs-CZ" altLang="cs-CZ" sz="24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FILE</a:t>
            </a:r>
            <a:r>
              <a:rPr lang="cs-CZ" altLang="cs-CZ" sz="2400"/>
              <a:t> je datový typ reprezentující soubor.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fr</a:t>
            </a:r>
            <a:r>
              <a:rPr lang="cs-CZ" altLang="cs-CZ" sz="2400"/>
              <a:t> a </a:t>
            </a:r>
            <a:r>
              <a:rPr lang="cs-CZ" altLang="cs-CZ" sz="2400">
                <a:solidFill>
                  <a:schemeClr val="accent2"/>
                </a:solidFill>
              </a:rPr>
              <a:t>fw</a:t>
            </a:r>
            <a:r>
              <a:rPr lang="cs-CZ" altLang="cs-CZ" sz="2400"/>
              <a:t> jsou proměnné reprezentující soubor.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Syntaktická pravidla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Identifikátor </a:t>
            </a:r>
            <a:r>
              <a:rPr lang="cs-CZ" altLang="cs-CZ" sz="2400">
                <a:solidFill>
                  <a:schemeClr val="accent2"/>
                </a:solidFill>
              </a:rPr>
              <a:t>FILE</a:t>
            </a:r>
            <a:r>
              <a:rPr lang="cs-CZ" altLang="cs-CZ" sz="2400"/>
              <a:t> musí být velkými písmeny.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Chceme-li definovat více proměnných, čili pracovat s více soubory najednou, musí se znak </a:t>
            </a:r>
            <a:r>
              <a:rPr lang="cs-CZ" altLang="cs-CZ" sz="2400">
                <a:solidFill>
                  <a:schemeClr val="accent2"/>
                </a:solidFill>
              </a:rPr>
              <a:t>*</a:t>
            </a:r>
            <a:r>
              <a:rPr lang="cs-CZ" altLang="cs-CZ" sz="2400"/>
              <a:t> opakovat před identifikátorem každé z proměnných.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Štábní kultura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Je vhodné použít</a:t>
            </a:r>
          </a:p>
          <a:p>
            <a:pPr lvl="2">
              <a:lnSpc>
                <a:spcPct val="80000"/>
              </a:lnSpc>
            </a:pPr>
            <a:r>
              <a:rPr lang="cs-CZ" altLang="cs-CZ" sz="2000"/>
              <a:t>identifikátor </a:t>
            </a:r>
            <a:r>
              <a:rPr lang="cs-CZ" altLang="cs-CZ" sz="2000">
                <a:solidFill>
                  <a:schemeClr val="accent2"/>
                </a:solidFill>
              </a:rPr>
              <a:t>fr</a:t>
            </a:r>
            <a:r>
              <a:rPr lang="cs-CZ" altLang="cs-CZ" sz="2000"/>
              <a:t> pro soubor, který čteme a</a:t>
            </a:r>
          </a:p>
          <a:p>
            <a:pPr lvl="2">
              <a:lnSpc>
                <a:spcPct val="80000"/>
              </a:lnSpc>
            </a:pPr>
            <a:r>
              <a:rPr lang="cs-CZ" altLang="cs-CZ" sz="2000"/>
              <a:t>identifikátor </a:t>
            </a:r>
            <a:r>
              <a:rPr lang="cs-CZ" altLang="cs-CZ" sz="2000">
                <a:solidFill>
                  <a:schemeClr val="accent2"/>
                </a:solidFill>
              </a:rPr>
              <a:t>fw</a:t>
            </a:r>
            <a:r>
              <a:rPr lang="cs-CZ" altLang="cs-CZ" sz="2000"/>
              <a:t> pro soubor, do něhož zapisujeme.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Tentýž identifikátor (např. </a:t>
            </a:r>
            <a:r>
              <a:rPr lang="cs-CZ" altLang="cs-CZ" sz="2400">
                <a:solidFill>
                  <a:schemeClr val="accent2"/>
                </a:solidFill>
              </a:rPr>
              <a:t>f</a:t>
            </a:r>
            <a:r>
              <a:rPr lang="cs-CZ" altLang="cs-CZ" sz="2400"/>
              <a:t>) by neměl být používán v jednom programu jak pro čtení souboru tak pro zápis do něho.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DD2A-B1C2-4899-8455-D5B131885ACA}" type="slidenum">
              <a:rPr lang="cs-CZ" altLang="cs-CZ"/>
              <a:pPr/>
              <a:t>54</a:t>
            </a:fld>
            <a:endParaRPr lang="cs-CZ" altLang="cs-CZ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Otevření souboru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>
                <a:solidFill>
                  <a:schemeClr val="accent2"/>
                </a:solidFill>
              </a:rPr>
              <a:t>fr = fopen("CISLA.TXT", "r");</a:t>
            </a:r>
          </a:p>
          <a:p>
            <a:r>
              <a:rPr lang="cs-CZ" altLang="cs-CZ">
                <a:solidFill>
                  <a:schemeClr val="accent2"/>
                </a:solidFill>
              </a:rPr>
              <a:t>fw = fopen("SOUCET.TXT", "w");</a:t>
            </a:r>
          </a:p>
          <a:p>
            <a:r>
              <a:rPr lang="cs-CZ" altLang="cs-CZ">
                <a:solidFill>
                  <a:schemeClr val="accent2"/>
                </a:solidFill>
              </a:rPr>
              <a:t>"r"</a:t>
            </a:r>
            <a:r>
              <a:rPr lang="cs-CZ" altLang="cs-CZ"/>
              <a:t> (jako read) a </a:t>
            </a:r>
            <a:r>
              <a:rPr lang="cs-CZ" altLang="cs-CZ">
                <a:solidFill>
                  <a:schemeClr val="accent2"/>
                </a:solidFill>
              </a:rPr>
              <a:t>"w"</a:t>
            </a:r>
            <a:r>
              <a:rPr lang="cs-CZ" altLang="cs-CZ"/>
              <a:t> (jako write) jsou režimy otevření souboru.</a:t>
            </a:r>
          </a:p>
          <a:p>
            <a:pPr lvl="1"/>
            <a:r>
              <a:rPr lang="cs-CZ" altLang="cs-CZ">
                <a:hlinkClick r:id="rId2" action="ppaction://hlinksldjump"/>
              </a:rPr>
              <a:t>Existují ještě další režimy.</a:t>
            </a:r>
            <a:endParaRPr lang="cs-CZ" altLang="cs-CZ"/>
          </a:p>
          <a:p>
            <a:r>
              <a:rPr lang="cs-CZ" altLang="cs-CZ"/>
              <a:t>Cesta k souboru ve Windows</a:t>
            </a:r>
          </a:p>
          <a:p>
            <a:pPr lvl="1"/>
            <a:r>
              <a:rPr lang="cs-CZ" altLang="cs-CZ"/>
              <a:t>Příkaz </a:t>
            </a:r>
            <a:r>
              <a:rPr lang="cs-CZ" altLang="cs-CZ">
                <a:solidFill>
                  <a:schemeClr val="accent2"/>
                </a:solidFill>
              </a:rPr>
              <a:t>fr = fopen("D:\CISLA.TXT", "r"); </a:t>
            </a:r>
            <a:r>
              <a:rPr lang="cs-CZ" altLang="cs-CZ"/>
              <a:t>je špatně, protože obsahuje znak „</a:t>
            </a:r>
            <a:r>
              <a:rPr lang="cs-CZ" altLang="cs-CZ">
                <a:solidFill>
                  <a:schemeClr val="accent2"/>
                </a:solidFill>
              </a:rPr>
              <a:t>\</a:t>
            </a:r>
            <a:r>
              <a:rPr lang="cs-CZ" altLang="cs-CZ"/>
              <a:t>“, který uvozuje </a:t>
            </a:r>
            <a:r>
              <a:rPr lang="cs-CZ" altLang="cs-CZ">
                <a:hlinkClick r:id="rId3" action="ppaction://hlinksldjump"/>
              </a:rPr>
              <a:t>escape sekvenci</a:t>
            </a:r>
            <a:r>
              <a:rPr lang="cs-CZ" altLang="cs-CZ"/>
              <a:t>.</a:t>
            </a:r>
          </a:p>
          <a:p>
            <a:pPr lvl="1"/>
            <a:r>
              <a:rPr lang="cs-CZ" altLang="cs-CZ"/>
              <a:t>Příkaz </a:t>
            </a:r>
            <a:r>
              <a:rPr lang="cs-CZ" altLang="cs-CZ">
                <a:solidFill>
                  <a:schemeClr val="accent2"/>
                </a:solidFill>
              </a:rPr>
              <a:t>fr = fopen("D:\\CISLA.TXT", "r"); </a:t>
            </a:r>
            <a:r>
              <a:rPr lang="cs-CZ" altLang="cs-CZ"/>
              <a:t>je správně, protože je znak „</a:t>
            </a:r>
            <a:r>
              <a:rPr lang="cs-CZ" altLang="cs-CZ">
                <a:solidFill>
                  <a:schemeClr val="accent2"/>
                </a:solidFill>
              </a:rPr>
              <a:t>\</a:t>
            </a:r>
            <a:r>
              <a:rPr lang="cs-CZ" altLang="cs-CZ"/>
              <a:t>“ zdvojený.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424F3-9664-4B55-8EBF-1C660FC33F74}" type="slidenum">
              <a:rPr lang="cs-CZ" altLang="cs-CZ"/>
              <a:pPr/>
              <a:t>55</a:t>
            </a:fld>
            <a:endParaRPr lang="cs-CZ" altLang="cs-CZ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Základní operace se souborem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c = getc(fr);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čtení znaku ze souboru</a:t>
            </a:r>
          </a:p>
          <a:p>
            <a:pPr>
              <a:lnSpc>
                <a:spcPct val="9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putc(c, fw);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zápis znaku do souboru</a:t>
            </a:r>
          </a:p>
          <a:p>
            <a:pPr>
              <a:lnSpc>
                <a:spcPct val="9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putc(getc(fr), fw);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čtení a zápis znaku jedním příkazem</a:t>
            </a:r>
          </a:p>
          <a:p>
            <a:pPr>
              <a:lnSpc>
                <a:spcPct val="9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fscanf(fr, "%d", &amp;i);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formátované čtení ze souboru </a:t>
            </a:r>
            <a:r>
              <a:rPr lang="cs-CZ" altLang="cs-CZ" sz="2000">
                <a:solidFill>
                  <a:schemeClr val="accent2"/>
                </a:solidFill>
              </a:rPr>
              <a:t>fr</a:t>
            </a:r>
            <a:r>
              <a:rPr lang="cs-CZ" altLang="cs-CZ" sz="2000"/>
              <a:t> v decimálním režimu do proměnné </a:t>
            </a:r>
            <a:r>
              <a:rPr lang="cs-CZ" altLang="cs-CZ" sz="2000">
                <a:solidFill>
                  <a:schemeClr val="accent2"/>
                </a:solidFill>
              </a:rPr>
              <a:t>i</a:t>
            </a:r>
          </a:p>
          <a:p>
            <a:pPr>
              <a:lnSpc>
                <a:spcPct val="9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fprintf(fw, "%d\n", j);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Formátovaný zápis proměnné </a:t>
            </a:r>
            <a:r>
              <a:rPr lang="cs-CZ" altLang="cs-CZ" sz="2000">
                <a:solidFill>
                  <a:schemeClr val="accent2"/>
                </a:solidFill>
              </a:rPr>
              <a:t>j</a:t>
            </a:r>
            <a:r>
              <a:rPr lang="cs-CZ" altLang="cs-CZ" sz="2000"/>
              <a:t> do souboru </a:t>
            </a:r>
            <a:r>
              <a:rPr lang="cs-CZ" altLang="cs-CZ" sz="2000">
                <a:solidFill>
                  <a:schemeClr val="accent2"/>
                </a:solidFill>
              </a:rPr>
              <a:t>fw</a:t>
            </a:r>
            <a:r>
              <a:rPr lang="cs-CZ" altLang="cs-CZ" sz="2000"/>
              <a:t> v decimálním režimu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Syntaktická pravidla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Pořadí parametru pro soubor </a:t>
            </a:r>
            <a:r>
              <a:rPr lang="cs-CZ" altLang="cs-CZ" sz="2000">
                <a:solidFill>
                  <a:schemeClr val="accent2"/>
                </a:solidFill>
              </a:rPr>
              <a:t>fw</a:t>
            </a:r>
            <a:r>
              <a:rPr lang="cs-CZ" altLang="cs-CZ" sz="2000"/>
              <a:t> ve funkci </a:t>
            </a:r>
            <a:r>
              <a:rPr lang="cs-CZ" altLang="cs-CZ" sz="2000">
                <a:solidFill>
                  <a:schemeClr val="accent2"/>
                </a:solidFill>
              </a:rPr>
              <a:t>putc()</a:t>
            </a:r>
            <a:r>
              <a:rPr lang="cs-CZ" altLang="cs-CZ" sz="2000"/>
              <a:t> je jiný než ve funkci </a:t>
            </a:r>
            <a:r>
              <a:rPr lang="cs-CZ" altLang="cs-CZ" sz="2000">
                <a:solidFill>
                  <a:schemeClr val="accent2"/>
                </a:solidFill>
              </a:rPr>
              <a:t>fprintf()</a:t>
            </a:r>
            <a:r>
              <a:rPr lang="cs-CZ" altLang="cs-CZ" sz="2000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Práce se soubory s příliš neliší od práce s </a:t>
            </a:r>
            <a:r>
              <a:rPr lang="cs-CZ" altLang="cs-CZ" sz="2000">
                <a:hlinkClick r:id="rId2" action="ppaction://hlinksldjump"/>
              </a:rPr>
              <a:t>terminálem</a:t>
            </a:r>
            <a:r>
              <a:rPr lang="cs-CZ" altLang="cs-CZ" sz="20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7253-32A1-4874-8307-D348924D15F2}" type="slidenum">
              <a:rPr lang="cs-CZ" altLang="cs-CZ"/>
              <a:pPr/>
              <a:t>56</a:t>
            </a:fld>
            <a:endParaRPr lang="cs-CZ" altLang="cs-CZ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Ukončení práce se souborem</a:t>
            </a:r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>
                <a:solidFill>
                  <a:schemeClr val="accent2"/>
                </a:solidFill>
              </a:rPr>
              <a:t>fclose(fr);</a:t>
            </a:r>
            <a:endParaRPr lang="cs-CZ" altLang="cs-CZ"/>
          </a:p>
          <a:p>
            <a:pPr lvl="1">
              <a:lnSpc>
                <a:spcPct val="90000"/>
              </a:lnSpc>
            </a:pPr>
            <a:r>
              <a:rPr lang="cs-CZ" altLang="cs-CZ"/>
              <a:t>příkaz pro zavření souboru </a:t>
            </a:r>
            <a:r>
              <a:rPr lang="cs-CZ" altLang="cs-CZ">
                <a:solidFill>
                  <a:schemeClr val="accent2"/>
                </a:solidFill>
              </a:rPr>
              <a:t>fr</a:t>
            </a:r>
          </a:p>
          <a:p>
            <a:pPr>
              <a:lnSpc>
                <a:spcPct val="90000"/>
              </a:lnSpc>
            </a:pPr>
            <a:r>
              <a:rPr lang="cs-CZ" altLang="cs-CZ"/>
              <a:t>Soubor, který už nepotřebujete, okamžitě uzavřete.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Počet současně otevřených souborů je omezený.</a:t>
            </a:r>
          </a:p>
          <a:p>
            <a:pPr>
              <a:lnSpc>
                <a:spcPct val="90000"/>
              </a:lnSpc>
            </a:pPr>
            <a:r>
              <a:rPr lang="cs-CZ" altLang="cs-CZ"/>
              <a:t>Při opomenutí uzavřít soubor by výsledek mohl zůstat jen v bufferu, čímž by se po skončení programu ztratil.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4783-1F52-45B0-B536-3568E7C13A82}" type="slidenum">
              <a:rPr lang="cs-CZ" altLang="cs-CZ"/>
              <a:pPr/>
              <a:t>57</a:t>
            </a:fld>
            <a:endParaRPr lang="cs-CZ" altLang="cs-CZ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Zápis do souboru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  FILE *fw;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  int i;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  fw = fopen("CISLA.TXT", "w");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  for (i = 1; i &lt;= 10; i++)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    fprintf(fw, "%d\n", i);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  fclose(fw);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52627-737D-4EBE-84F5-40971D7ACF86}" type="slidenum">
              <a:rPr lang="cs-CZ" altLang="cs-CZ"/>
              <a:pPr/>
              <a:t>58</a:t>
            </a:fld>
            <a:endParaRPr lang="cs-CZ" altLang="cs-CZ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/>
              <a:t>Čtení ze souboru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FILE *fw, *fr;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int i, j =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fr = fopen("CISLA.TXT", "r");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while (fscanf(fr, "%d", &amp;i) != EOF)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j += i;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fclose(fr);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fw = fopen("SOUCET.TXT", "w");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fprintf(fw, "%d\n", j);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fclose(fw);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870B-1667-4EAA-9555-2A6B12F1D23F}" type="slidenum">
              <a:rPr lang="cs-CZ" altLang="cs-CZ"/>
              <a:pPr/>
              <a:t>59</a:t>
            </a:fld>
            <a:endParaRPr lang="cs-CZ" altLang="cs-CZ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Test zda jsou v souboru data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Funkce </a:t>
            </a:r>
            <a:r>
              <a:rPr lang="cs-CZ" altLang="cs-CZ" sz="2400">
                <a:solidFill>
                  <a:schemeClr val="accent2"/>
                </a:solidFill>
              </a:rPr>
              <a:t>fscanf()</a:t>
            </a:r>
            <a:endParaRPr lang="cs-CZ" altLang="cs-CZ" sz="2400"/>
          </a:p>
          <a:p>
            <a:pPr lvl="1">
              <a:lnSpc>
                <a:spcPct val="80000"/>
              </a:lnSpc>
            </a:pPr>
            <a:r>
              <a:rPr lang="cs-CZ" altLang="cs-CZ" sz="2000"/>
              <a:t>vrací počet úspěšně přečtených položek,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v případě </a:t>
            </a:r>
            <a:r>
              <a:rPr lang="cs-CZ" altLang="cs-CZ" sz="2000">
                <a:hlinkClick r:id="rId2" action="ppaction://hlinksldjump"/>
              </a:rPr>
              <a:t>čtení na konci souboru</a:t>
            </a:r>
            <a:r>
              <a:rPr lang="cs-CZ" altLang="cs-CZ" sz="2000"/>
              <a:t> vrací hodnotu </a:t>
            </a:r>
            <a:r>
              <a:rPr lang="cs-CZ" altLang="cs-CZ" sz="2000">
                <a:solidFill>
                  <a:schemeClr val="accent2"/>
                </a:solidFill>
              </a:rPr>
              <a:t>EOF</a:t>
            </a:r>
            <a:r>
              <a:rPr lang="cs-CZ" altLang="cs-CZ" sz="20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FILE *fr;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int x, y, z;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fr = fopen("CISLA.TXT", "r");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if (fscanf(fr, "%d %d %d", &amp;x, &amp;y, &amp;z) == 3)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printf("%d\n", x + y + z);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printf("Soubor CISLA.TXT neobsahuje 3 čísla.\n");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fclose(fr);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return 0;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E50E5-5BE3-4F37-B9AF-C557A94769E2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>
                <a:hlinkClick r:id="rId2"/>
              </a:rPr>
              <a:t>Vznik programu v jazyce C</a:t>
            </a:r>
            <a:endParaRPr lang="cs-CZ" altLang="cs-CZ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Zdrojový kód je textový soubor s příponou „</a:t>
            </a:r>
            <a:r>
              <a:rPr lang="cs-CZ" altLang="cs-CZ" sz="2800">
                <a:solidFill>
                  <a:schemeClr val="accent2"/>
                </a:solidFill>
              </a:rPr>
              <a:t>.c</a:t>
            </a:r>
            <a:r>
              <a:rPr lang="cs-CZ" altLang="cs-CZ" sz="2800"/>
              <a:t>“.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Preprocesor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Odstraní komentáře.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Interpretuje direktivy pro preprocesor označené </a:t>
            </a:r>
            <a:r>
              <a:rPr lang="cs-CZ" altLang="cs-CZ" sz="2400">
                <a:solidFill>
                  <a:schemeClr val="accent2"/>
                </a:solidFill>
              </a:rPr>
              <a:t>#</a:t>
            </a:r>
            <a:r>
              <a:rPr lang="cs-CZ" altLang="cs-CZ" sz="240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Kompilátor (překladač)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Vytvoří objektový (relativní) kód - soubor „*</a:t>
            </a:r>
            <a:r>
              <a:rPr lang="cs-CZ" altLang="cs-CZ" sz="2400">
                <a:solidFill>
                  <a:schemeClr val="accent2"/>
                </a:solidFill>
              </a:rPr>
              <a:t>.obj</a:t>
            </a:r>
            <a:r>
              <a:rPr lang="cs-CZ" altLang="cs-CZ" sz="2400"/>
              <a:t>“.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Adresy proměnných a funkcí ještě nejsou známy.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Linker (sestavovací program)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Přidělí relativnímu kódu absolutní adresy.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Připojí k programu knihovny a vše další, na co objektový kód odkazuje.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Vytvoří spustitelný program.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Debugger (ladící program)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Nalézá chyby, které nastávají při běhu programu.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9B55-5D6C-444E-B1D3-C93769B1767B}" type="slidenum">
              <a:rPr lang="cs-CZ" altLang="cs-CZ"/>
              <a:pPr/>
              <a:t>60</a:t>
            </a:fld>
            <a:endParaRPr lang="cs-CZ" altLang="cs-CZ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Testování konce řádky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/>
              <a:t>V textových souborech existují 3 typy konce řádků.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Carriage return, &lt;CR&gt;, tj. posun na začátek téže řádky </a:t>
            </a:r>
            <a:r>
              <a:rPr lang="cs-CZ" altLang="cs-CZ" sz="1400">
                <a:solidFill>
                  <a:schemeClr val="accent2"/>
                </a:solidFill>
              </a:rPr>
              <a:t>'\r' = '\x0D' = 13</a:t>
            </a:r>
            <a:endParaRPr lang="cs-CZ" altLang="cs-CZ" sz="1400"/>
          </a:p>
          <a:p>
            <a:pPr lvl="1">
              <a:lnSpc>
                <a:spcPct val="80000"/>
              </a:lnSpc>
            </a:pPr>
            <a:r>
              <a:rPr lang="cs-CZ" altLang="cs-CZ" sz="1400"/>
              <a:t>Linefeed &lt;LF&gt;, tj. posun na novou řádku (typické pro Unix) </a:t>
            </a:r>
            <a:r>
              <a:rPr lang="cs-CZ" altLang="cs-CZ" sz="1400">
                <a:solidFill>
                  <a:schemeClr val="accent2"/>
                </a:solidFill>
              </a:rPr>
              <a:t>'\n' = '\x0A' = 10</a:t>
            </a:r>
            <a:endParaRPr lang="cs-CZ" altLang="cs-CZ" sz="1400"/>
          </a:p>
          <a:p>
            <a:pPr lvl="1">
              <a:lnSpc>
                <a:spcPct val="80000"/>
              </a:lnSpc>
            </a:pPr>
            <a:r>
              <a:rPr lang="cs-CZ" altLang="cs-CZ" sz="1400"/>
              <a:t>&lt;CR&gt;&lt;LF&gt; (typické pro Windows), zřídkakdy i v obráceném pořadí &lt;LF&gt;&lt;CR&gt;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Jakákoliv varianta konce řádku se v jazyce C rovná </a:t>
            </a:r>
            <a:r>
              <a:rPr lang="cs-CZ" altLang="cs-CZ" sz="1600">
                <a:solidFill>
                  <a:schemeClr val="accent2"/>
                </a:solidFill>
              </a:rPr>
              <a:t>'\n'</a:t>
            </a:r>
            <a:r>
              <a:rPr lang="cs-CZ" altLang="cs-CZ" sz="16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Následující program přečte první řádku ze souboru </a:t>
            </a:r>
            <a:r>
              <a:rPr lang="cs-CZ" altLang="cs-CZ" sz="1600">
                <a:solidFill>
                  <a:schemeClr val="accent2"/>
                </a:solidFill>
              </a:rPr>
              <a:t>DOPIS.TXT</a:t>
            </a:r>
            <a:r>
              <a:rPr lang="cs-CZ" altLang="cs-CZ" sz="1600"/>
              <a:t> a zapíše ji do souboru </a:t>
            </a:r>
            <a:r>
              <a:rPr lang="cs-CZ" altLang="cs-CZ" sz="1600">
                <a:solidFill>
                  <a:schemeClr val="accent2"/>
                </a:solidFill>
              </a:rPr>
              <a:t>RADEK.TXT</a:t>
            </a:r>
            <a:r>
              <a:rPr lang="cs-CZ" altLang="cs-CZ" sz="16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Pokud konec řádku chybí, program se zacyklí a zapisuje opakovaně hodnotu </a:t>
            </a:r>
            <a:r>
              <a:rPr lang="cs-CZ" altLang="cs-CZ" sz="1600">
                <a:solidFill>
                  <a:schemeClr val="accent2"/>
                </a:solidFill>
              </a:rPr>
              <a:t>-1</a:t>
            </a:r>
            <a:r>
              <a:rPr lang="cs-CZ" altLang="cs-CZ" sz="1600"/>
              <a:t>, což je znak </a:t>
            </a:r>
            <a:r>
              <a:rPr lang="cs-CZ" altLang="cs-CZ" sz="1600">
                <a:solidFill>
                  <a:schemeClr val="accent2"/>
                </a:solidFill>
              </a:rPr>
              <a:t>'\xFF'</a:t>
            </a:r>
            <a:r>
              <a:rPr lang="cs-CZ" altLang="cs-CZ" sz="1600"/>
              <a:t>. Rychle program ukončete, protože vzniká velký soubor!!!</a:t>
            </a:r>
          </a:p>
          <a:p>
            <a:pPr>
              <a:lnSpc>
                <a:spcPct val="80000"/>
              </a:lnSpc>
            </a:pPr>
            <a:endParaRPr lang="cs-CZ" altLang="cs-CZ" sz="16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FILE *fr, *fw;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int 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fr = fopen("DOPIS.TXT", "r");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fw = fopen("RADEK.TXT", "w");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while ((c = getc(fr)) != '\n') </a:t>
            </a:r>
            <a:r>
              <a:rPr lang="cs-CZ" altLang="cs-CZ" sz="1600"/>
              <a:t>/* Čtení až do konce řádky */</a:t>
            </a:r>
            <a:endParaRPr lang="cs-CZ" altLang="cs-CZ" sz="16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putc(c, fw); </a:t>
            </a:r>
            <a:r>
              <a:rPr lang="cs-CZ" altLang="cs-CZ" sz="1600"/>
              <a:t>/* Znaky řádku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putc(c, fw); </a:t>
            </a:r>
            <a:r>
              <a:rPr lang="cs-CZ" altLang="cs-CZ" sz="1600"/>
              <a:t>/* Konec řádku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fclose(fr);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fclose(fw);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7960A-3887-44FB-8000-105C46D9F262}" type="slidenum">
              <a:rPr lang="cs-CZ" altLang="cs-CZ"/>
              <a:pPr/>
              <a:t>61</a:t>
            </a:fld>
            <a:endParaRPr lang="cs-CZ" altLang="cs-CZ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Testování konce souboru</a:t>
            </a:r>
            <a:br>
              <a:rPr lang="cs-CZ" altLang="cs-CZ" sz="4000"/>
            </a:br>
            <a:r>
              <a:rPr lang="cs-CZ" altLang="cs-CZ" sz="4000"/>
              <a:t>pomocí symbolické konstanty </a:t>
            </a:r>
            <a:r>
              <a:rPr lang="cs-CZ" altLang="cs-CZ" sz="4000">
                <a:solidFill>
                  <a:schemeClr val="accent2"/>
                </a:solidFill>
              </a:rPr>
              <a:t>EOF</a:t>
            </a: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Při čtení na konci souboru se automaticky vrací konstanta </a:t>
            </a:r>
            <a:r>
              <a:rPr lang="cs-CZ" altLang="cs-CZ" sz="2000">
                <a:solidFill>
                  <a:schemeClr val="accent2"/>
                </a:solidFill>
              </a:rPr>
              <a:t>EOF</a:t>
            </a:r>
            <a:r>
              <a:rPr lang="cs-CZ" altLang="cs-CZ" sz="2000"/>
              <a:t>, která je většinou definována v souboru </a:t>
            </a:r>
            <a:r>
              <a:rPr lang="cs-CZ" altLang="cs-CZ" sz="2000">
                <a:solidFill>
                  <a:schemeClr val="accent2"/>
                </a:solidFill>
              </a:rPr>
              <a:t>stdio.h</a:t>
            </a:r>
            <a:r>
              <a:rPr lang="cs-CZ" altLang="cs-CZ" sz="2000"/>
              <a:t> a má většinou hodnotu </a:t>
            </a:r>
            <a:r>
              <a:rPr lang="cs-CZ" altLang="cs-CZ" sz="2000">
                <a:solidFill>
                  <a:schemeClr val="accent2"/>
                </a:solidFill>
              </a:rPr>
              <a:t>-1</a:t>
            </a:r>
            <a:r>
              <a:rPr lang="cs-CZ" altLang="cs-CZ" sz="20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Protože hodnotu </a:t>
            </a:r>
            <a:r>
              <a:rPr lang="cs-CZ" altLang="cs-CZ" sz="1800">
                <a:solidFill>
                  <a:schemeClr val="accent2"/>
                </a:solidFill>
              </a:rPr>
              <a:t>-1</a:t>
            </a:r>
            <a:r>
              <a:rPr lang="cs-CZ" altLang="cs-CZ" sz="1800"/>
              <a:t> mít nemusí, je třeba využívat </a:t>
            </a:r>
            <a:r>
              <a:rPr lang="cs-CZ" altLang="cs-CZ" sz="1800">
                <a:solidFill>
                  <a:schemeClr val="accent2"/>
                </a:solidFill>
              </a:rPr>
              <a:t>EOF</a:t>
            </a:r>
            <a:r>
              <a:rPr lang="cs-CZ" altLang="cs-CZ" sz="18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V předchozím programu nahradíme řídící část cyklu pro čtení až do konce řádku takto: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while ((c = getc(fr)) != EOF)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a vynecháme poslední příkaz </a:t>
            </a:r>
            <a:r>
              <a:rPr lang="cs-CZ" altLang="cs-CZ" sz="2000">
                <a:solidFill>
                  <a:schemeClr val="accent2"/>
                </a:solidFill>
              </a:rPr>
              <a:t>putc(c, fw);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Proměnná </a:t>
            </a:r>
            <a:r>
              <a:rPr lang="cs-CZ" altLang="cs-CZ" sz="2000">
                <a:solidFill>
                  <a:schemeClr val="accent2"/>
                </a:solidFill>
              </a:rPr>
              <a:t>c</a:t>
            </a:r>
            <a:r>
              <a:rPr lang="cs-CZ" altLang="cs-CZ" sz="2000"/>
              <a:t> nesmí být definována jako </a:t>
            </a:r>
            <a:r>
              <a:rPr lang="cs-CZ" altLang="cs-CZ" sz="2000">
                <a:solidFill>
                  <a:schemeClr val="accent2"/>
                </a:solidFill>
              </a:rPr>
              <a:t>char</a:t>
            </a:r>
            <a:r>
              <a:rPr lang="cs-CZ" altLang="cs-CZ" sz="2000"/>
              <a:t>, protože konstanta </a:t>
            </a:r>
            <a:r>
              <a:rPr lang="cs-CZ" altLang="cs-CZ" sz="2000">
                <a:solidFill>
                  <a:schemeClr val="accent2"/>
                </a:solidFill>
              </a:rPr>
              <a:t>EOF</a:t>
            </a:r>
            <a:r>
              <a:rPr lang="cs-CZ" altLang="cs-CZ" sz="2000"/>
              <a:t> je reprezentována často </a:t>
            </a:r>
            <a:r>
              <a:rPr lang="cs-CZ" altLang="cs-CZ" sz="2000">
                <a:solidFill>
                  <a:schemeClr val="accent2"/>
                </a:solidFill>
              </a:rPr>
              <a:t>int</a:t>
            </a:r>
            <a:r>
              <a:rPr lang="cs-CZ" altLang="cs-CZ" sz="2000"/>
              <a:t> hodnotou </a:t>
            </a:r>
            <a:r>
              <a:rPr lang="cs-CZ" altLang="cs-CZ" sz="2000">
                <a:solidFill>
                  <a:schemeClr val="accent2"/>
                </a:solidFill>
              </a:rPr>
              <a:t>-1</a:t>
            </a:r>
            <a:r>
              <a:rPr lang="cs-CZ" altLang="cs-CZ" sz="2000"/>
              <a:t>. Ta by byla konvertována na </a:t>
            </a:r>
            <a:r>
              <a:rPr lang="cs-CZ" altLang="cs-CZ" sz="2000">
                <a:solidFill>
                  <a:schemeClr val="accent2"/>
                </a:solidFill>
              </a:rPr>
              <a:t>char</a:t>
            </a:r>
            <a:r>
              <a:rPr lang="cs-CZ" altLang="cs-CZ" sz="2000"/>
              <a:t> a tedy něco jiného než je </a:t>
            </a:r>
            <a:r>
              <a:rPr lang="cs-CZ" altLang="cs-CZ" sz="2000">
                <a:solidFill>
                  <a:schemeClr val="accent2"/>
                </a:solidFill>
              </a:rPr>
              <a:t>-1</a:t>
            </a:r>
            <a:r>
              <a:rPr lang="cs-CZ" altLang="cs-CZ" sz="20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Je-li </a:t>
            </a:r>
            <a:r>
              <a:rPr lang="cs-CZ" altLang="cs-CZ" sz="1800">
                <a:solidFill>
                  <a:schemeClr val="accent2"/>
                </a:solidFill>
              </a:rPr>
              <a:t>char</a:t>
            </a:r>
            <a:r>
              <a:rPr lang="cs-CZ" altLang="cs-CZ" sz="1800"/>
              <a:t> implicitně </a:t>
            </a:r>
            <a:r>
              <a:rPr lang="cs-CZ" altLang="cs-CZ" sz="1800">
                <a:solidFill>
                  <a:schemeClr val="accent2"/>
                </a:solidFill>
              </a:rPr>
              <a:t>unsigned</a:t>
            </a:r>
            <a:r>
              <a:rPr lang="cs-CZ" altLang="cs-CZ" sz="1800"/>
              <a:t>, pak se </a:t>
            </a:r>
            <a:r>
              <a:rPr lang="cs-CZ" altLang="cs-CZ" sz="1800">
                <a:solidFill>
                  <a:schemeClr val="accent2"/>
                </a:solidFill>
              </a:rPr>
              <a:t>-1</a:t>
            </a:r>
            <a:r>
              <a:rPr lang="cs-CZ" altLang="cs-CZ" sz="1800"/>
              <a:t> konvertuje na </a:t>
            </a:r>
            <a:r>
              <a:rPr lang="cs-CZ" altLang="cs-CZ" sz="1800">
                <a:solidFill>
                  <a:schemeClr val="accent2"/>
                </a:solidFill>
              </a:rPr>
              <a:t>255</a:t>
            </a:r>
            <a:r>
              <a:rPr lang="cs-CZ" altLang="cs-CZ" sz="180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Pro typy </a:t>
            </a:r>
            <a:r>
              <a:rPr lang="cs-CZ" altLang="cs-CZ" sz="1600">
                <a:solidFill>
                  <a:schemeClr val="accent2"/>
                </a:solidFill>
              </a:rPr>
              <a:t>short int</a:t>
            </a:r>
            <a:r>
              <a:rPr lang="cs-CZ" altLang="cs-CZ" sz="1600"/>
              <a:t>, </a:t>
            </a:r>
            <a:r>
              <a:rPr lang="cs-CZ" altLang="cs-CZ" sz="1600">
                <a:solidFill>
                  <a:schemeClr val="accent2"/>
                </a:solidFill>
              </a:rPr>
              <a:t>int</a:t>
            </a:r>
            <a:r>
              <a:rPr lang="cs-CZ" altLang="cs-CZ" sz="1600"/>
              <a:t> a </a:t>
            </a:r>
            <a:r>
              <a:rPr lang="cs-CZ" altLang="cs-CZ" sz="1600">
                <a:solidFill>
                  <a:schemeClr val="accent2"/>
                </a:solidFill>
              </a:rPr>
              <a:t>long int</a:t>
            </a:r>
            <a:r>
              <a:rPr lang="cs-CZ" altLang="cs-CZ" sz="1600"/>
              <a:t> je implicitní typ </a:t>
            </a:r>
            <a:r>
              <a:rPr lang="cs-CZ" altLang="cs-CZ" sz="1600">
                <a:solidFill>
                  <a:schemeClr val="accent2"/>
                </a:solidFill>
              </a:rPr>
              <a:t>signed</a:t>
            </a:r>
            <a:r>
              <a:rPr lang="cs-CZ" altLang="cs-CZ" sz="160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Pro typ </a:t>
            </a:r>
            <a:r>
              <a:rPr lang="cs-CZ" altLang="cs-CZ" sz="1600">
                <a:solidFill>
                  <a:schemeClr val="accent2"/>
                </a:solidFill>
              </a:rPr>
              <a:t>char</a:t>
            </a:r>
            <a:r>
              <a:rPr lang="cs-CZ" altLang="cs-CZ" sz="1600"/>
              <a:t> to záleží na implementaci.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Například, pokud v předchozím programu nahradíme deklaraci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int c;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/>
              <a:t>za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unsigned char c;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/>
              <a:t>tak se program zacyklí, protože </a:t>
            </a:r>
            <a:r>
              <a:rPr lang="cs-CZ" altLang="cs-CZ" sz="1800">
                <a:solidFill>
                  <a:schemeClr val="accent2"/>
                </a:solidFill>
              </a:rPr>
              <a:t>-1 != 255</a:t>
            </a:r>
            <a:r>
              <a:rPr lang="cs-CZ" altLang="cs-CZ" sz="1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D35D2-79DA-4741-B75A-7AD2AEDF8040}" type="slidenum">
              <a:rPr lang="cs-CZ" altLang="cs-CZ"/>
              <a:pPr/>
              <a:t>62</a:t>
            </a:fld>
            <a:endParaRPr lang="cs-CZ" altLang="cs-CZ"/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Testování konce souboru</a:t>
            </a:r>
            <a:br>
              <a:rPr lang="cs-CZ" altLang="cs-CZ" sz="4000"/>
            </a:br>
            <a:r>
              <a:rPr lang="cs-CZ" altLang="cs-CZ" sz="4000"/>
              <a:t>pomocí funkce </a:t>
            </a:r>
            <a:r>
              <a:rPr lang="cs-CZ" altLang="cs-CZ" sz="4000">
                <a:solidFill>
                  <a:schemeClr val="accent2"/>
                </a:solidFill>
              </a:rPr>
              <a:t>feof()</a:t>
            </a: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Funkce </a:t>
            </a:r>
            <a:r>
              <a:rPr lang="cs-CZ" altLang="cs-CZ" sz="1800">
                <a:solidFill>
                  <a:schemeClr val="accent2"/>
                </a:solidFill>
              </a:rPr>
              <a:t>feof()</a:t>
            </a:r>
            <a:r>
              <a:rPr lang="cs-CZ" altLang="cs-CZ" sz="1800"/>
              <a:t> ze standardní knihovny </a:t>
            </a:r>
            <a:r>
              <a:rPr lang="cs-CZ" altLang="cs-CZ" sz="1800">
                <a:solidFill>
                  <a:schemeClr val="accent2"/>
                </a:solidFill>
              </a:rPr>
              <a:t>stdio.h</a:t>
            </a:r>
            <a:r>
              <a:rPr lang="cs-CZ" altLang="cs-CZ" sz="1800"/>
              <a:t> vrací hodnotu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TRUE</a:t>
            </a:r>
            <a:r>
              <a:rPr lang="cs-CZ" altLang="cs-CZ" sz="1600"/>
              <a:t> (nenulovou), pokud poslední čtení bylo již za koncem souboru,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FALSE</a:t>
            </a:r>
            <a:r>
              <a:rPr lang="cs-CZ" altLang="cs-CZ" sz="1600"/>
              <a:t> (nulu), pokud ještě nejsme na konci souboru.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Je vhodná pro binární soubory, protože se v nich může objevit bajt s hodnotou </a:t>
            </a:r>
            <a:r>
              <a:rPr lang="cs-CZ" altLang="cs-CZ" sz="1800">
                <a:solidFill>
                  <a:schemeClr val="accent2"/>
                </a:solidFill>
              </a:rPr>
              <a:t>0xFF</a:t>
            </a:r>
            <a:r>
              <a:rPr lang="cs-CZ" altLang="cs-CZ" sz="1800"/>
              <a:t> kdekoliv uprostřed souboru.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FILE *fr, *fw;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int 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fr = fopen("ORIG.TXT", "r");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fw = fopen("KOPIE.TXT", "w");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while (c = getc(fr), feof(fr) == 0)</a:t>
            </a:r>
            <a:r>
              <a:rPr lang="cs-CZ" altLang="cs-CZ" sz="1800"/>
              <a:t> /* </a:t>
            </a:r>
            <a:r>
              <a:rPr lang="cs-CZ" altLang="cs-CZ" sz="1800">
                <a:solidFill>
                  <a:schemeClr val="accent2"/>
                </a:solidFill>
              </a:rPr>
              <a:t>feof(fr) == 0 </a:t>
            </a:r>
            <a:r>
              <a:rPr lang="cs-CZ" altLang="cs-CZ" sz="1800"/>
              <a:t>lze nahradit za</a:t>
            </a:r>
            <a:r>
              <a:rPr lang="cs-CZ" altLang="cs-CZ" sz="1800">
                <a:solidFill>
                  <a:schemeClr val="accent2"/>
                </a:solidFill>
              </a:rPr>
              <a:t> !feof(fr) </a:t>
            </a:r>
            <a:r>
              <a:rPr lang="cs-CZ" altLang="cs-CZ" sz="1800"/>
              <a:t>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/>
              <a:t>/* </a:t>
            </a:r>
            <a:r>
              <a:rPr lang="cs-CZ" altLang="cs-CZ" sz="1800">
                <a:solidFill>
                  <a:schemeClr val="accent2"/>
                </a:solidFill>
              </a:rPr>
              <a:t>while (feof(fr) == 0, c = getc(fr))</a:t>
            </a:r>
            <a:r>
              <a:rPr lang="cs-CZ" altLang="cs-CZ" sz="1800"/>
              <a:t> způsobí zacyklení, viz </a:t>
            </a:r>
            <a:r>
              <a:rPr lang="cs-CZ" altLang="cs-CZ" sz="1800">
                <a:hlinkClick r:id="rId2" action="ppaction://hlinksldjump"/>
              </a:rPr>
              <a:t>operátor čárky</a:t>
            </a:r>
            <a:r>
              <a:rPr lang="cs-CZ" altLang="cs-CZ" sz="1800"/>
              <a:t>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putc(c, fw);</a:t>
            </a:r>
            <a:endParaRPr lang="cs-CZ" altLang="cs-CZ" sz="18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fclose(fr);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fclose(fw);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3641D-6AC1-493E-A69C-2D335CBD9122}" type="slidenum">
              <a:rPr lang="cs-CZ" altLang="cs-CZ"/>
              <a:pPr/>
              <a:t>63</a:t>
            </a:fld>
            <a:endParaRPr lang="cs-CZ" altLang="cs-CZ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Testování správnosti otevření a uzavření souboru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Proč se nepovede otevření souboru?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chybné jméno souboru nebo cesta k němu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překročení limitu počtu současně otevřených souborů</a:t>
            </a:r>
          </a:p>
          <a:p>
            <a:pPr>
              <a:lnSpc>
                <a:spcPct val="90000"/>
              </a:lnSpc>
            </a:pPr>
            <a:r>
              <a:rPr lang="cs-CZ" altLang="cs-CZ"/>
              <a:t>Proč se nepovede uzavření souboru?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málo místa na disku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Obsah proměnné, pomocí níž k souboru přistupujeme (například </a:t>
            </a:r>
            <a:r>
              <a:rPr lang="cs-CZ" altLang="cs-CZ">
                <a:solidFill>
                  <a:schemeClr val="accent2"/>
                </a:solidFill>
              </a:rPr>
              <a:t>*fr</a:t>
            </a:r>
            <a:r>
              <a:rPr lang="cs-CZ" altLang="cs-CZ"/>
              <a:t> nebo </a:t>
            </a:r>
            <a:r>
              <a:rPr lang="cs-CZ" altLang="cs-CZ">
                <a:solidFill>
                  <a:schemeClr val="accent2"/>
                </a:solidFill>
              </a:rPr>
              <a:t>*fw</a:t>
            </a:r>
            <a:r>
              <a:rPr lang="cs-CZ" altLang="cs-CZ"/>
              <a:t>), byl nesprávnou činností programu změněn.</a:t>
            </a:r>
          </a:p>
          <a:p>
            <a:pPr>
              <a:lnSpc>
                <a:spcPct val="90000"/>
              </a:lnSpc>
            </a:pPr>
            <a:r>
              <a:rPr lang="cs-CZ" altLang="cs-CZ"/>
              <a:t>využívání návratových hodnot funkcí </a:t>
            </a:r>
            <a:r>
              <a:rPr lang="cs-CZ" altLang="cs-CZ">
                <a:solidFill>
                  <a:schemeClr val="accent2"/>
                </a:solidFill>
              </a:rPr>
              <a:t>fopen()</a:t>
            </a:r>
            <a:r>
              <a:rPr lang="cs-CZ" altLang="cs-CZ"/>
              <a:t> a </a:t>
            </a:r>
            <a:r>
              <a:rPr lang="cs-CZ" altLang="cs-CZ">
                <a:solidFill>
                  <a:schemeClr val="accent2"/>
                </a:solidFill>
              </a:rPr>
              <a:t>fclose()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9658F-AE52-4076-87E2-ABD14B334ED8}" type="slidenum">
              <a:rPr lang="cs-CZ" altLang="cs-CZ"/>
              <a:pPr/>
              <a:t>64</a:t>
            </a:fld>
            <a:endParaRPr lang="cs-CZ" altLang="cs-CZ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Testování správnosti otevření a uzavření souboru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 dirty="0"/>
              <a:t>Program vypíše soubor </a:t>
            </a:r>
            <a:r>
              <a:rPr lang="cs-CZ" altLang="cs-CZ" sz="1800" dirty="0">
                <a:solidFill>
                  <a:schemeClr val="accent2"/>
                </a:solidFill>
              </a:rPr>
              <a:t>DOPIS.TXT</a:t>
            </a:r>
            <a:r>
              <a:rPr lang="cs-CZ" altLang="cs-CZ" sz="1800" dirty="0"/>
              <a:t> na obrazovku.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#</a:t>
            </a:r>
            <a:r>
              <a:rPr lang="cs-CZ" altLang="cs-CZ" sz="1800" dirty="0" err="1">
                <a:solidFill>
                  <a:schemeClr val="accent2"/>
                </a:solidFill>
              </a:rPr>
              <a:t>include</a:t>
            </a:r>
            <a:r>
              <a:rPr lang="cs-CZ" altLang="cs-CZ" sz="1800" dirty="0">
                <a:solidFill>
                  <a:schemeClr val="accent2"/>
                </a:solidFill>
              </a:rPr>
              <a:t> &lt;</a:t>
            </a:r>
            <a:r>
              <a:rPr lang="cs-CZ" altLang="cs-CZ" sz="1800" dirty="0" err="1">
                <a:solidFill>
                  <a:schemeClr val="accent2"/>
                </a:solidFill>
              </a:rPr>
              <a:t>stdio.h</a:t>
            </a:r>
            <a:r>
              <a:rPr lang="cs-CZ" altLang="cs-CZ" sz="18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 </a:t>
            </a:r>
            <a:r>
              <a:rPr lang="cs-CZ" altLang="cs-CZ" sz="1800" dirty="0" err="1">
                <a:solidFill>
                  <a:schemeClr val="accent2"/>
                </a:solidFill>
              </a:rPr>
              <a:t>main</a:t>
            </a:r>
            <a:r>
              <a:rPr lang="cs-CZ" altLang="cs-CZ" sz="1800" dirty="0">
                <a:solidFill>
                  <a:schemeClr val="accent2"/>
                </a:solidFill>
              </a:rPr>
              <a:t>(</a:t>
            </a:r>
            <a:r>
              <a:rPr lang="cs-CZ" altLang="cs-CZ" sz="1800" dirty="0" err="1">
                <a:solidFill>
                  <a:schemeClr val="accent2"/>
                </a:solidFill>
              </a:rPr>
              <a:t>void</a:t>
            </a:r>
            <a:r>
              <a:rPr lang="cs-CZ" altLang="cs-CZ" sz="1800" dirty="0">
                <a:solidFill>
                  <a:schemeClr val="accent2"/>
                </a:solidFill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FILE *fr;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 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</a:t>
            </a:r>
            <a:r>
              <a:rPr lang="cs-CZ" altLang="cs-CZ" sz="1800" dirty="0" err="1">
                <a:solidFill>
                  <a:schemeClr val="accent2"/>
                </a:solidFill>
              </a:rPr>
              <a:t>if</a:t>
            </a:r>
            <a:r>
              <a:rPr lang="cs-CZ" altLang="cs-CZ" sz="1800" dirty="0">
                <a:solidFill>
                  <a:schemeClr val="accent2"/>
                </a:solidFill>
              </a:rPr>
              <a:t> ((fr = </a:t>
            </a:r>
            <a:r>
              <a:rPr lang="cs-CZ" altLang="cs-CZ" sz="1800" dirty="0" err="1">
                <a:solidFill>
                  <a:schemeClr val="accent2"/>
                </a:solidFill>
              </a:rPr>
              <a:t>fopen</a:t>
            </a:r>
            <a:r>
              <a:rPr lang="cs-CZ" altLang="cs-CZ" sz="1800" dirty="0">
                <a:solidFill>
                  <a:schemeClr val="accent2"/>
                </a:solidFill>
              </a:rPr>
              <a:t>("DOPIS.TXT", "r")) == NULL) { </a:t>
            </a:r>
            <a:r>
              <a:rPr lang="cs-CZ" altLang="cs-CZ" sz="1800" dirty="0"/>
              <a:t>/* </a:t>
            </a:r>
            <a:r>
              <a:rPr lang="cs-CZ" altLang="cs-CZ" sz="1800" dirty="0">
                <a:hlinkClick r:id="rId2" action="ppaction://hlinksldjump"/>
              </a:rPr>
              <a:t>Závorkovat!</a:t>
            </a:r>
            <a:r>
              <a:rPr lang="cs-CZ" altLang="cs-CZ" sz="1800" dirty="0"/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  </a:t>
            </a:r>
            <a:r>
              <a:rPr lang="cs-CZ" altLang="cs-CZ" sz="1800" dirty="0" err="1">
                <a:solidFill>
                  <a:schemeClr val="accent2"/>
                </a:solidFill>
              </a:rPr>
              <a:t>printf</a:t>
            </a:r>
            <a:r>
              <a:rPr lang="cs-CZ" altLang="cs-CZ" sz="1800" dirty="0">
                <a:solidFill>
                  <a:schemeClr val="accent2"/>
                </a:solidFill>
              </a:rPr>
              <a:t>("Soubor DOPIS.TXT se nepodařilo otevřít.\n");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  return 1; </a:t>
            </a:r>
            <a:r>
              <a:rPr lang="cs-CZ" altLang="cs-CZ" sz="1800" dirty="0"/>
              <a:t>/* Nebo </a:t>
            </a:r>
            <a:r>
              <a:rPr lang="cs-CZ" altLang="cs-CZ" sz="1800" dirty="0">
                <a:solidFill>
                  <a:schemeClr val="accent2"/>
                </a:solidFill>
              </a:rPr>
              <a:t>exit(1);</a:t>
            </a:r>
            <a:r>
              <a:rPr lang="cs-CZ" altLang="cs-CZ" sz="1800" dirty="0"/>
              <a:t> v rámci funkce. </a:t>
            </a:r>
            <a:r>
              <a:rPr lang="cs-CZ" altLang="cs-CZ" sz="1800" dirty="0">
                <a:solidFill>
                  <a:schemeClr val="accent2"/>
                </a:solidFill>
              </a:rPr>
              <a:t>1</a:t>
            </a:r>
            <a:r>
              <a:rPr lang="cs-CZ" altLang="cs-CZ" sz="1800" dirty="0"/>
              <a:t> znamená konec kvůli chybě.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</a:t>
            </a:r>
            <a:r>
              <a:rPr lang="cs-CZ" altLang="cs-CZ" sz="1800" dirty="0" err="1">
                <a:solidFill>
                  <a:schemeClr val="accent2"/>
                </a:solidFill>
              </a:rPr>
              <a:t>while</a:t>
            </a:r>
            <a:r>
              <a:rPr lang="cs-CZ" altLang="cs-CZ" sz="1800" dirty="0">
                <a:solidFill>
                  <a:schemeClr val="accent2"/>
                </a:solidFill>
              </a:rPr>
              <a:t> ((c = </a:t>
            </a:r>
            <a:r>
              <a:rPr lang="cs-CZ" altLang="cs-CZ" sz="1800" dirty="0" err="1">
                <a:solidFill>
                  <a:schemeClr val="accent2"/>
                </a:solidFill>
              </a:rPr>
              <a:t>getc</a:t>
            </a:r>
            <a:r>
              <a:rPr lang="cs-CZ" altLang="cs-CZ" sz="1800" dirty="0">
                <a:solidFill>
                  <a:schemeClr val="accent2"/>
                </a:solidFill>
              </a:rPr>
              <a:t>(fr)) != EOF)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  </a:t>
            </a:r>
            <a:r>
              <a:rPr lang="cs-CZ" altLang="cs-CZ" sz="1800" dirty="0" err="1">
                <a:solidFill>
                  <a:schemeClr val="accent2"/>
                </a:solidFill>
              </a:rPr>
              <a:t>putchar</a:t>
            </a:r>
            <a:r>
              <a:rPr lang="cs-CZ" altLang="cs-CZ" sz="1800" dirty="0">
                <a:solidFill>
                  <a:schemeClr val="accent2"/>
                </a:solidFill>
              </a:rPr>
              <a:t>(c);</a:t>
            </a:r>
            <a:endParaRPr lang="cs-CZ" altLang="cs-CZ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</a:t>
            </a:r>
            <a:r>
              <a:rPr lang="cs-CZ" altLang="cs-CZ" sz="1800" dirty="0" err="1">
                <a:solidFill>
                  <a:schemeClr val="accent2"/>
                </a:solidFill>
              </a:rPr>
              <a:t>if</a:t>
            </a:r>
            <a:r>
              <a:rPr lang="cs-CZ" altLang="cs-CZ" sz="1800" dirty="0">
                <a:solidFill>
                  <a:schemeClr val="accent2"/>
                </a:solidFill>
              </a:rPr>
              <a:t> (</a:t>
            </a:r>
            <a:r>
              <a:rPr lang="cs-CZ" altLang="cs-CZ" sz="1800" dirty="0" err="1">
                <a:solidFill>
                  <a:schemeClr val="accent2"/>
                </a:solidFill>
              </a:rPr>
              <a:t>fclose</a:t>
            </a:r>
            <a:r>
              <a:rPr lang="cs-CZ" altLang="cs-CZ" sz="1800" dirty="0">
                <a:solidFill>
                  <a:schemeClr val="accent2"/>
                </a:solidFill>
              </a:rPr>
              <a:t>(fr) == EOF)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  </a:t>
            </a:r>
            <a:r>
              <a:rPr lang="cs-CZ" altLang="cs-CZ" sz="1800" dirty="0" err="1">
                <a:solidFill>
                  <a:schemeClr val="accent2"/>
                </a:solidFill>
              </a:rPr>
              <a:t>printf</a:t>
            </a:r>
            <a:r>
              <a:rPr lang="cs-CZ" altLang="cs-CZ" sz="1800" dirty="0">
                <a:solidFill>
                  <a:schemeClr val="accent2"/>
                </a:solidFill>
              </a:rPr>
              <a:t>("Soubor DOPIS.TXT se nepodařilo uzavřít.\n");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  return 1; </a:t>
            </a:r>
            <a:r>
              <a:rPr lang="cs-CZ" altLang="cs-CZ" sz="1800" dirty="0"/>
              <a:t>/* Nebo </a:t>
            </a:r>
            <a:r>
              <a:rPr lang="cs-CZ" altLang="cs-CZ" sz="1800" dirty="0">
                <a:solidFill>
                  <a:schemeClr val="accent2"/>
                </a:solidFill>
              </a:rPr>
              <a:t>exit(1);</a:t>
            </a:r>
            <a:r>
              <a:rPr lang="cs-CZ" altLang="cs-CZ" sz="1800" dirty="0"/>
              <a:t> v rámci funkce. </a:t>
            </a:r>
            <a:r>
              <a:rPr lang="cs-CZ" altLang="cs-CZ" sz="1800" dirty="0">
                <a:solidFill>
                  <a:schemeClr val="accent2"/>
                </a:solidFill>
              </a:rPr>
              <a:t>1</a:t>
            </a:r>
            <a:r>
              <a:rPr lang="cs-CZ" altLang="cs-CZ" sz="1800" dirty="0"/>
              <a:t> znamená konec kvůli chybě.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return 0; </a:t>
            </a:r>
            <a:r>
              <a:rPr lang="cs-CZ" altLang="cs-CZ" sz="1800" dirty="0"/>
              <a:t>/* </a:t>
            </a:r>
            <a:r>
              <a:rPr lang="cs-CZ" altLang="cs-CZ" sz="1800" dirty="0">
                <a:solidFill>
                  <a:schemeClr val="accent2"/>
                </a:solidFill>
              </a:rPr>
              <a:t>0</a:t>
            </a:r>
            <a:r>
              <a:rPr lang="cs-CZ" altLang="cs-CZ" sz="1800" dirty="0"/>
              <a:t> znamená konec bez chyby.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Název souboru by vždy měl být jako pojmenovaná konstanta, viz </a:t>
            </a:r>
            <a:r>
              <a:rPr lang="cs-CZ" altLang="cs-CZ" sz="1800" dirty="0">
                <a:hlinkClick r:id="rId3" action="ppaction://hlinksldjump"/>
              </a:rPr>
              <a:t>příklad</a:t>
            </a:r>
            <a:r>
              <a:rPr lang="cs-CZ" altLang="cs-CZ" sz="1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81991-9661-414B-9198-3886ABA7FECB}" type="slidenum">
              <a:rPr lang="cs-CZ" altLang="cs-CZ"/>
              <a:pPr/>
              <a:t>65</a:t>
            </a:fld>
            <a:endParaRPr lang="cs-CZ" altLang="cs-CZ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Testování správnosti otevření a uzavření souboru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Při nesprávně provedeném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otevření souboru vrací funkce </a:t>
            </a:r>
            <a:r>
              <a:rPr lang="cs-CZ" altLang="cs-CZ" sz="2400">
                <a:solidFill>
                  <a:schemeClr val="accent2"/>
                </a:solidFill>
              </a:rPr>
              <a:t>fopen()</a:t>
            </a:r>
            <a:r>
              <a:rPr lang="cs-CZ" altLang="cs-CZ" sz="2400"/>
              <a:t> konstantu </a:t>
            </a:r>
            <a:r>
              <a:rPr lang="cs-CZ" altLang="cs-CZ" sz="2400">
                <a:solidFill>
                  <a:schemeClr val="accent2"/>
                </a:solidFill>
              </a:rPr>
              <a:t>NULL</a:t>
            </a:r>
            <a:r>
              <a:rPr lang="cs-CZ" altLang="cs-CZ" sz="240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2000"/>
              <a:t>Konstanta </a:t>
            </a:r>
            <a:r>
              <a:rPr lang="cs-CZ" altLang="cs-CZ" sz="2000">
                <a:solidFill>
                  <a:schemeClr val="accent2"/>
                </a:solidFill>
              </a:rPr>
              <a:t>NULL</a:t>
            </a:r>
            <a:r>
              <a:rPr lang="cs-CZ" altLang="cs-CZ" sz="2000"/>
              <a:t> je definována v </a:t>
            </a:r>
            <a:r>
              <a:rPr lang="cs-CZ" altLang="cs-CZ" sz="2000">
                <a:solidFill>
                  <a:schemeClr val="accent2"/>
                </a:solidFill>
              </a:rPr>
              <a:t>stdio.h</a:t>
            </a:r>
            <a:r>
              <a:rPr lang="cs-CZ" altLang="cs-CZ" sz="2000"/>
              <a:t> a má většinou hodnotu 0.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uzavření souboru vrací funkce </a:t>
            </a:r>
            <a:r>
              <a:rPr lang="cs-CZ" altLang="cs-CZ" sz="2400">
                <a:solidFill>
                  <a:schemeClr val="accent2"/>
                </a:solidFill>
              </a:rPr>
              <a:t>fclose()</a:t>
            </a:r>
            <a:r>
              <a:rPr lang="cs-CZ" altLang="cs-CZ" sz="2400"/>
              <a:t> konstantu </a:t>
            </a:r>
            <a:r>
              <a:rPr lang="cs-CZ" altLang="cs-CZ" sz="2400">
                <a:solidFill>
                  <a:schemeClr val="accent2"/>
                </a:solidFill>
                <a:hlinkClick r:id="rId2" action="ppaction://hlinksldjump"/>
              </a:rPr>
              <a:t>EOF</a:t>
            </a:r>
            <a:r>
              <a:rPr lang="cs-CZ" altLang="cs-CZ" sz="24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Platí konvence, že pokud program vrátí příkazem </a:t>
            </a:r>
            <a:r>
              <a:rPr lang="cs-CZ" altLang="cs-CZ" sz="2800">
                <a:solidFill>
                  <a:schemeClr val="accent2"/>
                </a:solidFill>
                <a:hlinkClick r:id="rId3" action="ppaction://hlinksldjump"/>
              </a:rPr>
              <a:t>return</a:t>
            </a:r>
            <a:r>
              <a:rPr lang="cs-CZ" altLang="cs-CZ" sz="2800"/>
              <a:t> hodnotu 0, tak proběhl v pořádku. Pokud vrátí jinou hodnotu, pak skončil detekovanou chybou a čím větší číslo, tím horší chyba.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Pokud testujeme vstupní a výstupní soubory, správně napsaný program zajistí, že před výskokem z něj kvůli chybě jsou soubory, které se podařilo otevřít, i zavřeny pomocí </a:t>
            </a:r>
            <a:r>
              <a:rPr lang="cs-CZ" altLang="cs-CZ" sz="2800">
                <a:solidFill>
                  <a:schemeClr val="accent2"/>
                </a:solidFill>
              </a:rPr>
              <a:t>fclose()</a:t>
            </a:r>
            <a:r>
              <a:rPr lang="cs-CZ" altLang="cs-CZ" sz="2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D970-BDB5-4B77-A7E4-82707535A507}" type="slidenum">
              <a:rPr lang="cs-CZ" altLang="cs-CZ"/>
              <a:pPr/>
              <a:t>66</a:t>
            </a:fld>
            <a:endParaRPr lang="cs-CZ" altLang="cs-CZ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Standardní vstup a výstup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 dirty="0"/>
              <a:t>Jazyk C pracuje s klávesnicí a obrazovkou jako se souborem.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V souboru </a:t>
            </a:r>
            <a:r>
              <a:rPr lang="cs-CZ" altLang="cs-CZ" sz="1600" dirty="0" err="1">
                <a:solidFill>
                  <a:schemeClr val="accent2"/>
                </a:solidFill>
              </a:rPr>
              <a:t>stdio.h</a:t>
            </a:r>
            <a:r>
              <a:rPr lang="cs-CZ" altLang="cs-CZ" sz="1600" dirty="0"/>
              <a:t> jsou definovány tři konstantní </a:t>
            </a:r>
            <a:r>
              <a:rPr lang="cs-CZ" altLang="cs-CZ" sz="1600" dirty="0">
                <a:hlinkClick r:id="rId2" action="ppaction://hlinksldjump"/>
              </a:rPr>
              <a:t>pointery</a:t>
            </a:r>
            <a:r>
              <a:rPr lang="cs-CZ" altLang="cs-CZ" sz="1600" dirty="0"/>
              <a:t>, které představují tři proudy (vstupní/výstupní – I/O a chybový) otevřené operačním systémem při spuštění programu.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Jsou to: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FILE *</a:t>
            </a:r>
            <a:r>
              <a:rPr lang="cs-CZ" altLang="cs-CZ" sz="1400" dirty="0" err="1">
                <a:solidFill>
                  <a:schemeClr val="accent2"/>
                </a:solidFill>
              </a:rPr>
              <a:t>stdin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FILE *</a:t>
            </a:r>
            <a:r>
              <a:rPr lang="cs-CZ" altLang="cs-CZ" sz="1400" dirty="0" err="1">
                <a:solidFill>
                  <a:schemeClr val="accent2"/>
                </a:solidFill>
              </a:rPr>
              <a:t>stdout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FILE *</a:t>
            </a:r>
            <a:r>
              <a:rPr lang="cs-CZ" altLang="cs-CZ" sz="1400" dirty="0" err="1">
                <a:solidFill>
                  <a:schemeClr val="accent2"/>
                </a:solidFill>
              </a:rPr>
              <a:t>stderr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Tyto pointery se označují jako standardní vstupní / výstupní / chybový proud (standard input / output / </a:t>
            </a:r>
            <a:r>
              <a:rPr lang="cs-CZ" altLang="cs-CZ" sz="1600" dirty="0" err="1"/>
              <a:t>error</a:t>
            </a:r>
            <a:r>
              <a:rPr lang="cs-CZ" altLang="cs-CZ" sz="1600" dirty="0"/>
              <a:t> </a:t>
            </a:r>
            <a:r>
              <a:rPr lang="cs-CZ" altLang="cs-CZ" sz="1600" dirty="0" err="1"/>
              <a:t>stream</a:t>
            </a:r>
            <a:r>
              <a:rPr lang="cs-CZ" altLang="cs-CZ" sz="1600" dirty="0"/>
              <a:t>) a většinou představují vstup z klávesnice a výstup na obrazovku.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Konstanty </a:t>
            </a:r>
            <a:r>
              <a:rPr lang="cs-CZ" altLang="cs-CZ" sz="1600" dirty="0" err="1">
                <a:solidFill>
                  <a:schemeClr val="accent2"/>
                </a:solidFill>
              </a:rPr>
              <a:t>stdin</a:t>
            </a:r>
            <a:r>
              <a:rPr lang="cs-CZ" altLang="cs-CZ" sz="1600" dirty="0"/>
              <a:t>, </a:t>
            </a:r>
            <a:r>
              <a:rPr lang="cs-CZ" altLang="cs-CZ" sz="1600" dirty="0" err="1">
                <a:solidFill>
                  <a:schemeClr val="accent2"/>
                </a:solidFill>
              </a:rPr>
              <a:t>stdout</a:t>
            </a:r>
            <a:r>
              <a:rPr lang="cs-CZ" altLang="cs-CZ" sz="1600" dirty="0"/>
              <a:t> a </a:t>
            </a:r>
            <a:r>
              <a:rPr lang="cs-CZ" altLang="cs-CZ" sz="1600" dirty="0" err="1">
                <a:solidFill>
                  <a:schemeClr val="accent2"/>
                </a:solidFill>
              </a:rPr>
              <a:t>stderr</a:t>
            </a:r>
            <a:r>
              <a:rPr lang="cs-CZ" altLang="cs-CZ" sz="1600" dirty="0"/>
              <a:t> mohou být použity v programu jako argumenty operací se soubory, například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 err="1">
                <a:solidFill>
                  <a:schemeClr val="accent2"/>
                </a:solidFill>
              </a:rPr>
              <a:t>getc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stdin</a:t>
            </a:r>
            <a:r>
              <a:rPr lang="cs-CZ" altLang="cs-CZ" sz="1400" dirty="0">
                <a:solidFill>
                  <a:schemeClr val="accent2"/>
                </a:solidFill>
              </a:rPr>
              <a:t>)</a:t>
            </a:r>
            <a:r>
              <a:rPr lang="cs-CZ" altLang="cs-CZ" sz="1400" dirty="0"/>
              <a:t> je ekvivalentem </a:t>
            </a:r>
            <a:r>
              <a:rPr lang="cs-CZ" altLang="cs-CZ" sz="1400" dirty="0" err="1">
                <a:solidFill>
                  <a:schemeClr val="accent2"/>
                </a:solidFill>
              </a:rPr>
              <a:t>getchar</a:t>
            </a:r>
            <a:r>
              <a:rPr lang="cs-CZ" altLang="cs-CZ" sz="1400" dirty="0">
                <a:solidFill>
                  <a:schemeClr val="accent2"/>
                </a:solidFill>
              </a:rPr>
              <a:t>()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 err="1">
                <a:solidFill>
                  <a:schemeClr val="accent2"/>
                </a:solidFill>
              </a:rPr>
              <a:t>putc</a:t>
            </a:r>
            <a:r>
              <a:rPr lang="cs-CZ" altLang="cs-CZ" sz="1400" dirty="0">
                <a:solidFill>
                  <a:schemeClr val="accent2"/>
                </a:solidFill>
              </a:rPr>
              <a:t>(c, </a:t>
            </a:r>
            <a:r>
              <a:rPr lang="cs-CZ" altLang="cs-CZ" sz="1400" dirty="0" err="1">
                <a:solidFill>
                  <a:schemeClr val="accent2"/>
                </a:solidFill>
              </a:rPr>
              <a:t>stdout</a:t>
            </a:r>
            <a:r>
              <a:rPr lang="cs-CZ" altLang="cs-CZ" sz="1400" dirty="0">
                <a:solidFill>
                  <a:schemeClr val="accent2"/>
                </a:solidFill>
              </a:rPr>
              <a:t>)</a:t>
            </a:r>
            <a:r>
              <a:rPr lang="cs-CZ" altLang="cs-CZ" sz="1400" dirty="0"/>
              <a:t> je ekvivalentem </a:t>
            </a:r>
            <a:r>
              <a:rPr lang="cs-CZ" altLang="cs-CZ" sz="1400" dirty="0" err="1">
                <a:solidFill>
                  <a:schemeClr val="accent2"/>
                </a:solidFill>
              </a:rPr>
              <a:t>putchar</a:t>
            </a:r>
            <a:r>
              <a:rPr lang="cs-CZ" altLang="cs-CZ" sz="1400" dirty="0">
                <a:solidFill>
                  <a:schemeClr val="accent2"/>
                </a:solidFill>
              </a:rPr>
              <a:t>(c)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Příklad: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printf</a:t>
            </a:r>
            <a:r>
              <a:rPr lang="cs-CZ" altLang="cs-CZ" sz="1600" dirty="0">
                <a:solidFill>
                  <a:schemeClr val="accent2"/>
                </a:solidFill>
              </a:rPr>
              <a:t>("Stiskněte O pro výpis na Obrazovku.\n");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c = </a:t>
            </a:r>
            <a:r>
              <a:rPr lang="cs-CZ" altLang="cs-CZ" sz="1600" dirty="0" err="1">
                <a:solidFill>
                  <a:schemeClr val="accent2"/>
                </a:solidFill>
              </a:rPr>
              <a:t>getchar</a:t>
            </a:r>
            <a:r>
              <a:rPr lang="cs-CZ" altLang="cs-CZ" sz="1600" dirty="0">
                <a:solidFill>
                  <a:schemeClr val="accent2"/>
                </a:solidFill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while</a:t>
            </a:r>
            <a:r>
              <a:rPr lang="cs-CZ" altLang="cs-CZ" sz="1600" dirty="0">
                <a:solidFill>
                  <a:schemeClr val="accent2"/>
                </a:solidFill>
              </a:rPr>
              <a:t> (</a:t>
            </a:r>
            <a:r>
              <a:rPr lang="cs-CZ" altLang="cs-CZ" sz="1600" dirty="0" err="1">
                <a:solidFill>
                  <a:schemeClr val="accent2"/>
                </a:solidFill>
              </a:rPr>
              <a:t>getchar</a:t>
            </a:r>
            <a:r>
              <a:rPr lang="cs-CZ" altLang="cs-CZ" sz="1600" dirty="0">
                <a:solidFill>
                  <a:schemeClr val="accent2"/>
                </a:solidFill>
              </a:rPr>
              <a:t>() != '\n')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; </a:t>
            </a:r>
            <a:r>
              <a:rPr lang="cs-CZ" altLang="cs-CZ" sz="1600" dirty="0">
                <a:solidFill>
                  <a:schemeClr val="tx2"/>
                </a:solidFill>
              </a:rPr>
              <a:t>/* Vyprázdnění vstupního </a:t>
            </a:r>
            <a:r>
              <a:rPr lang="cs-CZ" altLang="cs-CZ" sz="1600" dirty="0" err="1">
                <a:solidFill>
                  <a:schemeClr val="tx2"/>
                </a:solidFill>
              </a:rPr>
              <a:t>bufferu</a:t>
            </a:r>
            <a:r>
              <a:rPr lang="cs-CZ" altLang="cs-CZ" sz="1600" dirty="0">
                <a:solidFill>
                  <a:schemeClr val="tx2"/>
                </a:solidFill>
              </a:rPr>
              <a:t> je nutné vždy, když víckrát po sobě čteme znak jako odpověď na otázku. </a:t>
            </a:r>
            <a:r>
              <a:rPr lang="cs-CZ" altLang="cs-CZ" sz="1600" dirty="0" smtClean="0">
                <a:solidFill>
                  <a:schemeClr val="tx2"/>
                </a:solidFill>
              </a:rPr>
              <a:t>Na rozdíl od </a:t>
            </a:r>
            <a:r>
              <a:rPr lang="cs-CZ" altLang="cs-CZ" sz="1600" dirty="0">
                <a:solidFill>
                  <a:schemeClr val="tx2"/>
                </a:solidFill>
              </a:rPr>
              <a:t>funkce </a:t>
            </a:r>
            <a:r>
              <a:rPr lang="cs-CZ" altLang="cs-CZ" sz="1600" dirty="0" err="1">
                <a:solidFill>
                  <a:schemeClr val="accent2"/>
                </a:solidFill>
                <a:hlinkClick r:id="rId3" action="ppaction://hlinksldjump"/>
              </a:rPr>
              <a:t>fflush</a:t>
            </a:r>
            <a:r>
              <a:rPr lang="cs-CZ" altLang="cs-CZ" sz="1600" dirty="0" smtClean="0">
                <a:solidFill>
                  <a:schemeClr val="accent2"/>
                </a:solidFill>
                <a:hlinkClick r:id="rId3" action="ppaction://hlinksldjump"/>
              </a:rPr>
              <a:t>()</a:t>
            </a:r>
            <a:r>
              <a:rPr lang="cs-CZ" altLang="cs-CZ" sz="1600" dirty="0">
                <a:solidFill>
                  <a:schemeClr val="tx2"/>
                </a:solidFill>
              </a:rPr>
              <a:t> </a:t>
            </a:r>
            <a:r>
              <a:rPr lang="cs-CZ" altLang="cs-CZ" sz="1600" dirty="0" smtClean="0">
                <a:solidFill>
                  <a:schemeClr val="tx2"/>
                </a:solidFill>
              </a:rPr>
              <a:t>funguje </a:t>
            </a:r>
            <a:r>
              <a:rPr lang="cs-CZ" altLang="cs-CZ" sz="1600" dirty="0">
                <a:solidFill>
                  <a:schemeClr val="tx2"/>
                </a:solidFill>
              </a:rPr>
              <a:t>na všech platformách</a:t>
            </a:r>
            <a:r>
              <a:rPr lang="cs-CZ" altLang="cs-CZ" sz="1600" dirty="0" smtClean="0">
                <a:solidFill>
                  <a:schemeClr val="tx2"/>
                </a:solidFill>
              </a:rPr>
              <a:t>.*/</a:t>
            </a:r>
            <a:endParaRPr lang="cs-CZ" altLang="cs-CZ" sz="16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if</a:t>
            </a:r>
            <a:r>
              <a:rPr lang="cs-CZ" altLang="cs-CZ" sz="1600" dirty="0">
                <a:solidFill>
                  <a:schemeClr val="accent2"/>
                </a:solidFill>
              </a:rPr>
              <a:t> (c == 'o' || c == 'O')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fw</a:t>
            </a:r>
            <a:r>
              <a:rPr lang="cs-CZ" altLang="cs-CZ" sz="1600" dirty="0">
                <a:solidFill>
                  <a:schemeClr val="accent2"/>
                </a:solidFill>
              </a:rPr>
              <a:t> = </a:t>
            </a:r>
            <a:r>
              <a:rPr lang="cs-CZ" altLang="cs-CZ" sz="1600" dirty="0" err="1">
                <a:solidFill>
                  <a:schemeClr val="accent2"/>
                </a:solidFill>
              </a:rPr>
              <a:t>stdout</a:t>
            </a:r>
            <a:r>
              <a:rPr lang="cs-CZ" altLang="cs-CZ" sz="16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else</a:t>
            </a:r>
            <a:endParaRPr lang="cs-CZ" altLang="cs-CZ" sz="16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fw</a:t>
            </a:r>
            <a:r>
              <a:rPr lang="cs-CZ" altLang="cs-CZ" sz="1600" dirty="0">
                <a:solidFill>
                  <a:schemeClr val="accent2"/>
                </a:solidFill>
              </a:rPr>
              <a:t> = </a:t>
            </a:r>
            <a:r>
              <a:rPr lang="cs-CZ" altLang="cs-CZ" sz="1600" dirty="0" err="1">
                <a:solidFill>
                  <a:schemeClr val="accent2"/>
                </a:solidFill>
              </a:rPr>
              <a:t>fopen</a:t>
            </a:r>
            <a:r>
              <a:rPr lang="cs-CZ" altLang="cs-CZ" sz="1600" dirty="0">
                <a:solidFill>
                  <a:schemeClr val="accent2"/>
                </a:solidFill>
              </a:rPr>
              <a:t>("VYSTUP.TXT", </a:t>
            </a:r>
            <a:r>
              <a:rPr lang="cs-CZ" altLang="cs-CZ" sz="1600" dirty="0" smtClean="0">
                <a:solidFill>
                  <a:schemeClr val="accent2"/>
                </a:solidFill>
              </a:rPr>
              <a:t>"w");</a:t>
            </a:r>
            <a:endParaRPr lang="cs-CZ" altLang="cs-CZ" sz="16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D69B-AB81-42A3-8497-FA1C42F572A7}" type="slidenum">
              <a:rPr lang="cs-CZ" altLang="cs-CZ"/>
              <a:pPr/>
              <a:t>67</a:t>
            </a:fld>
            <a:endParaRPr lang="cs-CZ" altLang="cs-CZ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 err="1">
                <a:hlinkClick r:id="rId2"/>
              </a:rPr>
              <a:t>Redirekce</a:t>
            </a:r>
            <a:endParaRPr lang="cs-CZ" altLang="cs-CZ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/>
              <a:t>I/O proudy je možno v mnoha operačních systémech (UNIX, Windows) změnit pomocí příkazu přesměrování (redirekce) například na vstup ze souboru nebo výstup do souboru.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Zkompilujte tento program a nazvěte jej </a:t>
            </a:r>
            <a:r>
              <a:rPr lang="cs-CZ" altLang="cs-CZ" sz="1600">
                <a:solidFill>
                  <a:schemeClr val="accent2"/>
                </a:solidFill>
              </a:rPr>
              <a:t>SOUCET.EXE</a:t>
            </a:r>
            <a:r>
              <a:rPr lang="cs-CZ" altLang="cs-CZ" sz="16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int a, b;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scanf("%d %d", &amp;a, &amp;b); </a:t>
            </a:r>
            <a:r>
              <a:rPr lang="cs-CZ" altLang="cs-CZ" sz="1600"/>
              <a:t>/* Vstup z klávesnice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printf("%d\n", a + b); </a:t>
            </a:r>
            <a:r>
              <a:rPr lang="cs-CZ" altLang="cs-CZ" sz="1600"/>
              <a:t>/* Výstup na obrazovku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/>
              <a:t>  </a:t>
            </a:r>
            <a:r>
              <a:rPr lang="cs-CZ" altLang="cs-CZ" sz="1600">
                <a:solidFill>
                  <a:schemeClr val="accent2"/>
                </a:solidFill>
                <a:hlinkClick r:id="rId3" action="ppaction://hlinksldjump"/>
              </a:rPr>
              <a:t>perror</a:t>
            </a:r>
            <a:r>
              <a:rPr lang="cs-CZ" altLang="cs-CZ" sz="1600">
                <a:solidFill>
                  <a:schemeClr val="accent2"/>
                </a:solidFill>
              </a:rPr>
              <a:t>("Chyba");</a:t>
            </a:r>
            <a:r>
              <a:rPr lang="cs-CZ" altLang="cs-CZ" sz="1600"/>
              <a:t> /* Výstup na standardní chybový proud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Vytvořte textový soubor </a:t>
            </a:r>
            <a:r>
              <a:rPr lang="cs-CZ" altLang="cs-CZ" sz="1600">
                <a:solidFill>
                  <a:schemeClr val="accent2"/>
                </a:solidFill>
              </a:rPr>
              <a:t>VSTUP.TXT</a:t>
            </a:r>
            <a:r>
              <a:rPr lang="cs-CZ" altLang="cs-CZ" sz="1600"/>
              <a:t> a napište do něj 2 čísla.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Potom je možné v příkazovém řádku ve Windows psát toto: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soucet&lt;vstup.txt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Na obrazovku se napíše součet čísel ze souboru </a:t>
            </a:r>
            <a:r>
              <a:rPr lang="cs-CZ" altLang="cs-CZ" sz="1200">
                <a:solidFill>
                  <a:schemeClr val="accent2"/>
                </a:solidFill>
              </a:rPr>
              <a:t>VSTUP.TXT</a:t>
            </a:r>
            <a:r>
              <a:rPr lang="cs-CZ" altLang="cs-CZ" sz="120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soucet&lt;vstup.txt&gt;vystup.txt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Vytvoří se soubor </a:t>
            </a:r>
            <a:r>
              <a:rPr lang="cs-CZ" altLang="cs-CZ" sz="1200">
                <a:solidFill>
                  <a:schemeClr val="accent2"/>
                </a:solidFill>
              </a:rPr>
              <a:t>VYSTUP.TXT</a:t>
            </a:r>
            <a:r>
              <a:rPr lang="cs-CZ" altLang="cs-CZ" sz="1200"/>
              <a:t> se součtem čísel.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soucet&gt;chyba.txt 2&gt;&amp;1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Vytvoří se soubor </a:t>
            </a:r>
            <a:r>
              <a:rPr lang="cs-CZ" altLang="cs-CZ" sz="1200">
                <a:solidFill>
                  <a:schemeClr val="accent2"/>
                </a:solidFill>
              </a:rPr>
              <a:t>CHYBA.TXT</a:t>
            </a:r>
            <a:r>
              <a:rPr lang="cs-CZ" altLang="cs-CZ" sz="1200"/>
              <a:t> s chybovým hlášením a případným výstupem programu.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soucet&gt;vystup.txt 2&gt;chyba.txt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Redirekce výstupního proudu do souboru </a:t>
            </a:r>
            <a:r>
              <a:rPr lang="cs-CZ" altLang="cs-CZ" sz="1200">
                <a:solidFill>
                  <a:schemeClr val="accent2"/>
                </a:solidFill>
              </a:rPr>
              <a:t>VYSTUP.TXT</a:t>
            </a:r>
            <a:r>
              <a:rPr lang="cs-CZ" altLang="cs-CZ" sz="1200"/>
              <a:t> a chybového proudu do souboru </a:t>
            </a:r>
            <a:r>
              <a:rPr lang="cs-CZ" altLang="cs-CZ" sz="1200">
                <a:solidFill>
                  <a:schemeClr val="accent2"/>
                </a:solidFill>
              </a:rPr>
              <a:t>CHYBA.TXT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soucet&lt;vstup.txt&gt;vystup.txt 2&gt;chyba.txt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Redirekce výstupního proudu do souboru </a:t>
            </a:r>
            <a:r>
              <a:rPr lang="cs-CZ" altLang="cs-CZ" sz="1200">
                <a:solidFill>
                  <a:schemeClr val="accent2"/>
                </a:solidFill>
              </a:rPr>
              <a:t>VYSTUP.TXT</a:t>
            </a:r>
            <a:r>
              <a:rPr lang="cs-CZ" altLang="cs-CZ" sz="1200"/>
              <a:t> a chybového proudu do souboru </a:t>
            </a:r>
            <a:r>
              <a:rPr lang="cs-CZ" altLang="cs-CZ" sz="1200">
                <a:solidFill>
                  <a:schemeClr val="accent2"/>
                </a:solidFill>
              </a:rPr>
              <a:t>CHYBA.TXT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Vstupní hodnoty jsou v souboru</a:t>
            </a:r>
            <a:r>
              <a:rPr lang="cs-CZ" altLang="cs-CZ" sz="1200">
                <a:solidFill>
                  <a:schemeClr val="accent2"/>
                </a:solidFill>
              </a:rPr>
              <a:t> VSTUP.TXT</a:t>
            </a:r>
            <a:r>
              <a:rPr lang="cs-CZ" altLang="cs-CZ" sz="12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FB6C-DCDC-41B0-B232-EA3E63432AF9}" type="slidenum">
              <a:rPr lang="cs-CZ" altLang="cs-CZ"/>
              <a:pPr/>
              <a:t>68</a:t>
            </a:fld>
            <a:endParaRPr lang="cs-CZ" altLang="cs-CZ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Vrácení přečteného znaku zpět do vstupního bufferu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Při programování reálných aplikací se v mnoha případech při čtení znaků dozvídáme, že máme přestat číst, až když přečteme jeden znak navíc. Tento znak ale není možné vždy „zahodit“, protože je součástí – začátkem – další informace.</a:t>
            </a:r>
          </a:p>
          <a:p>
            <a:pPr>
              <a:lnSpc>
                <a:spcPct val="90000"/>
              </a:lnSpc>
            </a:pPr>
            <a:r>
              <a:rPr lang="cs-CZ" altLang="cs-CZ"/>
              <a:t>Funkce </a:t>
            </a:r>
            <a:r>
              <a:rPr lang="cs-CZ" altLang="cs-CZ">
                <a:solidFill>
                  <a:schemeClr val="accent2"/>
                </a:solidFill>
              </a:rPr>
              <a:t>ungetc(c, fr)</a:t>
            </a:r>
            <a:r>
              <a:rPr lang="cs-CZ" altLang="cs-CZ"/>
              <a:t> vrátí znak </a:t>
            </a:r>
            <a:r>
              <a:rPr lang="cs-CZ" altLang="cs-CZ">
                <a:solidFill>
                  <a:schemeClr val="accent2"/>
                </a:solidFill>
              </a:rPr>
              <a:t>c</a:t>
            </a:r>
            <a:r>
              <a:rPr lang="cs-CZ" altLang="cs-CZ"/>
              <a:t> zpět do vstupního bufferu.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Po úspěšném vrácení znaku vrací znak </a:t>
            </a:r>
            <a:r>
              <a:rPr lang="cs-CZ" altLang="cs-CZ">
                <a:solidFill>
                  <a:schemeClr val="accent2"/>
                </a:solidFill>
              </a:rPr>
              <a:t>c</a:t>
            </a:r>
            <a:r>
              <a:rPr lang="cs-CZ" altLang="cs-CZ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Po neúspěšném vrácení znaku vrací </a:t>
            </a:r>
            <a:r>
              <a:rPr lang="cs-CZ" altLang="cs-CZ">
                <a:solidFill>
                  <a:schemeClr val="accent2"/>
                </a:solidFill>
              </a:rPr>
              <a:t>EOF</a:t>
            </a:r>
            <a:r>
              <a:rPr lang="cs-CZ" altLang="cs-CZ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Obvykle lze do vstupního bufferu vrátit pouze jeden znak. Potom se musí z bufferu číst.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8493-5391-4CAA-8618-3E61334855B1}" type="slidenum">
              <a:rPr lang="cs-CZ" altLang="cs-CZ"/>
              <a:pPr/>
              <a:t>69</a:t>
            </a:fld>
            <a:endParaRPr lang="cs-CZ" altLang="cs-CZ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Vrácení přečteného znaku zpět do vstupního bufferu – 1. příklad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{ </a:t>
            </a:r>
            <a:r>
              <a:rPr lang="cs-CZ" altLang="cs-CZ" sz="2400"/>
              <a:t>/* Vstup je typu „123abc“. Chceme přečíst číslo jako </a:t>
            </a:r>
            <a:r>
              <a:rPr lang="cs-CZ" altLang="cs-CZ" sz="2400">
                <a:solidFill>
                  <a:schemeClr val="accent2"/>
                </a:solidFill>
              </a:rPr>
              <a:t>int</a:t>
            </a:r>
            <a:r>
              <a:rPr lang="cs-CZ" altLang="cs-CZ" sz="2400"/>
              <a:t>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int c, i =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while ((c = getchar()) &gt;= '0' &amp;&amp; c &lt;= '9')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i = i * 10 + (c - '0');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printf("%d ", i);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ungetc(c, stdin);</a:t>
            </a:r>
            <a:r>
              <a:rPr lang="cs-CZ" altLang="cs-CZ" sz="2400"/>
              <a:t> /* Místo toho by mohlo být </a:t>
            </a:r>
            <a:r>
              <a:rPr lang="cs-CZ" altLang="cs-CZ" sz="2400">
                <a:solidFill>
                  <a:schemeClr val="accent2"/>
                </a:solidFill>
              </a:rPr>
              <a:t>putchar(c);</a:t>
            </a:r>
            <a:r>
              <a:rPr lang="cs-CZ" altLang="cs-CZ" sz="2400"/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while ((c = getchar()) != '\n')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putchar(c);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putchar(c); </a:t>
            </a:r>
            <a:r>
              <a:rPr lang="cs-CZ" altLang="cs-CZ" sz="2400"/>
              <a:t>/* Konec řádku */</a:t>
            </a:r>
            <a:endParaRPr lang="cs-CZ" altLang="cs-CZ" sz="2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96D9B-9C65-4764-B392-B06F7C6CCF8B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Struktura programu v jazyce C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81000" y="3962400"/>
            <a:ext cx="2644775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cs-CZ" altLang="cs-CZ">
                <a:solidFill>
                  <a:schemeClr val="accent2"/>
                </a:solidFill>
              </a:rPr>
              <a:t>#include &lt;stdio.h&gt;</a:t>
            </a:r>
          </a:p>
          <a:p>
            <a:endParaRPr lang="cs-CZ" altLang="cs-CZ">
              <a:solidFill>
                <a:schemeClr val="accent2"/>
              </a:solidFill>
            </a:endParaRPr>
          </a:p>
          <a:p>
            <a:endParaRPr lang="cs-CZ" altLang="cs-CZ">
              <a:solidFill>
                <a:schemeClr val="accent2"/>
              </a:solidFill>
            </a:endParaRPr>
          </a:p>
          <a:p>
            <a:endParaRPr lang="cs-CZ" altLang="cs-CZ">
              <a:solidFill>
                <a:schemeClr val="accent2"/>
              </a:solidFill>
            </a:endParaRPr>
          </a:p>
          <a:p>
            <a:r>
              <a:rPr lang="cs-CZ" altLang="cs-CZ">
                <a:solidFill>
                  <a:schemeClr val="accent2"/>
                </a:solidFill>
              </a:rPr>
              <a:t>int main(void)</a:t>
            </a:r>
          </a:p>
          <a:p>
            <a:r>
              <a:rPr lang="cs-CZ" altLang="cs-CZ">
                <a:solidFill>
                  <a:schemeClr val="accent2"/>
                </a:solidFill>
              </a:rPr>
              <a:t>{</a:t>
            </a:r>
          </a:p>
          <a:p>
            <a:r>
              <a:rPr lang="cs-CZ" altLang="cs-CZ">
                <a:solidFill>
                  <a:schemeClr val="accent2"/>
                </a:solidFill>
              </a:rPr>
              <a:t>  printf("Hello, world!\n");</a:t>
            </a:r>
          </a:p>
          <a:p>
            <a:r>
              <a:rPr lang="cs-CZ" altLang="cs-CZ">
                <a:solidFill>
                  <a:schemeClr val="accent2"/>
                </a:solidFill>
              </a:rPr>
              <a:t>  return 0;</a:t>
            </a:r>
          </a:p>
          <a:p>
            <a:r>
              <a:rPr lang="cs-CZ" altLang="cs-CZ">
                <a:solidFill>
                  <a:schemeClr val="accent2"/>
                </a:solidFill>
              </a:rPr>
              <a:t>} 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510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Direktiva pro preprocesor pro připojení knihovny</a:t>
            </a:r>
          </a:p>
        </p:txBody>
      </p:sp>
      <p:sp>
        <p:nvSpPr>
          <p:cNvPr id="11270" name="Freeform 6"/>
          <p:cNvSpPr>
            <a:spLocks/>
          </p:cNvSpPr>
          <p:nvPr/>
        </p:nvSpPr>
        <p:spPr bwMode="auto">
          <a:xfrm>
            <a:off x="533400" y="1771650"/>
            <a:ext cx="1588" cy="2228850"/>
          </a:xfrm>
          <a:custGeom>
            <a:avLst/>
            <a:gdLst>
              <a:gd name="T0" fmla="*/ 0 w 1"/>
              <a:gd name="T1" fmla="*/ 0 h 1404"/>
              <a:gd name="T2" fmla="*/ 0 w 1"/>
              <a:gd name="T3" fmla="*/ 1404 h 140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404">
                <a:moveTo>
                  <a:pt x="0" y="0"/>
                </a:moveTo>
                <a:lnTo>
                  <a:pt x="0" y="1404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85800" y="1828800"/>
            <a:ext cx="617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Knihovna obsahující funkce pro tisk výsledku na obrazovku</a:t>
            </a:r>
          </a:p>
        </p:txBody>
      </p:sp>
      <p:sp>
        <p:nvSpPr>
          <p:cNvPr id="11273" name="Freeform 9"/>
          <p:cNvSpPr>
            <a:spLocks/>
          </p:cNvSpPr>
          <p:nvPr/>
        </p:nvSpPr>
        <p:spPr bwMode="auto">
          <a:xfrm>
            <a:off x="1743075" y="2133600"/>
            <a:ext cx="9525" cy="1857375"/>
          </a:xfrm>
          <a:custGeom>
            <a:avLst/>
            <a:gdLst>
              <a:gd name="T0" fmla="*/ 6 w 6"/>
              <a:gd name="T1" fmla="*/ 0 h 1170"/>
              <a:gd name="T2" fmla="*/ 0 w 6"/>
              <a:gd name="T3" fmla="*/ 1170 h 117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" h="1170">
                <a:moveTo>
                  <a:pt x="6" y="0"/>
                </a:moveTo>
                <a:lnTo>
                  <a:pt x="0" y="117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2819400" y="3886200"/>
            <a:ext cx="609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Funkce z knihovny </a:t>
            </a:r>
            <a:r>
              <a:rPr lang="cs-CZ" altLang="cs-CZ">
                <a:solidFill>
                  <a:schemeClr val="accent2"/>
                </a:solidFill>
              </a:rPr>
              <a:t>stdio.h</a:t>
            </a:r>
            <a:r>
              <a:rPr lang="cs-CZ" altLang="cs-CZ"/>
              <a:t> pro tisk výsledku na obrazovku</a:t>
            </a:r>
          </a:p>
        </p:txBody>
      </p:sp>
      <p:sp>
        <p:nvSpPr>
          <p:cNvPr id="11276" name="Freeform 12"/>
          <p:cNvSpPr>
            <a:spLocks/>
          </p:cNvSpPr>
          <p:nvPr/>
        </p:nvSpPr>
        <p:spPr bwMode="auto">
          <a:xfrm>
            <a:off x="939800" y="4011613"/>
            <a:ext cx="1936750" cy="1655762"/>
          </a:xfrm>
          <a:custGeom>
            <a:avLst/>
            <a:gdLst>
              <a:gd name="T0" fmla="*/ 1220 w 1220"/>
              <a:gd name="T1" fmla="*/ 41 h 1043"/>
              <a:gd name="T2" fmla="*/ 1112 w 1220"/>
              <a:gd name="T3" fmla="*/ 119 h 1043"/>
              <a:gd name="T4" fmla="*/ 854 w 1220"/>
              <a:gd name="T5" fmla="*/ 755 h 1043"/>
              <a:gd name="T6" fmla="*/ 140 w 1220"/>
              <a:gd name="T7" fmla="*/ 905 h 1043"/>
              <a:gd name="T8" fmla="*/ 14 w 1220"/>
              <a:gd name="T9" fmla="*/ 1043 h 1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20" h="1043">
                <a:moveTo>
                  <a:pt x="1220" y="41"/>
                </a:moveTo>
                <a:cubicBezTo>
                  <a:pt x="1202" y="54"/>
                  <a:pt x="1173" y="0"/>
                  <a:pt x="1112" y="119"/>
                </a:cubicBezTo>
                <a:cubicBezTo>
                  <a:pt x="1051" y="238"/>
                  <a:pt x="1016" y="624"/>
                  <a:pt x="854" y="755"/>
                </a:cubicBezTo>
                <a:cubicBezTo>
                  <a:pt x="692" y="886"/>
                  <a:pt x="280" y="857"/>
                  <a:pt x="140" y="905"/>
                </a:cubicBezTo>
                <a:cubicBezTo>
                  <a:pt x="0" y="953"/>
                  <a:pt x="40" y="1014"/>
                  <a:pt x="14" y="1043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3124200" y="42672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Textové hodnoty musí být uzavřeny do uvozovek – </a:t>
            </a:r>
            <a:r>
              <a:rPr lang="cs-CZ" altLang="cs-CZ">
                <a:solidFill>
                  <a:schemeClr val="accent2"/>
                </a:solidFill>
              </a:rPr>
              <a:t>""</a:t>
            </a:r>
            <a:r>
              <a:rPr lang="cs-CZ" altLang="cs-CZ"/>
              <a:t>.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3429000" y="5791200"/>
            <a:ext cx="502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Program v jazyce C se skládá pouze z funkcí a hlavní funkce </a:t>
            </a:r>
            <a:r>
              <a:rPr lang="cs-CZ" altLang="cs-CZ">
                <a:solidFill>
                  <a:schemeClr val="accent2"/>
                </a:solidFill>
              </a:rPr>
              <a:t>main()</a:t>
            </a:r>
            <a:r>
              <a:rPr lang="cs-CZ" altLang="cs-CZ"/>
              <a:t> musí vrátit hodnotu.</a:t>
            </a: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1447800" y="6096000"/>
            <a:ext cx="198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1" name="Freeform 17"/>
          <p:cNvSpPr>
            <a:spLocks/>
          </p:cNvSpPr>
          <p:nvPr/>
        </p:nvSpPr>
        <p:spPr bwMode="auto">
          <a:xfrm>
            <a:off x="1219200" y="4495800"/>
            <a:ext cx="1981200" cy="1174750"/>
          </a:xfrm>
          <a:custGeom>
            <a:avLst/>
            <a:gdLst>
              <a:gd name="T0" fmla="*/ 1260 w 1260"/>
              <a:gd name="T1" fmla="*/ 0 h 668"/>
              <a:gd name="T2" fmla="*/ 960 w 1260"/>
              <a:gd name="T3" fmla="*/ 84 h 668"/>
              <a:gd name="T4" fmla="*/ 702 w 1260"/>
              <a:gd name="T5" fmla="*/ 498 h 668"/>
              <a:gd name="T6" fmla="*/ 114 w 1260"/>
              <a:gd name="T7" fmla="*/ 574 h 668"/>
              <a:gd name="T8" fmla="*/ 16 w 1260"/>
              <a:gd name="T9" fmla="*/ 668 h 6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0" h="668">
                <a:moveTo>
                  <a:pt x="1260" y="0"/>
                </a:moveTo>
                <a:cubicBezTo>
                  <a:pt x="1211" y="14"/>
                  <a:pt x="1053" y="1"/>
                  <a:pt x="960" y="84"/>
                </a:cubicBezTo>
                <a:cubicBezTo>
                  <a:pt x="867" y="167"/>
                  <a:pt x="843" y="416"/>
                  <a:pt x="702" y="498"/>
                </a:cubicBezTo>
                <a:cubicBezTo>
                  <a:pt x="561" y="580"/>
                  <a:pt x="228" y="546"/>
                  <a:pt x="114" y="574"/>
                </a:cubicBezTo>
                <a:cubicBezTo>
                  <a:pt x="0" y="602"/>
                  <a:pt x="36" y="649"/>
                  <a:pt x="16" y="668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3581400" y="4648200"/>
            <a:ext cx="3886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Nový řádek je vyjádřen pomocí </a:t>
            </a:r>
            <a:r>
              <a:rPr lang="cs-CZ" altLang="cs-CZ">
                <a:solidFill>
                  <a:schemeClr val="accent2"/>
                </a:solidFill>
              </a:rPr>
              <a:t>"</a:t>
            </a:r>
            <a:r>
              <a:rPr lang="en-US" altLang="cs-CZ">
                <a:solidFill>
                  <a:schemeClr val="accent2"/>
                </a:solidFill>
              </a:rPr>
              <a:t>\</a:t>
            </a:r>
            <a:r>
              <a:rPr lang="cs-CZ" altLang="cs-CZ">
                <a:solidFill>
                  <a:schemeClr val="accent2"/>
                </a:solidFill>
              </a:rPr>
              <a:t>n"</a:t>
            </a:r>
            <a:r>
              <a:rPr lang="cs-CZ" altLang="cs-CZ"/>
              <a:t>.</a:t>
            </a:r>
            <a:br>
              <a:rPr lang="cs-CZ" altLang="cs-CZ"/>
            </a:br>
            <a:r>
              <a:rPr lang="cs-CZ" altLang="cs-CZ"/>
              <a:t>Tabelátor je vyjádřen pomocí </a:t>
            </a:r>
            <a:r>
              <a:rPr lang="cs-CZ" altLang="cs-CZ">
                <a:solidFill>
                  <a:schemeClr val="accent2"/>
                </a:solidFill>
              </a:rPr>
              <a:t>"</a:t>
            </a:r>
            <a:r>
              <a:rPr lang="en-US" altLang="cs-CZ">
                <a:solidFill>
                  <a:schemeClr val="accent2"/>
                </a:solidFill>
              </a:rPr>
              <a:t>\</a:t>
            </a:r>
            <a:r>
              <a:rPr lang="cs-CZ" altLang="cs-CZ">
                <a:solidFill>
                  <a:schemeClr val="accent2"/>
                </a:solidFill>
              </a:rPr>
              <a:t>t"</a:t>
            </a:r>
            <a:r>
              <a:rPr lang="cs-CZ" altLang="cs-CZ"/>
              <a:t>.</a:t>
            </a:r>
            <a:br>
              <a:rPr lang="cs-CZ" altLang="cs-CZ"/>
            </a:br>
            <a:r>
              <a:rPr lang="cs-CZ" altLang="cs-CZ"/>
              <a:t>Příkazy se oddělují středníkem.</a:t>
            </a:r>
          </a:p>
        </p:txBody>
      </p:sp>
      <p:sp>
        <p:nvSpPr>
          <p:cNvPr id="11285" name="Freeform 21"/>
          <p:cNvSpPr>
            <a:spLocks/>
          </p:cNvSpPr>
          <p:nvPr/>
        </p:nvSpPr>
        <p:spPr bwMode="auto">
          <a:xfrm>
            <a:off x="2633663" y="5197475"/>
            <a:ext cx="1042987" cy="488950"/>
          </a:xfrm>
          <a:custGeom>
            <a:avLst/>
            <a:gdLst>
              <a:gd name="T0" fmla="*/ 657 w 657"/>
              <a:gd name="T1" fmla="*/ 0 h 308"/>
              <a:gd name="T2" fmla="*/ 105 w 657"/>
              <a:gd name="T3" fmla="*/ 104 h 308"/>
              <a:gd name="T4" fmla="*/ 27 w 657"/>
              <a:gd name="T5" fmla="*/ 308 h 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57" h="308">
                <a:moveTo>
                  <a:pt x="657" y="0"/>
                </a:moveTo>
                <a:cubicBezTo>
                  <a:pt x="565" y="17"/>
                  <a:pt x="210" y="53"/>
                  <a:pt x="105" y="104"/>
                </a:cubicBezTo>
                <a:cubicBezTo>
                  <a:pt x="0" y="155"/>
                  <a:pt x="43" y="266"/>
                  <a:pt x="27" y="308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6" name="Freeform 22"/>
          <p:cNvSpPr>
            <a:spLocks/>
          </p:cNvSpPr>
          <p:nvPr/>
        </p:nvSpPr>
        <p:spPr bwMode="auto">
          <a:xfrm>
            <a:off x="914400" y="2667000"/>
            <a:ext cx="1600200" cy="2514600"/>
          </a:xfrm>
          <a:custGeom>
            <a:avLst/>
            <a:gdLst>
              <a:gd name="T0" fmla="*/ 1208 w 1260"/>
              <a:gd name="T1" fmla="*/ 0 h 1577"/>
              <a:gd name="T2" fmla="*/ 1088 w 1260"/>
              <a:gd name="T3" fmla="*/ 1086 h 1577"/>
              <a:gd name="T4" fmla="*/ 176 w 1260"/>
              <a:gd name="T5" fmla="*/ 1380 h 1577"/>
              <a:gd name="T6" fmla="*/ 34 w 1260"/>
              <a:gd name="T7" fmla="*/ 1577 h 1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60" h="1577">
                <a:moveTo>
                  <a:pt x="1208" y="0"/>
                </a:moveTo>
                <a:cubicBezTo>
                  <a:pt x="1189" y="181"/>
                  <a:pt x="1260" y="856"/>
                  <a:pt x="1088" y="1086"/>
                </a:cubicBezTo>
                <a:cubicBezTo>
                  <a:pt x="916" y="1316"/>
                  <a:pt x="352" y="1298"/>
                  <a:pt x="176" y="1380"/>
                </a:cubicBezTo>
                <a:cubicBezTo>
                  <a:pt x="0" y="1462"/>
                  <a:pt x="64" y="1536"/>
                  <a:pt x="34" y="1577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1828800" y="2286000"/>
            <a:ext cx="678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Každý program musí obsahovat právě jednu hlavní funkci </a:t>
            </a:r>
            <a:r>
              <a:rPr lang="cs-CZ" altLang="cs-CZ">
                <a:solidFill>
                  <a:schemeClr val="accent2"/>
                </a:solidFill>
              </a:rPr>
              <a:t>main()</a:t>
            </a:r>
            <a:r>
              <a:rPr lang="cs-CZ" altLang="cs-CZ"/>
              <a:t>.</a:t>
            </a:r>
          </a:p>
        </p:txBody>
      </p:sp>
      <p:sp>
        <p:nvSpPr>
          <p:cNvPr id="11288" name="Freeform 24"/>
          <p:cNvSpPr>
            <a:spLocks/>
          </p:cNvSpPr>
          <p:nvPr/>
        </p:nvSpPr>
        <p:spPr bwMode="auto">
          <a:xfrm>
            <a:off x="1211263" y="2974975"/>
            <a:ext cx="1617662" cy="2173288"/>
          </a:xfrm>
          <a:custGeom>
            <a:avLst/>
            <a:gdLst>
              <a:gd name="T0" fmla="*/ 1019 w 1019"/>
              <a:gd name="T1" fmla="*/ 34 h 1369"/>
              <a:gd name="T2" fmla="*/ 908 w 1019"/>
              <a:gd name="T3" fmla="*/ 153 h 1369"/>
              <a:gd name="T4" fmla="*/ 753 w 1019"/>
              <a:gd name="T5" fmla="*/ 950 h 1369"/>
              <a:gd name="T6" fmla="*/ 122 w 1019"/>
              <a:gd name="T7" fmla="*/ 1235 h 1369"/>
              <a:gd name="T8" fmla="*/ 19 w 1019"/>
              <a:gd name="T9" fmla="*/ 1369 h 1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19" h="1369">
                <a:moveTo>
                  <a:pt x="1019" y="34"/>
                </a:moveTo>
                <a:cubicBezTo>
                  <a:pt x="1000" y="54"/>
                  <a:pt x="952" y="0"/>
                  <a:pt x="908" y="153"/>
                </a:cubicBezTo>
                <a:cubicBezTo>
                  <a:pt x="863" y="305"/>
                  <a:pt x="884" y="769"/>
                  <a:pt x="753" y="950"/>
                </a:cubicBezTo>
                <a:cubicBezTo>
                  <a:pt x="622" y="1130"/>
                  <a:pt x="244" y="1165"/>
                  <a:pt x="122" y="1235"/>
                </a:cubicBezTo>
                <a:cubicBezTo>
                  <a:pt x="0" y="1305"/>
                  <a:pt x="40" y="1341"/>
                  <a:pt x="19" y="1369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2743200" y="2819400"/>
            <a:ext cx="6019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Funkce vrací hodnotu typu </a:t>
            </a:r>
            <a:r>
              <a:rPr lang="cs-CZ" altLang="cs-CZ">
                <a:solidFill>
                  <a:schemeClr val="accent2"/>
                </a:solidFill>
              </a:rPr>
              <a:t>int</a:t>
            </a:r>
            <a:r>
              <a:rPr lang="cs-CZ" altLang="cs-CZ"/>
              <a:t> a nemá vstupní argumenty, což je indikováno tím, že v závorkách za </a:t>
            </a:r>
            <a:r>
              <a:rPr lang="cs-CZ" altLang="cs-CZ">
                <a:solidFill>
                  <a:schemeClr val="accent2"/>
                </a:solidFill>
              </a:rPr>
              <a:t>main</a:t>
            </a:r>
            <a:r>
              <a:rPr lang="cs-CZ" altLang="cs-CZ"/>
              <a:t> je </a:t>
            </a:r>
            <a:r>
              <a:rPr lang="cs-CZ" altLang="cs-CZ">
                <a:solidFill>
                  <a:schemeClr val="accent2"/>
                </a:solidFill>
              </a:rPr>
              <a:t>void</a:t>
            </a:r>
            <a:r>
              <a:rPr lang="cs-CZ" altLang="cs-CZ"/>
              <a:t>, nebo by mohly byt také prázdné.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0" grpId="0" animBg="1"/>
      <p:bldP spid="11272" grpId="0"/>
      <p:bldP spid="11273" grpId="0" animBg="1"/>
      <p:bldP spid="11274" grpId="0"/>
      <p:bldP spid="11276" grpId="0" animBg="1"/>
      <p:bldP spid="11277" grpId="0"/>
      <p:bldP spid="11279" grpId="0"/>
      <p:bldP spid="11280" grpId="0" animBg="1"/>
      <p:bldP spid="11281" grpId="0" animBg="1"/>
      <p:bldP spid="11282" grpId="0"/>
      <p:bldP spid="11285" grpId="0" animBg="1"/>
      <p:bldP spid="11286" grpId="0" animBg="1"/>
      <p:bldP spid="11287" grpId="0"/>
      <p:bldP spid="11288" grpId="0" animBg="1"/>
      <p:bldP spid="11289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627F4-EE9D-4CEA-9606-5DC7F4D01291}" type="slidenum">
              <a:rPr lang="cs-CZ" altLang="cs-CZ"/>
              <a:pPr/>
              <a:t>70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Vrácení přečteného znaku zpět do vstupního bufferu – 2. příklad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{ </a:t>
            </a:r>
            <a:r>
              <a:rPr lang="cs-CZ" altLang="cs-CZ" sz="2800"/>
              <a:t>/* Vstup je typu „abc123“.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int c, 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while (!((c = getchar()) &gt;= '0' &amp;&amp; c &lt;= '9'))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  putchar(c);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ungetc(c, stdin);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scanf("%d", &amp;i);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printf(" %d\n", i);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8146-0E9E-42BA-91B6-CAAE3FFC3C6B}" type="slidenum">
              <a:rPr lang="cs-CZ" altLang="cs-CZ"/>
              <a:pPr/>
              <a:t>71</a:t>
            </a:fld>
            <a:endParaRPr lang="cs-CZ" altLang="cs-CZ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Vrácení přečteného znaku zpět do vstupního bufferu – 3. příklad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2514600" cy="5486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int a, b, 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printf("Zadej znak a: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a = getchar();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while (getchar() != '\n')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printf("Zadej znak b: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b = getchar();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while (getchar() != '\n')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printf("Zadej znak c: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c = getchar();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while (getchar() != '\n')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ungetc(a, stdin);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c = getchar();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putchar(c);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putchar('\n');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</a:t>
            </a:r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3048000" y="1524000"/>
            <a:ext cx="5638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cs-CZ" altLang="cs-CZ"/>
              <a:t>Zpátky do vstupního bufferu lze vrátit i jiný znak než znak naposledy přečtený. Tohoto triku lze využít například pro předvolení klávesy, která bude později jakoby stisknuta.</a:t>
            </a:r>
          </a:p>
          <a:p>
            <a:pPr>
              <a:lnSpc>
                <a:spcPct val="80000"/>
              </a:lnSpc>
            </a:pPr>
            <a:r>
              <a:rPr lang="cs-CZ" altLang="cs-CZ"/>
              <a:t>Funkce </a:t>
            </a:r>
            <a:r>
              <a:rPr lang="cs-CZ" altLang="cs-CZ">
                <a:solidFill>
                  <a:schemeClr val="accent2"/>
                </a:solidFill>
              </a:rPr>
              <a:t>getchar()</a:t>
            </a:r>
            <a:r>
              <a:rPr lang="cs-CZ" altLang="cs-CZ"/>
              <a:t> čte znak vrácený do vstupního bufferu bez nutnosti odeslat ho klávesou Enter.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4177-6537-48DF-B78F-21D0C9A8449E}" type="slidenum">
              <a:rPr lang="cs-CZ" altLang="cs-CZ"/>
              <a:pPr/>
              <a:t>72</a:t>
            </a:fld>
            <a:endParaRPr lang="cs-CZ" altLang="cs-CZ"/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Alokace paměti</a:t>
            </a:r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altLang="cs-CZ"/>
              <a:t>Každá proměnná musí mít během své existence přidělen paměťový prostor, který velikostí odpovídá typu proměnné.</a:t>
            </a:r>
          </a:p>
          <a:p>
            <a:r>
              <a:rPr lang="cs-CZ" altLang="cs-CZ"/>
              <a:t>Jméno proměnné (identifikátor) je vlastně symbolická adresa tohoto paměťového prostoru.</a:t>
            </a:r>
          </a:p>
          <a:p>
            <a:r>
              <a:rPr lang="cs-CZ" altLang="cs-CZ"/>
              <a:t>Alokace</a:t>
            </a:r>
          </a:p>
          <a:p>
            <a:pPr lvl="1"/>
            <a:r>
              <a:rPr lang="cs-CZ" altLang="cs-CZ"/>
              <a:t>akce, která vyhrazuje paměťový prostor</a:t>
            </a:r>
          </a:p>
          <a:p>
            <a:pPr lvl="1"/>
            <a:r>
              <a:rPr lang="cs-CZ" altLang="cs-CZ"/>
              <a:t>statická</a:t>
            </a:r>
          </a:p>
          <a:p>
            <a:pPr lvl="1"/>
            <a:r>
              <a:rPr lang="cs-CZ" altLang="cs-CZ"/>
              <a:t>dynamická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ED34-B46D-4CE0-B0B2-54A05560AED5}" type="slidenum">
              <a:rPr lang="cs-CZ" altLang="cs-CZ"/>
              <a:pPr/>
              <a:t>73</a:t>
            </a:fld>
            <a:endParaRPr lang="cs-CZ" altLang="cs-CZ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Statická alokace paměti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Je nejčastější.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Vymezuje místo v </a:t>
            </a:r>
            <a:r>
              <a:rPr lang="cs-CZ" altLang="cs-CZ" sz="2400" u="sng">
                <a:hlinkClick r:id="rId2"/>
              </a:rPr>
              <a:t>datové oblasti</a:t>
            </a:r>
            <a:r>
              <a:rPr lang="cs-CZ" altLang="cs-CZ" sz="24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Je jedinou možnou alokací pro </a:t>
            </a:r>
            <a:r>
              <a:rPr lang="cs-CZ" altLang="cs-CZ" sz="2400" u="sng"/>
              <a:t>globální proměnné</a:t>
            </a:r>
            <a:r>
              <a:rPr lang="cs-CZ" altLang="cs-CZ" sz="24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400">
                <a:hlinkClick r:id="rId3" action="ppaction://hlinksldjump"/>
              </a:rPr>
              <a:t>Globální proměnná</a:t>
            </a:r>
            <a:r>
              <a:rPr lang="cs-CZ" altLang="cs-CZ" sz="2400"/>
              <a:t> je definována vně jakékoliv funkce.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Používá se, když umíme překladači předem přesně říci, jaké budeme mít v programu paměťové nároky.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Překladač určí požadavky na paměť.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Zavaděč (systémový program loader) alokuje tuto paměť v čase začátku spuštění programu.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Během provádění programu se neprovádí žádná manipulace s přidělováním paměti.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Operační systém alokaci paměti po ukončení programu zruší.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Kdy statická alokace paměti nestačí?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rekurzívní volání funkcí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načtení celého souboru do paměti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4DD9-269E-4325-9E9D-D4E13E3DA878}" type="slidenum">
              <a:rPr lang="cs-CZ" altLang="cs-CZ"/>
              <a:pPr/>
              <a:t>74</a:t>
            </a:fld>
            <a:endParaRPr lang="cs-CZ" altLang="cs-CZ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hlinkClick r:id="rId2"/>
              </a:rPr>
              <a:t>Dynamická alokace paměti</a:t>
            </a:r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Dynamická alokace paměti </a:t>
            </a:r>
            <a:r>
              <a:rPr lang="cs-CZ" altLang="cs-CZ" sz="2000" u="sng"/>
              <a:t>na hromadě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Hromada, halda (heap) je omezena velikostí RAM a pevného disku.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Alokaci provádíme voláním knihovní funkce za běhu programu.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Tato paměť nemá identifikátor a přistupuje se do ní pomocí pointeru.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Dynamická alokace paměti </a:t>
            </a:r>
            <a:r>
              <a:rPr lang="cs-CZ" altLang="cs-CZ" sz="2000" u="sng"/>
              <a:t>v zásobníku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Zásobník (stack) má omezenou velikost.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Alokaci provádíme jako běžnou definici lokální proměnné.</a:t>
            </a:r>
          </a:p>
          <a:p>
            <a:pPr lvl="1">
              <a:lnSpc>
                <a:spcPct val="80000"/>
              </a:lnSpc>
            </a:pPr>
            <a:r>
              <a:rPr lang="cs-CZ" altLang="cs-CZ" sz="1800" u="sng"/>
              <a:t>Lokální proměnná</a:t>
            </a:r>
            <a:r>
              <a:rPr lang="cs-CZ" altLang="cs-CZ" sz="1800"/>
              <a:t> je definována staticky v rámci funkce a má identifikátor.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Existence lokálních proměnných začíná při vstupu do funkce a končí při výstupu z této funkce. Pak může být paměť využita pro jiné účely, například pro jinou proměnnou definovanou v jiné, právě probíhající, funkci.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Jestliže je funkce volána znovu, proměnná má při vstupu do funkce nedefinovanou hodnotu.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Z toho vyplývá, že proměnná, která si musí ponechávat svoji hodnotu mezi voláními funkce (</a:t>
            </a:r>
            <a:r>
              <a:rPr lang="cs-CZ" altLang="cs-CZ" sz="1800" u="sng"/>
              <a:t>statická lokální proměnná</a:t>
            </a:r>
            <a:r>
              <a:rPr lang="cs-CZ" altLang="cs-CZ" sz="1800"/>
              <a:t>), nemůže mít paměť alokovanou v zásobníku.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Statická lokální proměnná začíná existovat při vstupu do funkce, v níž je definována, a končí s ukončením programu, přičemž je dostupná pouze z funkce, kde je definována.</a:t>
            </a:r>
          </a:p>
          <a:p>
            <a:pPr lvl="3">
              <a:lnSpc>
                <a:spcPct val="80000"/>
              </a:lnSpc>
            </a:pPr>
            <a:r>
              <a:rPr lang="cs-CZ" altLang="cs-CZ" sz="1400"/>
              <a:t>Překladač ji uloží do </a:t>
            </a:r>
            <a:r>
              <a:rPr lang="cs-CZ" altLang="cs-CZ" sz="1400" u="sng">
                <a:hlinkClick r:id="rId3" action="ppaction://hlinksldjump"/>
              </a:rPr>
              <a:t>datové oblasti</a:t>
            </a:r>
            <a:r>
              <a:rPr lang="cs-CZ" altLang="cs-CZ" sz="1400"/>
              <a:t> paměti.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5648-A879-4B10-ABA8-EB969C53143A}" type="slidenum">
              <a:rPr lang="cs-CZ" altLang="cs-CZ"/>
              <a:pPr/>
              <a:t>75</a:t>
            </a:fld>
            <a:endParaRPr lang="cs-CZ" altLang="cs-CZ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Funkce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r>
              <a:rPr lang="cs-CZ" altLang="cs-CZ" sz="2800"/>
              <a:t>Program v C obsahuje jednu nebo více definic funkcí, z nichž jedna se musí vždy jmenovat </a:t>
            </a:r>
            <a:r>
              <a:rPr lang="cs-CZ" altLang="cs-CZ" sz="2800">
                <a:solidFill>
                  <a:schemeClr val="accent2"/>
                </a:solidFill>
              </a:rPr>
              <a:t>main()</a:t>
            </a:r>
            <a:r>
              <a:rPr lang="cs-CZ" altLang="cs-CZ" sz="2800"/>
              <a:t>.</a:t>
            </a:r>
          </a:p>
          <a:p>
            <a:r>
              <a:rPr lang="cs-CZ" altLang="cs-CZ" sz="2800"/>
              <a:t>Zpracování programu začíná voláním funkce </a:t>
            </a:r>
            <a:r>
              <a:rPr lang="cs-CZ" altLang="cs-CZ" sz="2800">
                <a:solidFill>
                  <a:schemeClr val="accent2"/>
                </a:solidFill>
              </a:rPr>
              <a:t>main()</a:t>
            </a:r>
            <a:r>
              <a:rPr lang="cs-CZ" altLang="cs-CZ" sz="2800"/>
              <a:t> a končí opuštěním této funkce.</a:t>
            </a:r>
          </a:p>
          <a:p>
            <a:r>
              <a:rPr lang="cs-CZ" altLang="cs-CZ" sz="2800"/>
              <a:t>Funkce nemohou být vhnízděné (nested).</a:t>
            </a:r>
          </a:p>
          <a:p>
            <a:pPr lvl="1"/>
            <a:r>
              <a:rPr lang="cs-CZ" altLang="cs-CZ" sz="2400"/>
              <a:t>Jedna funkce nemůže obsahovat ve svém těle definici druhé funkce.</a:t>
            </a:r>
          </a:p>
          <a:p>
            <a:pPr lvl="1"/>
            <a:r>
              <a:rPr lang="cs-CZ" altLang="cs-CZ" sz="2400">
                <a:hlinkClick r:id="rId2" action="ppaction://hlinksldjump"/>
              </a:rPr>
              <a:t>Formální parametry</a:t>
            </a:r>
            <a:r>
              <a:rPr lang="cs-CZ" altLang="cs-CZ" sz="2400"/>
              <a:t> a lokální proměnné jsou tedy přístupné pouze ve funkci, v níž byly definovány.</a:t>
            </a:r>
          </a:p>
          <a:p>
            <a:r>
              <a:rPr lang="cs-CZ" altLang="cs-CZ" sz="2800"/>
              <a:t>Všechny funkce v jazyce C vrací hodnotu, dají se však použít i jako procedury.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8F84-B3C2-49F9-8107-B96ED373DD9A}" type="slidenum">
              <a:rPr lang="cs-CZ" altLang="cs-CZ"/>
              <a:pPr/>
              <a:t>76</a:t>
            </a:fld>
            <a:endParaRPr lang="cs-CZ" altLang="cs-CZ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Definice funkce s parametry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 u="sng"/>
              <a:t>Definice funkce</a:t>
            </a:r>
            <a:r>
              <a:rPr lang="cs-CZ" altLang="cs-CZ" sz="1600"/>
              <a:t> určuje jak hlavičku funkce, tak i její tělo.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Definují se i proměnné. Výsledkem je příkaz, který přidělí proměnné určitého typu jméno a paměť.</a:t>
            </a:r>
          </a:p>
          <a:p>
            <a:pPr>
              <a:lnSpc>
                <a:spcPct val="80000"/>
              </a:lnSpc>
            </a:pPr>
            <a:r>
              <a:rPr lang="cs-CZ" altLang="cs-CZ" sz="1600" u="sng"/>
              <a:t>Deklarace funkce</a:t>
            </a:r>
            <a:r>
              <a:rPr lang="cs-CZ" altLang="cs-CZ" sz="1600"/>
              <a:t> specifikuje pouze hlavičku funkce, tj. jméno funkce, typ návratové hodnoty a případně typ a počet jejích parametrů.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Nepřiděluje paměť. Slouží ke kontrole počtu a typů formálních a skutečných parametrů.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max(int a, int b) </a:t>
            </a:r>
            <a:r>
              <a:rPr lang="cs-CZ" altLang="cs-CZ" sz="1600"/>
              <a:t>/* Hlavička funkce. </a:t>
            </a:r>
            <a:r>
              <a:rPr lang="cs-CZ" altLang="cs-CZ" sz="1600">
                <a:solidFill>
                  <a:schemeClr val="accent2"/>
                </a:solidFill>
              </a:rPr>
              <a:t>int max(int a, b)</a:t>
            </a:r>
            <a:r>
              <a:rPr lang="cs-CZ" altLang="cs-CZ" sz="1600"/>
              <a:t> je syntaktická chyba!*/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return (a &gt; b ? a : b); </a:t>
            </a:r>
            <a:r>
              <a:rPr lang="cs-CZ" altLang="cs-CZ" sz="1600"/>
              <a:t>/* Tělo funkce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Hlavička funkce není ukončena středníkem.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Všechny parametry jsou volány hodnotou.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Neexistuje přímo volání odkazem.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Proměnné </a:t>
            </a:r>
            <a:r>
              <a:rPr lang="cs-CZ" altLang="cs-CZ" sz="1600">
                <a:solidFill>
                  <a:schemeClr val="accent2"/>
                </a:solidFill>
              </a:rPr>
              <a:t>a</a:t>
            </a:r>
            <a:r>
              <a:rPr lang="cs-CZ" altLang="cs-CZ" sz="1600"/>
              <a:t> a </a:t>
            </a:r>
            <a:r>
              <a:rPr lang="cs-CZ" altLang="cs-CZ" sz="1600">
                <a:solidFill>
                  <a:schemeClr val="accent2"/>
                </a:solidFill>
              </a:rPr>
              <a:t>b</a:t>
            </a:r>
            <a:r>
              <a:rPr lang="cs-CZ" altLang="cs-CZ" sz="1600"/>
              <a:t> se nazývají </a:t>
            </a:r>
            <a:r>
              <a:rPr lang="cs-CZ" altLang="cs-CZ" sz="1600" u="sng"/>
              <a:t>formální parametry funkce</a:t>
            </a:r>
            <a:r>
              <a:rPr lang="cs-CZ" altLang="cs-CZ" sz="16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Mezi jménem funkce a levou závorkou se nedělá mezera, aby nebylo nutno odlišovat volání funkce od volání makra s parametry.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Vždy definujte typ návratové hodnoty funkce (zde </a:t>
            </a:r>
            <a:r>
              <a:rPr lang="cs-CZ" altLang="cs-CZ" sz="1600">
                <a:solidFill>
                  <a:schemeClr val="accent2"/>
                </a:solidFill>
              </a:rPr>
              <a:t>int</a:t>
            </a:r>
            <a:r>
              <a:rPr lang="cs-CZ" altLang="cs-CZ" sz="1600"/>
              <a:t>). Implicitní typ je </a:t>
            </a:r>
            <a:r>
              <a:rPr lang="cs-CZ" altLang="cs-CZ" sz="1600">
                <a:solidFill>
                  <a:schemeClr val="accent2"/>
                </a:solidFill>
              </a:rPr>
              <a:t>int</a:t>
            </a:r>
            <a:r>
              <a:rPr lang="cs-CZ" altLang="cs-CZ" sz="16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Tělo funkce je uzavřeno do závorek </a:t>
            </a:r>
            <a:r>
              <a:rPr lang="cs-CZ" altLang="cs-CZ" sz="1600">
                <a:solidFill>
                  <a:schemeClr val="accent2"/>
                </a:solidFill>
              </a:rPr>
              <a:t>{}</a:t>
            </a:r>
            <a:r>
              <a:rPr lang="cs-CZ" altLang="cs-CZ" sz="1600"/>
              <a:t> stejně jako u funkce </a:t>
            </a:r>
            <a:r>
              <a:rPr lang="cs-CZ" altLang="cs-CZ" sz="1600">
                <a:solidFill>
                  <a:schemeClr val="accent2"/>
                </a:solidFill>
              </a:rPr>
              <a:t>main()</a:t>
            </a:r>
            <a:r>
              <a:rPr lang="cs-CZ" altLang="cs-CZ" sz="1600"/>
              <a:t> a může obsahovat jak příkazy, tak i definice proměnných.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Na rozdíl od Pascalu a VBA, kde se výstupní hodnota funkce předává přiřazením jménu funkce, se v jazyce C používá příkaz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return vyraz;</a:t>
            </a:r>
            <a:r>
              <a:rPr lang="cs-CZ" altLang="cs-CZ" sz="1400"/>
              <a:t> nebo </a:t>
            </a:r>
            <a:r>
              <a:rPr lang="cs-CZ" altLang="cs-CZ" sz="1400">
                <a:solidFill>
                  <a:schemeClr val="accent2"/>
                </a:solidFill>
              </a:rPr>
              <a:t>return (rozsahlejsi_vyraz);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Volání funkce: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x = max(10 * i, j – 15);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Parametry </a:t>
            </a:r>
            <a:r>
              <a:rPr lang="cs-CZ" altLang="cs-CZ" sz="1400">
                <a:solidFill>
                  <a:schemeClr val="accent2"/>
                </a:solidFill>
              </a:rPr>
              <a:t>10 * i</a:t>
            </a:r>
            <a:r>
              <a:rPr lang="cs-CZ" altLang="cs-CZ" sz="1400"/>
              <a:t> a </a:t>
            </a:r>
            <a:r>
              <a:rPr lang="cs-CZ" altLang="cs-CZ" sz="1400">
                <a:solidFill>
                  <a:schemeClr val="accent2"/>
                </a:solidFill>
              </a:rPr>
              <a:t>j – 15</a:t>
            </a:r>
            <a:r>
              <a:rPr lang="cs-CZ" altLang="cs-CZ" sz="1400"/>
              <a:t> jsou </a:t>
            </a:r>
            <a:r>
              <a:rPr lang="cs-CZ" altLang="cs-CZ" sz="1400" u="sng"/>
              <a:t>skutečné parametry funkce</a:t>
            </a:r>
            <a:r>
              <a:rPr lang="cs-CZ" altLang="cs-CZ" sz="14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6DAD-8FF8-49AE-A123-7536659600F3}" type="slidenum">
              <a:rPr lang="cs-CZ" altLang="cs-CZ"/>
              <a:pPr/>
              <a:t>77</a:t>
            </a:fld>
            <a:endParaRPr lang="cs-CZ" altLang="cs-CZ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Definice funkce bez parametrů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Funkce, která nemá žádné parametry, musí být definována i volána včetně obou kulatých závorek.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int secti(void)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int a, b;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scanf("%d %d", &amp;a, &amp;b);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return (a + b);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Volání funkce: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j = secti();</a:t>
            </a:r>
            <a:endParaRPr lang="cs-CZ" altLang="cs-CZ" sz="2000"/>
          </a:p>
          <a:p>
            <a:pPr>
              <a:lnSpc>
                <a:spcPct val="90000"/>
              </a:lnSpc>
            </a:pPr>
            <a:r>
              <a:rPr lang="cs-CZ" altLang="cs-CZ" sz="2400"/>
              <a:t>Chybné volání funkce </a:t>
            </a:r>
            <a:r>
              <a:rPr lang="cs-CZ" altLang="cs-CZ" sz="2400">
                <a:solidFill>
                  <a:schemeClr val="accent2"/>
                </a:solidFill>
              </a:rPr>
              <a:t>j = secti;</a:t>
            </a:r>
            <a:r>
              <a:rPr lang="cs-CZ" altLang="cs-CZ" sz="2400"/>
              <a:t> bez závorky není syntaktickou chybou. Překladač může vypsat varování „</a:t>
            </a:r>
            <a:r>
              <a:rPr lang="cs-CZ" altLang="cs-CZ" sz="2400">
                <a:solidFill>
                  <a:schemeClr val="accent2"/>
                </a:solidFill>
              </a:rPr>
              <a:t>assignment makes integer from pointer without a cast</a:t>
            </a:r>
            <a:r>
              <a:rPr lang="cs-CZ" altLang="cs-CZ" sz="2400"/>
              <a:t>“. Takto se do </a:t>
            </a:r>
            <a:r>
              <a:rPr lang="cs-CZ" altLang="cs-CZ" sz="2400">
                <a:solidFill>
                  <a:schemeClr val="accent2"/>
                </a:solidFill>
              </a:rPr>
              <a:t>j</a:t>
            </a:r>
            <a:r>
              <a:rPr lang="cs-CZ" altLang="cs-CZ" sz="2400"/>
              <a:t> přiřadí </a:t>
            </a:r>
            <a:r>
              <a:rPr lang="cs-CZ" altLang="cs-CZ" sz="2400">
                <a:hlinkClick r:id="rId2" action="ppaction://hlinksldjump"/>
              </a:rPr>
              <a:t>pointer na funkci</a:t>
            </a:r>
            <a:r>
              <a:rPr lang="cs-CZ" altLang="cs-CZ" sz="2400"/>
              <a:t>, což je adresa, na které je výsledek funkce.</a:t>
            </a:r>
            <a:endParaRPr lang="cs-CZ" altLang="cs-CZ" sz="24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7BE6-4C74-4A93-928D-1D7FAF0B1274}" type="slidenum">
              <a:rPr lang="cs-CZ" altLang="cs-CZ"/>
              <a:pPr/>
              <a:t>78</a:t>
            </a:fld>
            <a:endParaRPr lang="cs-CZ" altLang="cs-CZ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Procedury a datový typ </a:t>
            </a:r>
            <a:r>
              <a:rPr lang="cs-CZ" altLang="cs-CZ">
                <a:solidFill>
                  <a:schemeClr val="accent2"/>
                </a:solidFill>
              </a:rPr>
              <a:t>void</a:t>
            </a:r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Funkce musí v jazyce C plnit také úkoly, které v jiných programovacích jazycích plní procedury.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Tyto funkce mají 2 formy: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Funkce návratovou hodnotu sice vrací, ale nikdo ji nechce.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Například </a:t>
            </a:r>
            <a:r>
              <a:rPr lang="cs-CZ" altLang="cs-CZ" sz="1800">
                <a:solidFill>
                  <a:schemeClr val="accent2"/>
                </a:solidFill>
              </a:rPr>
              <a:t>getchar();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Novější překladače vyžadují v této situaci explicitní přetypování na typ </a:t>
            </a:r>
            <a:r>
              <a:rPr lang="cs-CZ" altLang="cs-CZ" sz="1800">
                <a:solidFill>
                  <a:schemeClr val="accent2"/>
                </a:solidFill>
              </a:rPr>
              <a:t>void</a:t>
            </a:r>
            <a:r>
              <a:rPr lang="cs-CZ" altLang="cs-CZ" sz="1800"/>
              <a:t> („prázdný“), aby bylo jasné, že programátor návratovou hodnotu skutečně nepotřebuje, tedy: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(void) getchar();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Funkce se definuje jako funkce vracející typ </a:t>
            </a:r>
            <a:r>
              <a:rPr lang="cs-CZ" altLang="cs-CZ" sz="2000">
                <a:solidFill>
                  <a:schemeClr val="accent2"/>
                </a:solidFill>
              </a:rPr>
              <a:t>void</a:t>
            </a:r>
            <a:r>
              <a:rPr lang="cs-CZ" altLang="cs-CZ" sz="2000"/>
              <a:t>, například: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void tisk_int(int i)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{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printf("%d", i);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}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Volání funkce: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tisk_int(a + b);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Příkaz </a:t>
            </a:r>
            <a:r>
              <a:rPr lang="cs-CZ" altLang="cs-CZ" sz="1800">
                <a:solidFill>
                  <a:schemeClr val="accent2"/>
                </a:solidFill>
              </a:rPr>
              <a:t>return</a:t>
            </a:r>
            <a:r>
              <a:rPr lang="cs-CZ" altLang="cs-CZ" sz="1800"/>
              <a:t> pak není nutný a používá se pouze pro nucené předčasné ukončení funkce, například po nějaké podmínce.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AB323-2CCC-4B99-A5D7-9EE0005B11C5}" type="slidenum">
              <a:rPr lang="cs-CZ" altLang="cs-CZ"/>
              <a:pPr/>
              <a:t>79</a:t>
            </a:fld>
            <a:endParaRPr lang="cs-CZ" altLang="cs-CZ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Funkce bez formálních parametrů a datový typ </a:t>
            </a:r>
            <a:r>
              <a:rPr lang="cs-CZ" altLang="cs-CZ" sz="4000">
                <a:solidFill>
                  <a:schemeClr val="accent2"/>
                </a:solidFill>
              </a:rPr>
              <a:t>void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Funkce bez parametrů:</a:t>
            </a:r>
          </a:p>
          <a:p>
            <a:pPr>
              <a:lnSpc>
                <a:spcPct val="90000"/>
              </a:lnSpc>
            </a:pPr>
            <a:endParaRPr lang="cs-CZ" altLang="cs-CZ" sz="2400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int secti(void)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int a, b;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scanf("%d %d", &amp;a, &amp;b);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return (a + b);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90000"/>
              </a:lnSpc>
            </a:pPr>
            <a:endParaRPr lang="cs-CZ" altLang="cs-CZ" sz="240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2400"/>
              <a:t>Volání funkce: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c = secti();</a:t>
            </a: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Procedura (neboli funkce hrající roli procedury) bez parametrů:</a:t>
            </a:r>
          </a:p>
          <a:p>
            <a:pPr>
              <a:lnSpc>
                <a:spcPct val="90000"/>
              </a:lnSpc>
            </a:pPr>
            <a:endParaRPr lang="cs-CZ" altLang="cs-CZ" sz="2400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void ahoj(void)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printf("ahoj\n");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90000"/>
              </a:lnSpc>
            </a:pPr>
            <a:endParaRPr lang="cs-CZ" altLang="cs-CZ" sz="2400"/>
          </a:p>
          <a:p>
            <a:pPr>
              <a:lnSpc>
                <a:spcPct val="90000"/>
              </a:lnSpc>
            </a:pPr>
            <a:r>
              <a:rPr lang="cs-CZ" altLang="cs-CZ" sz="2400"/>
              <a:t>Volání procedury: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ahoj();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9F2CF-EEBA-4ACE-B06E-30DE5639BEFC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Komentáře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dirty="0"/>
              <a:t>Text ve zdrojovém kódu ignorovaný překladačem.</a:t>
            </a:r>
          </a:p>
          <a:p>
            <a:pPr>
              <a:lnSpc>
                <a:spcPct val="80000"/>
              </a:lnSpc>
            </a:pPr>
            <a:r>
              <a:rPr lang="cs-CZ" altLang="cs-CZ" sz="2400" dirty="0">
                <a:solidFill>
                  <a:schemeClr val="accent2"/>
                </a:solidFill>
              </a:rPr>
              <a:t>/* Víceřádkový komentář */</a:t>
            </a:r>
          </a:p>
          <a:p>
            <a:pPr>
              <a:lnSpc>
                <a:spcPct val="80000"/>
              </a:lnSpc>
            </a:pPr>
            <a:r>
              <a:rPr lang="cs-CZ" altLang="cs-CZ" sz="2400" dirty="0">
                <a:solidFill>
                  <a:schemeClr val="accent2"/>
                </a:solidFill>
              </a:rPr>
              <a:t>// Jednořádkový komentář zavedený v C99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Komentáře popisují činnost programu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Program by měl být srozumitelný nejen pro překladač ale především pro lidi!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Podrobný popis může být využit k automatické tvorbě dokumentace, viz například program </a:t>
            </a:r>
            <a:r>
              <a:rPr lang="cs-CZ" altLang="cs-CZ" sz="2000" dirty="0" err="1">
                <a:hlinkClick r:id="rId2"/>
              </a:rPr>
              <a:t>Doxygen</a:t>
            </a:r>
            <a:r>
              <a:rPr lang="cs-CZ" altLang="cs-CZ" sz="20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Komentáře je dobré psát souběžně s psaním kódu.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Doporučuje se dokonce začít nejdřív s psaním algoritmu v přirozeném jazyce (</a:t>
            </a:r>
            <a:r>
              <a:rPr lang="cs-CZ" altLang="cs-CZ" sz="2000" dirty="0" err="1"/>
              <a:t>pseudocode</a:t>
            </a:r>
            <a:r>
              <a:rPr lang="cs-CZ" altLang="cs-CZ" sz="2000" dirty="0"/>
              <a:t>) a potom jej přeměňovat na komentáře a dopisovat k němu vlastní kód, viz kniha </a:t>
            </a:r>
            <a:r>
              <a:rPr lang="cs-CZ" altLang="cs-CZ" sz="2000" dirty="0" err="1"/>
              <a:t>Code</a:t>
            </a:r>
            <a:r>
              <a:rPr lang="cs-CZ" altLang="cs-CZ" sz="2000" dirty="0"/>
              <a:t> </a:t>
            </a:r>
            <a:r>
              <a:rPr lang="cs-CZ" altLang="cs-CZ" sz="2000" dirty="0" err="1"/>
              <a:t>Complete</a:t>
            </a:r>
            <a:r>
              <a:rPr lang="cs-CZ" altLang="cs-CZ" sz="2000" dirty="0"/>
              <a:t>: </a:t>
            </a:r>
            <a:r>
              <a:rPr lang="cs-CZ" altLang="cs-CZ" sz="2000" dirty="0" err="1">
                <a:hlinkClick r:id="rId3"/>
              </a:rPr>
              <a:t>Pseudocode</a:t>
            </a:r>
            <a:r>
              <a:rPr lang="cs-CZ" altLang="cs-CZ" sz="2000" dirty="0">
                <a:hlinkClick r:id="rId3"/>
              </a:rPr>
              <a:t> </a:t>
            </a:r>
            <a:r>
              <a:rPr lang="cs-CZ" altLang="cs-CZ" sz="2000" dirty="0" err="1">
                <a:hlinkClick r:id="rId3"/>
              </a:rPr>
              <a:t>for</a:t>
            </a:r>
            <a:r>
              <a:rPr lang="cs-CZ" altLang="cs-CZ" sz="2000" dirty="0">
                <a:hlinkClick r:id="rId3"/>
              </a:rPr>
              <a:t> Pros</a:t>
            </a:r>
            <a:r>
              <a:rPr lang="cs-CZ" altLang="cs-CZ" sz="20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Podrobnosti viz kniha </a:t>
            </a:r>
            <a:r>
              <a:rPr lang="cs-CZ" altLang="cs-CZ" sz="2000" dirty="0" err="1"/>
              <a:t>Code</a:t>
            </a:r>
            <a:r>
              <a:rPr lang="cs-CZ" altLang="cs-CZ" sz="2000" dirty="0"/>
              <a:t> </a:t>
            </a:r>
            <a:r>
              <a:rPr lang="cs-CZ" altLang="cs-CZ" sz="2000" dirty="0" err="1"/>
              <a:t>Complete</a:t>
            </a:r>
            <a:r>
              <a:rPr lang="cs-CZ" altLang="cs-CZ" sz="2000" dirty="0"/>
              <a:t>: </a:t>
            </a:r>
            <a:r>
              <a:rPr lang="cs-CZ" altLang="cs-CZ" sz="2000" dirty="0" err="1">
                <a:hlinkClick r:id="rId4"/>
              </a:rPr>
              <a:t>Commenting</a:t>
            </a:r>
            <a:r>
              <a:rPr lang="cs-CZ" altLang="cs-CZ" sz="2000" dirty="0">
                <a:hlinkClick r:id="rId4"/>
              </a:rPr>
              <a:t> </a:t>
            </a:r>
            <a:r>
              <a:rPr lang="cs-CZ" altLang="cs-CZ" sz="2000" dirty="0" err="1">
                <a:hlinkClick r:id="rId4"/>
              </a:rPr>
              <a:t>Techniques</a:t>
            </a:r>
            <a:r>
              <a:rPr lang="cs-CZ" altLang="cs-CZ" sz="2000" dirty="0"/>
              <a:t>. 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Komentáře mohou obsahovat znaky s diakritikou.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Komentáře nelze vnořovat.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To se může stát v situaci, kdy chceme pomocí </a:t>
            </a:r>
            <a:r>
              <a:rPr lang="cs-CZ" altLang="cs-CZ" sz="2000" dirty="0" err="1"/>
              <a:t>zakomentování</a:t>
            </a:r>
            <a:r>
              <a:rPr lang="cs-CZ" altLang="cs-CZ" sz="2000" dirty="0"/>
              <a:t> vypnout část programu s komentáři.</a:t>
            </a:r>
          </a:p>
          <a:p>
            <a:pPr lvl="2">
              <a:lnSpc>
                <a:spcPct val="80000"/>
              </a:lnSpc>
            </a:pPr>
            <a:r>
              <a:rPr lang="cs-CZ" altLang="cs-CZ" sz="1800" dirty="0">
                <a:hlinkClick r:id="rId5"/>
              </a:rPr>
              <a:t>Správné řešení</a:t>
            </a:r>
            <a:r>
              <a:rPr lang="cs-CZ" altLang="cs-CZ" sz="1800" dirty="0"/>
              <a:t> je pomocí příkazu </a:t>
            </a:r>
            <a:r>
              <a:rPr lang="cs-CZ" altLang="cs-CZ" sz="1800" dirty="0" err="1">
                <a:solidFill>
                  <a:schemeClr val="accent2"/>
                </a:solidFill>
              </a:rPr>
              <a:t>if</a:t>
            </a:r>
            <a:r>
              <a:rPr lang="cs-CZ" altLang="cs-CZ" sz="1800" dirty="0"/>
              <a:t> nebo pomocí </a:t>
            </a:r>
            <a:r>
              <a:rPr lang="cs-CZ" altLang="cs-CZ" sz="1800" dirty="0">
                <a:hlinkClick r:id="rId6" action="ppaction://hlinksldjump"/>
              </a:rPr>
              <a:t>podmíněného překladu</a:t>
            </a:r>
            <a:r>
              <a:rPr lang="cs-CZ" altLang="cs-CZ" sz="1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71C3-37CA-4FC5-BC9F-C553A1863B0B}" type="slidenum">
              <a:rPr lang="cs-CZ" altLang="cs-CZ"/>
              <a:pPr/>
              <a:t>80</a:t>
            </a:fld>
            <a:endParaRPr lang="cs-CZ" altLang="cs-CZ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hlinkClick r:id="rId2"/>
              </a:rPr>
              <a:t>Rekurzívní funkce</a:t>
            </a:r>
            <a:endParaRPr lang="cs-CZ" altLang="cs-CZ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Funkce volající samy sebe</a:t>
            </a:r>
          </a:p>
          <a:p>
            <a:pPr>
              <a:lnSpc>
                <a:spcPct val="80000"/>
              </a:lnSpc>
            </a:pPr>
            <a:endParaRPr lang="cs-CZ" altLang="cs-CZ" sz="24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int fakt(int n)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return ((n &lt;= 0) ? 1 : n * fakt(n - 1)); </a:t>
            </a:r>
            <a:r>
              <a:rPr lang="cs-CZ" altLang="cs-CZ" sz="2400"/>
              <a:t>/* </a:t>
            </a:r>
            <a:r>
              <a:rPr lang="cs-CZ" altLang="cs-CZ" sz="2400">
                <a:hlinkClick r:id="rId3" action="ppaction://hlinksldjump"/>
              </a:rPr>
              <a:t>Podmíněný výraz</a:t>
            </a:r>
            <a:r>
              <a:rPr lang="cs-CZ" altLang="cs-CZ" sz="2400"/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int 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printf("Zadej celé číslo: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scanf("%d", &amp;i);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printf("Faktoriál je %d.\n", fakt(i));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9059-A616-4C25-A56D-9F26C7683AEE}" type="slidenum">
              <a:rPr lang="cs-CZ" altLang="cs-CZ"/>
              <a:pPr/>
              <a:t>81</a:t>
            </a:fld>
            <a:endParaRPr lang="cs-CZ" altLang="cs-CZ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Umístění definice funkcí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Volá-li funkce A funkci B, musí být funkce B deklarována před funkcí A.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To není možné v případě nepřímé rekurze.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Funkce A volá funkci B.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Funkce B volá funkci A.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Je to obtížné dodržet v případě mnoha funkcí se složitými vztahy.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Řešení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deklarace návratového typu a jména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Deklarace volané funkce se provede</a:t>
            </a:r>
          </a:p>
          <a:p>
            <a:pPr lvl="3">
              <a:lnSpc>
                <a:spcPct val="90000"/>
              </a:lnSpc>
            </a:pPr>
            <a:r>
              <a:rPr lang="cs-CZ" altLang="cs-CZ" sz="1800"/>
              <a:t>ve funkci volající nebo ve funkci </a:t>
            </a:r>
            <a:r>
              <a:rPr lang="cs-CZ" altLang="cs-CZ" sz="1800">
                <a:solidFill>
                  <a:schemeClr val="accent2"/>
                </a:solidFill>
              </a:rPr>
              <a:t>main()</a:t>
            </a:r>
            <a:r>
              <a:rPr lang="cs-CZ" altLang="cs-CZ" sz="1800"/>
              <a:t>,</a:t>
            </a:r>
          </a:p>
          <a:p>
            <a:pPr lvl="3">
              <a:lnSpc>
                <a:spcPct val="90000"/>
              </a:lnSpc>
            </a:pPr>
            <a:r>
              <a:rPr lang="cs-CZ" altLang="cs-CZ" sz="1800"/>
              <a:t>na globální úrovni mezi direktivami a hlavičkou funkce </a:t>
            </a:r>
            <a:r>
              <a:rPr lang="cs-CZ" altLang="cs-CZ" sz="1800">
                <a:solidFill>
                  <a:schemeClr val="accent2"/>
                </a:solidFill>
              </a:rPr>
              <a:t>main()</a:t>
            </a:r>
            <a:r>
              <a:rPr lang="cs-CZ" altLang="cs-CZ" sz="1800"/>
              <a:t>.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V současné době se nepoužívá, protože nepodává žádnou informaci o parametrech funkce.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funkční prototyp dle ANSI verze jazyka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443A-E965-4E64-B95F-A21033D94A22}" type="slidenum">
              <a:rPr lang="cs-CZ" altLang="cs-CZ"/>
              <a:pPr/>
              <a:t>82</a:t>
            </a:fld>
            <a:endParaRPr lang="cs-CZ" altLang="cs-CZ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Funkční prototyp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double pikrat(double x); </a:t>
            </a:r>
            <a:r>
              <a:rPr lang="cs-CZ" altLang="cs-CZ" sz="1400"/>
              <a:t>/* Úplný funkční prototyp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/>
              <a:t>/*</a:t>
            </a:r>
            <a:r>
              <a:rPr lang="cs-CZ" altLang="cs-CZ" sz="1400">
                <a:solidFill>
                  <a:schemeClr val="accent2"/>
                </a:solidFill>
              </a:rPr>
              <a:t> double pikrat(double); </a:t>
            </a:r>
            <a:r>
              <a:rPr lang="cs-CZ" altLang="cs-CZ" sz="1400"/>
              <a:t>Neúplný funkční prototyp neboli anonymní specifikace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/>
              <a:t>/*</a:t>
            </a:r>
            <a:r>
              <a:rPr lang="cs-CZ" altLang="cs-CZ" sz="1400">
                <a:solidFill>
                  <a:schemeClr val="accent2"/>
                </a:solidFill>
              </a:rPr>
              <a:t> extern double pikrat(double x); </a:t>
            </a:r>
            <a:r>
              <a:rPr lang="cs-CZ" altLang="cs-CZ" sz="1400"/>
              <a:t>se použije, když je funkce </a:t>
            </a:r>
            <a:r>
              <a:rPr lang="cs-CZ" altLang="cs-CZ" sz="1400">
                <a:solidFill>
                  <a:schemeClr val="accent2"/>
                </a:solidFill>
              </a:rPr>
              <a:t>pikrat()</a:t>
            </a:r>
            <a:r>
              <a:rPr lang="cs-CZ" altLang="cs-CZ" sz="1400"/>
              <a:t> definována v jiném modulu. */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double r;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printf("Zadej poloměr: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scanf("%lf", &amp;r);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printf("Obvod kruhu je %f.\n", 2 * pikrat(r));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double pikrat(double x)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return (x * 3.14);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1400"/>
              <a:t>Štábní kultura</a:t>
            </a:r>
          </a:p>
          <a:p>
            <a:pPr lvl="1">
              <a:lnSpc>
                <a:spcPct val="80000"/>
              </a:lnSpc>
            </a:pPr>
            <a:r>
              <a:rPr lang="cs-CZ" altLang="cs-CZ" sz="1200"/>
              <a:t>Dáváme přednost úplnému funkčnímu prototypu před neúplným.</a:t>
            </a:r>
          </a:p>
          <a:p>
            <a:pPr lvl="2">
              <a:lnSpc>
                <a:spcPct val="80000"/>
              </a:lnSpc>
            </a:pPr>
            <a:r>
              <a:rPr lang="cs-CZ" altLang="cs-CZ" sz="1000"/>
              <a:t>Úplný funkční prototyp je kopie hlavičky funkce, za kterou se přidá středník.</a:t>
            </a:r>
          </a:p>
          <a:p>
            <a:pPr lvl="2">
              <a:lnSpc>
                <a:spcPct val="80000"/>
              </a:lnSpc>
            </a:pPr>
            <a:r>
              <a:rPr lang="cs-CZ" altLang="cs-CZ" sz="1000"/>
              <a:t>Pokud nejsou uvedeny funkční prototypy, neprovádí jazyk C žádnou kontrolu parametrů, co se týče jejich shody a návratových typů.</a:t>
            </a:r>
          </a:p>
          <a:p>
            <a:pPr lvl="1">
              <a:lnSpc>
                <a:spcPct val="80000"/>
              </a:lnSpc>
            </a:pPr>
            <a:r>
              <a:rPr lang="cs-CZ" altLang="cs-CZ" sz="1200"/>
              <a:t>Na začátku programu se uvede seznam všech funkčních prototypů.</a:t>
            </a:r>
          </a:p>
          <a:p>
            <a:pPr lvl="2">
              <a:lnSpc>
                <a:spcPct val="80000"/>
              </a:lnSpc>
            </a:pPr>
            <a:r>
              <a:rPr lang="cs-CZ" altLang="cs-CZ" sz="1000"/>
              <a:t>Ještě lepší je zapsat prototypy do speciálního </a:t>
            </a:r>
            <a:r>
              <a:rPr lang="cs-CZ" altLang="cs-CZ" sz="1000">
                <a:solidFill>
                  <a:schemeClr val="accent2"/>
                </a:solidFill>
              </a:rPr>
              <a:t>.h</a:t>
            </a:r>
            <a:r>
              <a:rPr lang="cs-CZ" altLang="cs-CZ" sz="1000"/>
              <a:t> souboru, aby mohly být využívány i v jiných souborech.</a:t>
            </a:r>
          </a:p>
          <a:p>
            <a:pPr lvl="2">
              <a:lnSpc>
                <a:spcPct val="80000"/>
              </a:lnSpc>
            </a:pPr>
            <a:r>
              <a:rPr lang="cs-CZ" altLang="cs-CZ" sz="1000">
                <a:solidFill>
                  <a:schemeClr val="accent2"/>
                </a:solidFill>
              </a:rPr>
              <a:t>.h</a:t>
            </a:r>
            <a:r>
              <a:rPr lang="cs-CZ" altLang="cs-CZ" sz="1000"/>
              <a:t> soubory viz kniha Pavla Herouta Učebnice jazyka C, 1. díl, páté vydání, KOPP České Budějovice 2008 na straně 97 a 133.</a:t>
            </a:r>
          </a:p>
          <a:p>
            <a:pPr lvl="1">
              <a:lnSpc>
                <a:spcPct val="80000"/>
              </a:lnSpc>
            </a:pPr>
            <a:r>
              <a:rPr lang="cs-CZ" altLang="cs-CZ" sz="1200"/>
              <a:t>U funkcí ze standardní knihovny nemusí být v programu uváděny jejich funkční prototypy. To je již učiněno v příslušném </a:t>
            </a:r>
            <a:r>
              <a:rPr lang="cs-CZ" altLang="cs-CZ" sz="1200">
                <a:solidFill>
                  <a:schemeClr val="accent2"/>
                </a:solidFill>
              </a:rPr>
              <a:t>.h</a:t>
            </a:r>
            <a:r>
              <a:rPr lang="cs-CZ" altLang="cs-CZ" sz="1200"/>
              <a:t> souboru a připojením pomocí například příkazu </a:t>
            </a:r>
            <a:r>
              <a:rPr lang="cs-CZ" altLang="cs-CZ" sz="1200">
                <a:solidFill>
                  <a:schemeClr val="accent2"/>
                </a:solidFill>
              </a:rPr>
              <a:t>#include &lt;stdio.h&gt;</a:t>
            </a:r>
            <a:r>
              <a:rPr lang="cs-CZ" altLang="cs-CZ" sz="1200"/>
              <a:t> se tyto funkční prototypy stanou součástí našeho programu.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22C48-645D-4277-AB20-0C946256BBA0}" type="slidenum">
              <a:rPr lang="cs-CZ" altLang="cs-CZ"/>
              <a:pPr/>
              <a:t>83</a:t>
            </a:fld>
            <a:endParaRPr lang="cs-CZ" altLang="cs-CZ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hlinkClick r:id="rId2"/>
              </a:rPr>
              <a:t>Předávání parametrů funkcí</a:t>
            </a:r>
            <a:endParaRPr lang="cs-CZ" altLang="cs-CZ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 sz="2800"/>
              <a:t>Hodnotou (by value)</a:t>
            </a:r>
          </a:p>
          <a:p>
            <a:pPr lvl="1"/>
            <a:r>
              <a:rPr lang="cs-CZ" altLang="cs-CZ" sz="2400"/>
              <a:t>Parametry se vyhodnotí a do se funkce zkopírují na nové paměťové místo.</a:t>
            </a:r>
          </a:p>
          <a:p>
            <a:pPr lvl="1"/>
            <a:r>
              <a:rPr lang="cs-CZ" altLang="cs-CZ" sz="2400"/>
              <a:t>Pokud je funkce změní, po opuštění funkce se jejich výsledná hodnota ztrácí.</a:t>
            </a:r>
          </a:p>
          <a:p>
            <a:pPr lvl="1"/>
            <a:r>
              <a:rPr lang="cs-CZ" altLang="cs-CZ" sz="2400"/>
              <a:t>Takto se to provádí v jazyce C a téměř ve všech dalších.</a:t>
            </a:r>
          </a:p>
          <a:p>
            <a:r>
              <a:rPr lang="cs-CZ" altLang="cs-CZ" sz="2800"/>
              <a:t>Odkazem (by reference)</a:t>
            </a:r>
          </a:p>
          <a:p>
            <a:pPr lvl="1"/>
            <a:r>
              <a:rPr lang="cs-CZ" altLang="cs-CZ" sz="2400"/>
              <a:t>Funkce pracuje přímo s paměťovými místy, ve kterých jsou uloženy originální hodnoty parametrů.</a:t>
            </a:r>
          </a:p>
          <a:p>
            <a:pPr lvl="1"/>
            <a:r>
              <a:rPr lang="cs-CZ" altLang="cs-CZ" sz="2400"/>
              <a:t>Pokud funkce parametry změní, po opuštění funkce jejich výsledná hodnota zůstává.</a:t>
            </a:r>
          </a:p>
          <a:p>
            <a:pPr lvl="1"/>
            <a:r>
              <a:rPr lang="cs-CZ" altLang="cs-CZ" sz="2400"/>
              <a:t>Některé jazyky tento způsob podporují vedle předávání hodnotou, například VBA nebo C++.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089F-3F67-4656-8B97-0DAF23F21467}" type="slidenum">
              <a:rPr lang="cs-CZ" altLang="cs-CZ"/>
              <a:pPr/>
              <a:t>84</a:t>
            </a:fld>
            <a:endParaRPr lang="cs-CZ" altLang="cs-CZ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Parametry funkcí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Parametry funkce jsou v jazyce C předávány hodnotou (call by value).</a:t>
            </a:r>
          </a:p>
          <a:p>
            <a:r>
              <a:rPr lang="cs-CZ" altLang="cs-CZ"/>
              <a:t>Výhoda</a:t>
            </a:r>
          </a:p>
          <a:p>
            <a:pPr lvl="1"/>
            <a:r>
              <a:rPr lang="cs-CZ" altLang="cs-CZ"/>
              <a:t>Skutečným parametrem může být i výraz.</a:t>
            </a:r>
          </a:p>
          <a:p>
            <a:r>
              <a:rPr lang="cs-CZ" altLang="cs-CZ"/>
              <a:t>Nevýhoda</a:t>
            </a:r>
          </a:p>
          <a:p>
            <a:pPr lvl="1"/>
            <a:r>
              <a:rPr lang="cs-CZ" altLang="cs-CZ"/>
              <a:t>Skutečné parametry nemohou být ve funkci změněny, ale pouze čteny.</a:t>
            </a:r>
          </a:p>
          <a:p>
            <a:r>
              <a:rPr lang="cs-CZ" altLang="cs-CZ">
                <a:hlinkClick r:id="rId2" action="ppaction://hlinksldjump"/>
              </a:rPr>
              <a:t>Volání odkazem se řeší pointery.</a:t>
            </a: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6996-3CBB-4129-8DEA-BFE34EC73096}" type="slidenum">
              <a:rPr lang="cs-CZ" altLang="cs-CZ"/>
              <a:pPr/>
              <a:t>85</a:t>
            </a:fld>
            <a:endParaRPr lang="cs-CZ" altLang="cs-CZ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Oblast platnosti identifikátorů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int i, j;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/>
              <a:t>/* Globální proměnné viditelné ve všech podprogramech, pokud tam nejsou zastíněny */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int f1(void)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int 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/>
              <a:t>  /* Lokální proměnná překrývající (zastiňující) globální proměnnou </a:t>
            </a:r>
            <a:r>
              <a:rPr lang="cs-CZ" altLang="cs-CZ" sz="1400">
                <a:solidFill>
                  <a:schemeClr val="accent2"/>
                </a:solidFill>
              </a:rPr>
              <a:t>i</a:t>
            </a:r>
            <a:r>
              <a:rPr lang="cs-CZ" altLang="cs-CZ" sz="1400"/>
              <a:t> viditelná jen ve funkci </a:t>
            </a:r>
            <a:r>
              <a:rPr lang="cs-CZ" altLang="cs-CZ" sz="1400">
                <a:solidFill>
                  <a:schemeClr val="accent2"/>
                </a:solidFill>
              </a:rPr>
              <a:t>f1()</a:t>
            </a:r>
            <a:r>
              <a:rPr lang="cs-CZ" altLang="cs-CZ" sz="1400"/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/>
              <a:t>  /* Ve funkci </a:t>
            </a:r>
            <a:r>
              <a:rPr lang="cs-CZ" altLang="cs-CZ" sz="1400">
                <a:solidFill>
                  <a:schemeClr val="accent2"/>
                </a:solidFill>
              </a:rPr>
              <a:t>f1()</a:t>
            </a:r>
            <a:r>
              <a:rPr lang="cs-CZ" altLang="cs-CZ" sz="1400"/>
              <a:t> je vidět lokální proměnná </a:t>
            </a:r>
            <a:r>
              <a:rPr lang="cs-CZ" altLang="cs-CZ" sz="1400">
                <a:solidFill>
                  <a:schemeClr val="accent2"/>
                </a:solidFill>
              </a:rPr>
              <a:t>i</a:t>
            </a:r>
            <a:r>
              <a:rPr lang="cs-CZ" altLang="cs-CZ" sz="1400"/>
              <a:t> a globální proměnná </a:t>
            </a:r>
            <a:r>
              <a:rPr lang="cs-CZ" altLang="cs-CZ" sz="1400">
                <a:solidFill>
                  <a:schemeClr val="accent2"/>
                </a:solidFill>
              </a:rPr>
              <a:t>j</a:t>
            </a:r>
            <a:r>
              <a:rPr lang="cs-CZ" altLang="cs-CZ" sz="1400"/>
              <a:t>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/>
              <a:t>  </a:t>
            </a:r>
            <a:r>
              <a:rPr lang="cs-CZ" altLang="cs-CZ" sz="1400">
                <a:solidFill>
                  <a:schemeClr val="accent2"/>
                </a:solidFill>
              </a:rPr>
              <a:t>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int k;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/>
              <a:t>  /* Lokální proměnná viditelná jen ve funkci </a:t>
            </a:r>
            <a:r>
              <a:rPr lang="cs-CZ" altLang="cs-CZ" sz="1400">
                <a:solidFill>
                  <a:schemeClr val="accent2"/>
                </a:solidFill>
              </a:rPr>
              <a:t>main()</a:t>
            </a:r>
            <a:r>
              <a:rPr lang="cs-CZ" altLang="cs-CZ" sz="1400"/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/>
              <a:t>  </a:t>
            </a:r>
            <a:r>
              <a:rPr lang="cs-CZ" altLang="cs-CZ" sz="1400">
                <a:solidFill>
                  <a:schemeClr val="accent2"/>
                </a:solidFill>
              </a:rPr>
              <a:t>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k = f1();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endParaRPr lang="cs-CZ" altLang="cs-CZ" sz="1400"/>
          </a:p>
          <a:p>
            <a:pPr>
              <a:lnSpc>
                <a:spcPct val="80000"/>
              </a:lnSpc>
            </a:pPr>
            <a:r>
              <a:rPr lang="cs-CZ" altLang="cs-CZ" sz="1400"/>
              <a:t>Inicializace</a:t>
            </a:r>
          </a:p>
          <a:p>
            <a:pPr lvl="1">
              <a:lnSpc>
                <a:spcPct val="80000"/>
              </a:lnSpc>
            </a:pPr>
            <a:r>
              <a:rPr lang="cs-CZ" altLang="cs-CZ" sz="1200">
                <a:hlinkClick r:id="rId2"/>
              </a:rPr>
              <a:t>lokálních</a:t>
            </a:r>
            <a:r>
              <a:rPr lang="cs-CZ" altLang="cs-CZ" sz="1200"/>
              <a:t> neboli </a:t>
            </a:r>
            <a:r>
              <a:rPr lang="cs-CZ" altLang="cs-CZ" sz="1200">
                <a:hlinkClick r:id="rId3"/>
              </a:rPr>
              <a:t>automatických</a:t>
            </a:r>
            <a:r>
              <a:rPr lang="cs-CZ" altLang="cs-CZ" sz="1200"/>
              <a:t> proměnných je náhodná,</a:t>
            </a:r>
          </a:p>
          <a:p>
            <a:pPr lvl="1">
              <a:lnSpc>
                <a:spcPct val="80000"/>
              </a:lnSpc>
            </a:pPr>
            <a:r>
              <a:rPr lang="cs-CZ" altLang="cs-CZ" sz="1200">
                <a:hlinkClick r:id="rId4"/>
              </a:rPr>
              <a:t>globálních</a:t>
            </a:r>
            <a:r>
              <a:rPr lang="cs-CZ" altLang="cs-CZ" sz="1200"/>
              <a:t> proměnných je nula (</a:t>
            </a:r>
            <a:r>
              <a:rPr lang="cs-CZ" altLang="cs-CZ" sz="1200">
                <a:solidFill>
                  <a:schemeClr val="accent2"/>
                </a:solidFill>
              </a:rPr>
              <a:t>0</a:t>
            </a:r>
            <a:r>
              <a:rPr lang="cs-CZ" altLang="cs-CZ" sz="1200"/>
              <a:t>, </a:t>
            </a:r>
            <a:r>
              <a:rPr lang="cs-CZ" altLang="cs-CZ" sz="1200">
                <a:solidFill>
                  <a:schemeClr val="accent2"/>
                </a:solidFill>
              </a:rPr>
              <a:t>0.0</a:t>
            </a:r>
            <a:r>
              <a:rPr lang="cs-CZ" altLang="cs-CZ" sz="1200"/>
              <a:t>, </a:t>
            </a:r>
            <a:r>
              <a:rPr lang="cs-CZ" altLang="cs-CZ" sz="1200">
                <a:solidFill>
                  <a:schemeClr val="accent2"/>
                </a:solidFill>
              </a:rPr>
              <a:t>'\0'</a:t>
            </a:r>
            <a:r>
              <a:rPr lang="cs-CZ" altLang="cs-CZ" sz="1200"/>
              <a:t> dle typu proměnné).</a:t>
            </a:r>
          </a:p>
          <a:p>
            <a:pPr lvl="1">
              <a:lnSpc>
                <a:spcPct val="80000"/>
              </a:lnSpc>
            </a:pPr>
            <a:r>
              <a:rPr lang="cs-CZ" altLang="cs-CZ" sz="1200"/>
              <a:t>U všech proměnných, které mají být inicializovány, by se měla inicializace výslovně uvést, například </a:t>
            </a:r>
            <a:r>
              <a:rPr lang="cs-CZ" altLang="cs-CZ" sz="1200">
                <a:solidFill>
                  <a:schemeClr val="accent2"/>
                </a:solidFill>
              </a:rPr>
              <a:t>int i = 1;</a:t>
            </a:r>
          </a:p>
          <a:p>
            <a:pPr>
              <a:lnSpc>
                <a:spcPct val="80000"/>
              </a:lnSpc>
            </a:pPr>
            <a:r>
              <a:rPr lang="cs-CZ" altLang="cs-CZ" sz="1400"/>
              <a:t>Další možnosti (například </a:t>
            </a:r>
            <a:r>
              <a:rPr lang="cs-CZ" altLang="cs-CZ" sz="1400">
                <a:hlinkClick r:id="rId5" action="ppaction://hlinksldjump"/>
              </a:rPr>
              <a:t>statická lokální proměnná</a:t>
            </a:r>
            <a:r>
              <a:rPr lang="cs-CZ" altLang="cs-CZ" sz="1400"/>
              <a:t>) viz kniha Pavla Herouta Učebnice jazyka C, 1. díl, páté vydání, KOPP České Budějovice 2008, str. 121 – 143.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6510-865A-4485-9313-BE44C830E89B}" type="slidenum">
              <a:rPr lang="cs-CZ" altLang="cs-CZ"/>
              <a:pPr/>
              <a:t>86</a:t>
            </a:fld>
            <a:endParaRPr lang="cs-CZ" altLang="cs-CZ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Definice proměnných v blocích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int 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scanf("%d", &amp;i);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if (i &gt; 0)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int j; </a:t>
            </a:r>
            <a:r>
              <a:rPr lang="cs-CZ" altLang="cs-CZ" sz="1400"/>
              <a:t>/* </a:t>
            </a:r>
            <a:r>
              <a:rPr lang="cs-CZ" altLang="cs-CZ" sz="1400">
                <a:solidFill>
                  <a:schemeClr val="accent2"/>
                </a:solidFill>
              </a:rPr>
              <a:t>j</a:t>
            </a:r>
            <a:r>
              <a:rPr lang="cs-CZ" altLang="cs-CZ" sz="1400"/>
              <a:t> je definováno uvnitř bloku.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scanf("%d", &amp;j);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printf("Součet je %d.\n", i + j);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else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double f; </a:t>
            </a:r>
            <a:r>
              <a:rPr lang="cs-CZ" altLang="cs-CZ" sz="1400"/>
              <a:t>/* </a:t>
            </a:r>
            <a:r>
              <a:rPr lang="cs-CZ" altLang="cs-CZ" sz="1400">
                <a:solidFill>
                  <a:schemeClr val="accent2"/>
                </a:solidFill>
              </a:rPr>
              <a:t>f</a:t>
            </a:r>
            <a:r>
              <a:rPr lang="cs-CZ" altLang="cs-CZ" sz="1400"/>
              <a:t> je definováno uvnitř bloku.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scanf("%lf", &amp;f);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printf("Součin je %f.\n", i * f);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/>
          </a:p>
          <a:p>
            <a:pPr>
              <a:lnSpc>
                <a:spcPct val="80000"/>
              </a:lnSpc>
            </a:pPr>
            <a:r>
              <a:rPr lang="cs-CZ" altLang="cs-CZ" sz="1400"/>
              <a:t>Kdekoli v programu bezprostředně za </a:t>
            </a:r>
            <a:r>
              <a:rPr lang="cs-CZ" altLang="cs-CZ" sz="1400">
                <a:solidFill>
                  <a:schemeClr val="accent2"/>
                </a:solidFill>
              </a:rPr>
              <a:t>{</a:t>
            </a:r>
            <a:r>
              <a:rPr lang="cs-CZ" altLang="cs-CZ" sz="1400"/>
              <a:t> mohou být definovány lokální proměnné.</a:t>
            </a:r>
          </a:p>
          <a:p>
            <a:pPr>
              <a:lnSpc>
                <a:spcPct val="80000"/>
              </a:lnSpc>
            </a:pPr>
            <a:r>
              <a:rPr lang="cs-CZ" altLang="cs-CZ" sz="1400"/>
              <a:t>Proč definovat proměnné ve vnitřním bloku?</a:t>
            </a:r>
          </a:p>
          <a:p>
            <a:pPr lvl="1">
              <a:lnSpc>
                <a:spcPct val="80000"/>
              </a:lnSpc>
            </a:pPr>
            <a:r>
              <a:rPr lang="cs-CZ" altLang="cs-CZ" sz="1200"/>
              <a:t>šetření pamětí</a:t>
            </a:r>
          </a:p>
          <a:p>
            <a:pPr lvl="2">
              <a:lnSpc>
                <a:spcPct val="80000"/>
              </a:lnSpc>
            </a:pPr>
            <a:r>
              <a:rPr lang="cs-CZ" altLang="cs-CZ" sz="1000"/>
              <a:t>Teoreticky se paměť alokuje jen, když se vykonává kód daného bloku. Prakticky to záleží na implementaci.</a:t>
            </a:r>
          </a:p>
          <a:p>
            <a:pPr lvl="2">
              <a:lnSpc>
                <a:spcPct val="80000"/>
              </a:lnSpc>
            </a:pPr>
            <a:r>
              <a:rPr lang="cs-CZ" altLang="cs-CZ" sz="1000"/>
              <a:t>Šetření pamětí není nutné, pokud jde o jednotlivé proměnné. Má význam, pokud by se jednalo o větší pole.</a:t>
            </a:r>
          </a:p>
          <a:p>
            <a:pPr lvl="1">
              <a:lnSpc>
                <a:spcPct val="80000"/>
              </a:lnSpc>
            </a:pPr>
            <a:r>
              <a:rPr lang="cs-CZ" altLang="cs-CZ" sz="1200"/>
              <a:t>čistota a přehlednost kódu</a:t>
            </a:r>
          </a:p>
          <a:p>
            <a:pPr lvl="2">
              <a:lnSpc>
                <a:spcPct val="80000"/>
              </a:lnSpc>
            </a:pPr>
            <a:r>
              <a:rPr lang="cs-CZ" altLang="cs-CZ" sz="1000"/>
              <a:t>Proměnná by se měla definovat pouze tam, kde je používána.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5238F-9543-4D24-8552-58F482E6F929}" type="slidenum">
              <a:rPr lang="cs-CZ" altLang="cs-CZ"/>
              <a:pPr/>
              <a:t>87</a:t>
            </a:fld>
            <a:endParaRPr lang="cs-CZ" altLang="cs-CZ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hlinkClick r:id="rId2"/>
              </a:rPr>
              <a:t>Pointery</a:t>
            </a:r>
            <a:endParaRPr lang="cs-CZ" altLang="cs-CZ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Pointer (ukazatel, směrník) je proměnná uchovávající paměťovou adresu.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25	→ 18	hodnota</a:t>
            </a:r>
          </a:p>
          <a:p>
            <a:pPr>
              <a:lnSpc>
                <a:spcPct val="8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p_i</a:t>
            </a:r>
            <a:r>
              <a:rPr lang="cs-CZ" altLang="cs-CZ" sz="2000"/>
              <a:t>	→ </a:t>
            </a:r>
            <a:r>
              <a:rPr lang="cs-CZ" altLang="cs-CZ" sz="2000">
                <a:solidFill>
                  <a:schemeClr val="accent2"/>
                </a:solidFill>
              </a:rPr>
              <a:t>*p_i</a:t>
            </a:r>
            <a:r>
              <a:rPr lang="cs-CZ" altLang="cs-CZ" sz="2000"/>
              <a:t>	symbolická adresa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87	→ 25	absolutní paměťová adresa</a:t>
            </a:r>
          </a:p>
          <a:p>
            <a:pPr>
              <a:lnSpc>
                <a:spcPct val="8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p_i</a:t>
            </a:r>
            <a:r>
              <a:rPr lang="cs-CZ" altLang="cs-CZ" sz="2000"/>
              <a:t> je pointer neboli proměnná s hodnotou 25.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Aby překladač věděl, že hodnota této proměnné je paměťová adresa, doplňuje se identifikátor </a:t>
            </a:r>
            <a:r>
              <a:rPr lang="cs-CZ" altLang="cs-CZ" sz="1800">
                <a:solidFill>
                  <a:schemeClr val="accent2"/>
                </a:solidFill>
              </a:rPr>
              <a:t>p_i</a:t>
            </a:r>
            <a:r>
              <a:rPr lang="cs-CZ" altLang="cs-CZ" sz="1800"/>
              <a:t> vpředu operátorem </a:t>
            </a:r>
            <a:r>
              <a:rPr lang="cs-CZ" altLang="cs-CZ" sz="1800">
                <a:solidFill>
                  <a:schemeClr val="accent2"/>
                </a:solidFill>
              </a:rPr>
              <a:t>*</a:t>
            </a:r>
            <a:r>
              <a:rPr lang="cs-CZ" altLang="cs-CZ" sz="18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25 se nevyužije přímo k výpočtu, ale představuje absolutní adresu v paměti.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18, kterou je možné využít k výpočtu, je hodnota uložená na absolutní adrese 25.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87 je absolutní adresa symbolické proměnné </a:t>
            </a:r>
            <a:r>
              <a:rPr lang="cs-CZ" altLang="cs-CZ" sz="2000">
                <a:solidFill>
                  <a:schemeClr val="accent2"/>
                </a:solidFill>
              </a:rPr>
              <a:t>p_i</a:t>
            </a:r>
            <a:r>
              <a:rPr lang="cs-CZ" altLang="cs-CZ" sz="2000"/>
              <a:t> a jejím obsahem je hodnota 25.</a:t>
            </a:r>
          </a:p>
          <a:p>
            <a:pPr>
              <a:lnSpc>
                <a:spcPct val="8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*p_i</a:t>
            </a:r>
            <a:r>
              <a:rPr lang="cs-CZ" altLang="cs-CZ" sz="2000"/>
              <a:t> je symbolická adresa pro hodnotu 18.</a:t>
            </a:r>
          </a:p>
          <a:p>
            <a:pPr>
              <a:lnSpc>
                <a:spcPct val="8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*</a:t>
            </a:r>
            <a:r>
              <a:rPr lang="cs-CZ" altLang="cs-CZ" sz="2000"/>
              <a:t> je </a:t>
            </a:r>
            <a:r>
              <a:rPr lang="cs-CZ" altLang="cs-CZ" sz="2000" u="sng"/>
              <a:t>dereferenční operátor</a:t>
            </a:r>
            <a:r>
              <a:rPr lang="cs-CZ" altLang="cs-CZ" sz="2000"/>
              <a:t>. Jeho první význam je násobení.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i = *p_i;</a:t>
            </a:r>
            <a:r>
              <a:rPr lang="cs-CZ" altLang="cs-CZ" sz="1800"/>
              <a:t> /* Do </a:t>
            </a:r>
            <a:r>
              <a:rPr lang="cs-CZ" altLang="cs-CZ" sz="1800">
                <a:solidFill>
                  <a:schemeClr val="accent2"/>
                </a:solidFill>
              </a:rPr>
              <a:t>i</a:t>
            </a:r>
            <a:r>
              <a:rPr lang="cs-CZ" altLang="cs-CZ" sz="1800"/>
              <a:t> se uloží obsah adresy, na niž ukazuje pointer </a:t>
            </a:r>
            <a:r>
              <a:rPr lang="cs-CZ" altLang="cs-CZ" sz="1800">
                <a:solidFill>
                  <a:schemeClr val="accent2"/>
                </a:solidFill>
              </a:rPr>
              <a:t>*p_i</a:t>
            </a:r>
            <a:r>
              <a:rPr lang="cs-CZ" altLang="cs-CZ" sz="1800"/>
              <a:t>.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*p_i = 5;</a:t>
            </a:r>
            <a:r>
              <a:rPr lang="cs-CZ" altLang="cs-CZ" sz="1800"/>
              <a:t> /* Na adresu, na niž ukazuje pointer </a:t>
            </a:r>
            <a:r>
              <a:rPr lang="cs-CZ" altLang="cs-CZ" sz="1800">
                <a:solidFill>
                  <a:schemeClr val="accent2"/>
                </a:solidFill>
              </a:rPr>
              <a:t>*p_i</a:t>
            </a:r>
            <a:r>
              <a:rPr lang="cs-CZ" altLang="cs-CZ" sz="1800"/>
              <a:t>, se uloží hodnota 5. */</a:t>
            </a:r>
          </a:p>
          <a:p>
            <a:pPr>
              <a:lnSpc>
                <a:spcPct val="8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&amp;</a:t>
            </a:r>
            <a:r>
              <a:rPr lang="cs-CZ" altLang="cs-CZ" sz="2000"/>
              <a:t> (ampersand) je </a:t>
            </a:r>
            <a:r>
              <a:rPr lang="cs-CZ" altLang="cs-CZ" sz="2000" u="sng"/>
              <a:t>referenční operátor</a:t>
            </a:r>
            <a:r>
              <a:rPr lang="cs-CZ" altLang="cs-CZ" sz="2000"/>
              <a:t>. Jeho první význam je bitový součin.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Je užíván například ve funkci </a:t>
            </a:r>
            <a:r>
              <a:rPr lang="cs-CZ" altLang="cs-CZ" sz="1800">
                <a:solidFill>
                  <a:schemeClr val="accent2"/>
                </a:solidFill>
              </a:rPr>
              <a:t>scanf()</a:t>
            </a:r>
            <a:r>
              <a:rPr lang="cs-CZ" altLang="cs-CZ" sz="1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2A57-806E-4D0D-9E57-795E1760EACD}" type="slidenum">
              <a:rPr lang="cs-CZ" altLang="cs-CZ"/>
              <a:pPr/>
              <a:t>88</a:t>
            </a:fld>
            <a:endParaRPr lang="cs-CZ" altLang="cs-CZ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Definice dat typu pointer na typ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r>
              <a:rPr lang="cs-CZ" altLang="cs-CZ" dirty="0"/>
              <a:t>Štábní kultura</a:t>
            </a:r>
          </a:p>
          <a:p>
            <a:pPr lvl="1"/>
            <a:r>
              <a:rPr lang="cs-CZ" altLang="cs-CZ" dirty="0"/>
              <a:t>Všechny identifikátory pointerů začínají znaky </a:t>
            </a:r>
            <a:r>
              <a:rPr lang="cs-CZ" altLang="cs-CZ" dirty="0">
                <a:solidFill>
                  <a:schemeClr val="accent2"/>
                </a:solidFill>
              </a:rPr>
              <a:t>p_</a:t>
            </a:r>
            <a:r>
              <a:rPr lang="cs-CZ" altLang="cs-CZ" dirty="0"/>
              <a:t>.</a:t>
            </a:r>
          </a:p>
          <a:p>
            <a:r>
              <a:rPr lang="cs-CZ" altLang="cs-CZ" dirty="0" err="1">
                <a:solidFill>
                  <a:schemeClr val="accent2"/>
                </a:solidFill>
              </a:rPr>
              <a:t>int</a:t>
            </a:r>
            <a:r>
              <a:rPr lang="cs-CZ" altLang="cs-CZ" dirty="0">
                <a:solidFill>
                  <a:schemeClr val="accent2"/>
                </a:solidFill>
              </a:rPr>
              <a:t> *</a:t>
            </a:r>
            <a:r>
              <a:rPr lang="cs-CZ" altLang="cs-CZ" dirty="0" err="1">
                <a:solidFill>
                  <a:schemeClr val="accent2"/>
                </a:solidFill>
              </a:rPr>
              <a:t>p_i</a:t>
            </a:r>
            <a:r>
              <a:rPr lang="cs-CZ" altLang="cs-CZ" dirty="0">
                <a:solidFill>
                  <a:schemeClr val="accent2"/>
                </a:solidFill>
              </a:rPr>
              <a:t>, i;</a:t>
            </a:r>
          </a:p>
          <a:p>
            <a:pPr lvl="1"/>
            <a:r>
              <a:rPr lang="cs-CZ" altLang="cs-CZ" dirty="0" err="1">
                <a:solidFill>
                  <a:schemeClr val="accent2"/>
                </a:solidFill>
              </a:rPr>
              <a:t>p_i</a:t>
            </a:r>
            <a:r>
              <a:rPr lang="cs-CZ" altLang="cs-CZ" dirty="0"/>
              <a:t> obsahuje adresu pro typ </a:t>
            </a:r>
            <a:r>
              <a:rPr lang="cs-CZ" altLang="cs-CZ" dirty="0" err="1">
                <a:solidFill>
                  <a:schemeClr val="accent2"/>
                </a:solidFill>
              </a:rPr>
              <a:t>int</a:t>
            </a:r>
            <a:r>
              <a:rPr lang="cs-CZ" altLang="cs-CZ" dirty="0"/>
              <a:t>.</a:t>
            </a:r>
          </a:p>
          <a:p>
            <a:pPr lvl="1"/>
            <a:r>
              <a:rPr lang="cs-CZ" altLang="cs-CZ" dirty="0"/>
              <a:t>Ve stejné definici je možné uvést i proměnnou typu </a:t>
            </a:r>
            <a:r>
              <a:rPr lang="cs-CZ" altLang="cs-CZ" dirty="0" err="1">
                <a:solidFill>
                  <a:schemeClr val="accent2"/>
                </a:solidFill>
              </a:rPr>
              <a:t>int</a:t>
            </a:r>
            <a:r>
              <a:rPr lang="cs-CZ" altLang="cs-CZ" dirty="0"/>
              <a:t>.</a:t>
            </a:r>
          </a:p>
          <a:p>
            <a:r>
              <a:rPr lang="cs-CZ" altLang="cs-CZ" dirty="0" err="1">
                <a:solidFill>
                  <a:schemeClr val="accent2"/>
                </a:solidFill>
              </a:rPr>
              <a:t>int</a:t>
            </a:r>
            <a:r>
              <a:rPr lang="cs-CZ" altLang="cs-CZ" dirty="0">
                <a:solidFill>
                  <a:schemeClr val="accent2"/>
                </a:solidFill>
              </a:rPr>
              <a:t> *</a:t>
            </a:r>
            <a:r>
              <a:rPr lang="cs-CZ" altLang="cs-CZ" dirty="0" err="1">
                <a:solidFill>
                  <a:schemeClr val="accent2"/>
                </a:solidFill>
              </a:rPr>
              <a:t>p_i</a:t>
            </a:r>
            <a:r>
              <a:rPr lang="cs-CZ" altLang="cs-CZ" dirty="0">
                <a:solidFill>
                  <a:schemeClr val="accent2"/>
                </a:solidFill>
              </a:rPr>
              <a:t>, </a:t>
            </a:r>
            <a:r>
              <a:rPr lang="cs-CZ" altLang="cs-CZ" dirty="0" err="1">
                <a:solidFill>
                  <a:schemeClr val="accent2"/>
                </a:solidFill>
              </a:rPr>
              <a:t>p_j</a:t>
            </a:r>
            <a:r>
              <a:rPr lang="cs-CZ" altLang="cs-CZ" dirty="0">
                <a:solidFill>
                  <a:schemeClr val="accent2"/>
                </a:solidFill>
              </a:rPr>
              <a:t>;</a:t>
            </a:r>
          </a:p>
          <a:p>
            <a:pPr lvl="1"/>
            <a:r>
              <a:rPr lang="cs-CZ" altLang="cs-CZ" dirty="0"/>
              <a:t>Pouze </a:t>
            </a:r>
            <a:r>
              <a:rPr lang="cs-CZ" altLang="cs-CZ" dirty="0" err="1">
                <a:solidFill>
                  <a:schemeClr val="accent2"/>
                </a:solidFill>
              </a:rPr>
              <a:t>p_i</a:t>
            </a:r>
            <a:r>
              <a:rPr lang="cs-CZ" altLang="cs-CZ" dirty="0"/>
              <a:t> je pointer na </a:t>
            </a:r>
            <a:r>
              <a:rPr lang="cs-CZ" altLang="cs-CZ" dirty="0" err="1">
                <a:solidFill>
                  <a:schemeClr val="accent2"/>
                </a:solidFill>
              </a:rPr>
              <a:t>int</a:t>
            </a:r>
            <a:r>
              <a:rPr lang="cs-CZ" altLang="cs-CZ" dirty="0"/>
              <a:t> a </a:t>
            </a:r>
            <a:r>
              <a:rPr lang="cs-CZ" altLang="cs-CZ" dirty="0" err="1">
                <a:solidFill>
                  <a:schemeClr val="accent2"/>
                </a:solidFill>
              </a:rPr>
              <a:t>p_j</a:t>
            </a:r>
            <a:r>
              <a:rPr lang="cs-CZ" altLang="cs-CZ" dirty="0"/>
              <a:t> je proměnná typu </a:t>
            </a:r>
            <a:r>
              <a:rPr lang="cs-CZ" altLang="cs-CZ" dirty="0" err="1">
                <a:solidFill>
                  <a:schemeClr val="accent2"/>
                </a:solidFill>
              </a:rPr>
              <a:t>int</a:t>
            </a:r>
            <a:r>
              <a:rPr lang="cs-CZ" altLang="cs-CZ" dirty="0"/>
              <a:t>, což je častá chyba, viz například </a:t>
            </a:r>
            <a:r>
              <a:rPr lang="cs-CZ" altLang="cs-CZ" dirty="0">
                <a:solidFill>
                  <a:schemeClr val="accent2"/>
                </a:solidFill>
                <a:hlinkClick r:id="rId2" action="ppaction://hlinksldjump"/>
              </a:rPr>
              <a:t>FILE *fr, *</a:t>
            </a:r>
            <a:r>
              <a:rPr lang="cs-CZ" altLang="cs-CZ" dirty="0" err="1">
                <a:solidFill>
                  <a:schemeClr val="accent2"/>
                </a:solidFill>
                <a:hlinkClick r:id="rId2" action="ppaction://hlinksldjump"/>
              </a:rPr>
              <a:t>fw</a:t>
            </a:r>
            <a:r>
              <a:rPr lang="cs-CZ" altLang="cs-CZ" dirty="0">
                <a:solidFill>
                  <a:schemeClr val="accent2"/>
                </a:solidFill>
                <a:hlinkClick r:id="rId2" action="ppaction://hlinksldjump"/>
              </a:rPr>
              <a:t>;</a:t>
            </a:r>
            <a:r>
              <a:rPr lang="cs-CZ" altLang="cs-CZ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007B-9588-4ADD-A251-D9F4B83D4591}" type="slidenum">
              <a:rPr lang="cs-CZ" altLang="cs-CZ"/>
              <a:pPr/>
              <a:t>89</a:t>
            </a:fld>
            <a:endParaRPr lang="cs-CZ" altLang="cs-CZ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Referenční operátor </a:t>
            </a:r>
            <a:r>
              <a:rPr lang="cs-CZ" altLang="cs-CZ">
                <a:solidFill>
                  <a:schemeClr val="accent2"/>
                </a:solidFill>
              </a:rPr>
              <a:t>&amp;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int i, *p_i = &amp;i;</a:t>
            </a:r>
            <a:r>
              <a:rPr lang="cs-CZ" altLang="cs-CZ" sz="2400"/>
              <a:t> /* Definice proměnných */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Adresa uložená v proměnné </a:t>
            </a:r>
            <a:r>
              <a:rPr lang="cs-CZ" altLang="cs-CZ" sz="2000">
                <a:solidFill>
                  <a:schemeClr val="accent2"/>
                </a:solidFill>
              </a:rPr>
              <a:t>p_i</a:t>
            </a:r>
            <a:r>
              <a:rPr lang="cs-CZ" altLang="cs-CZ" sz="2000"/>
              <a:t> je inicializována adresou, na které je uložena hodnota proměnné </a:t>
            </a:r>
            <a:r>
              <a:rPr lang="cs-CZ" altLang="cs-CZ" sz="2000">
                <a:solidFill>
                  <a:schemeClr val="accent2"/>
                </a:solidFill>
              </a:rPr>
              <a:t>i</a:t>
            </a:r>
            <a:r>
              <a:rPr lang="cs-CZ" altLang="cs-CZ" sz="2000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Proměnná </a:t>
            </a:r>
            <a:r>
              <a:rPr lang="cs-CZ" altLang="cs-CZ" sz="2000">
                <a:solidFill>
                  <a:schemeClr val="accent2"/>
                </a:solidFill>
              </a:rPr>
              <a:t>i</a:t>
            </a:r>
            <a:r>
              <a:rPr lang="cs-CZ" altLang="cs-CZ" sz="2000"/>
              <a:t> musí být definována před proměnnou </a:t>
            </a:r>
            <a:r>
              <a:rPr lang="cs-CZ" altLang="cs-CZ" sz="2000">
                <a:solidFill>
                  <a:schemeClr val="accent2"/>
                </a:solidFill>
              </a:rPr>
              <a:t>*p_i</a:t>
            </a:r>
            <a:r>
              <a:rPr lang="cs-CZ" altLang="cs-CZ" sz="200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p_i = &amp;i;</a:t>
            </a:r>
            <a:r>
              <a:rPr lang="cs-CZ" altLang="cs-CZ" sz="2400"/>
              <a:t> /* Příkaz v programu */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Pointer </a:t>
            </a:r>
            <a:r>
              <a:rPr lang="cs-CZ" altLang="cs-CZ" sz="2000">
                <a:solidFill>
                  <a:schemeClr val="accent2"/>
                </a:solidFill>
              </a:rPr>
              <a:t>p_i</a:t>
            </a:r>
            <a:r>
              <a:rPr lang="cs-CZ" altLang="cs-CZ" sz="2000"/>
              <a:t> začne mířit na stejnou paměťovou adresu, na které je uložena proměnná </a:t>
            </a:r>
            <a:r>
              <a:rPr lang="cs-CZ" altLang="cs-CZ" sz="2000">
                <a:solidFill>
                  <a:schemeClr val="accent2"/>
                </a:solidFill>
              </a:rPr>
              <a:t>i</a:t>
            </a:r>
            <a:r>
              <a:rPr lang="cs-CZ" altLang="cs-CZ" sz="2000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Výsledek je stejný jako po definici proměnných uvedené výše. Protože to není definice proměnných ale příkaz, je nutné vynechat operátor </a:t>
            </a:r>
            <a:r>
              <a:rPr lang="cs-CZ" altLang="cs-CZ" sz="2000">
                <a:solidFill>
                  <a:schemeClr val="accent2"/>
                </a:solidFill>
              </a:rPr>
              <a:t>*</a:t>
            </a:r>
            <a:r>
              <a:rPr lang="cs-CZ" altLang="cs-CZ" sz="2000"/>
              <a:t> před </a:t>
            </a:r>
            <a:r>
              <a:rPr lang="cs-CZ" altLang="cs-CZ" sz="2000">
                <a:solidFill>
                  <a:schemeClr val="accent2"/>
                </a:solidFill>
              </a:rPr>
              <a:t>p_i</a:t>
            </a:r>
            <a:r>
              <a:rPr lang="cs-CZ" altLang="cs-CZ" sz="2000"/>
              <a:t>, viz chyba </a:t>
            </a:r>
            <a:r>
              <a:rPr lang="cs-CZ" altLang="cs-CZ" sz="2000">
                <a:solidFill>
                  <a:schemeClr val="accent2"/>
                </a:solidFill>
              </a:rPr>
              <a:t>*p_i = &amp;i;</a:t>
            </a:r>
            <a:r>
              <a:rPr lang="cs-CZ" altLang="cs-CZ" sz="2000"/>
              <a:t> uvedená níže.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*p_i = 5;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Po předchozím příkazu </a:t>
            </a:r>
            <a:r>
              <a:rPr lang="cs-CZ" altLang="cs-CZ" sz="2000">
                <a:solidFill>
                  <a:schemeClr val="accent2"/>
                </a:solidFill>
              </a:rPr>
              <a:t>p_i = &amp;i;</a:t>
            </a:r>
            <a:r>
              <a:rPr lang="cs-CZ" altLang="cs-CZ" sz="2000"/>
              <a:t> je to to samé jako </a:t>
            </a:r>
            <a:r>
              <a:rPr lang="cs-CZ" altLang="cs-CZ" sz="2000">
                <a:solidFill>
                  <a:schemeClr val="accent2"/>
                </a:solidFill>
              </a:rPr>
              <a:t>i = 5;</a:t>
            </a:r>
            <a:r>
              <a:rPr lang="cs-CZ" altLang="cs-CZ" sz="200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*p_i = &amp;i;</a:t>
            </a:r>
            <a:r>
              <a:rPr lang="cs-CZ" altLang="cs-CZ" sz="2400"/>
              <a:t> /* Příkaz v programu */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Na adrese uložené v pointeru </a:t>
            </a:r>
            <a:r>
              <a:rPr lang="cs-CZ" altLang="cs-CZ" sz="2000">
                <a:solidFill>
                  <a:schemeClr val="accent2"/>
                </a:solidFill>
              </a:rPr>
              <a:t>p_i</a:t>
            </a:r>
            <a:r>
              <a:rPr lang="cs-CZ" altLang="cs-CZ" sz="2000"/>
              <a:t> je adresa, na které je uložena proměnná </a:t>
            </a:r>
            <a:r>
              <a:rPr lang="cs-CZ" altLang="cs-CZ" sz="2000">
                <a:solidFill>
                  <a:schemeClr val="accent2"/>
                </a:solidFill>
              </a:rPr>
              <a:t>i</a:t>
            </a:r>
            <a:r>
              <a:rPr lang="cs-CZ" altLang="cs-CZ" sz="2000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To je chybný příkaz.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AA6C2-F025-47D2-9C89-5EE6A591C930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Identifikátory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r>
              <a:rPr lang="cs-CZ" altLang="cs-CZ"/>
              <a:t>Označují objekty, které program používá.</a:t>
            </a:r>
          </a:p>
          <a:p>
            <a:pPr lvl="1"/>
            <a:r>
              <a:rPr lang="cs-CZ" altLang="cs-CZ"/>
              <a:t>datové typy,</a:t>
            </a:r>
          </a:p>
          <a:p>
            <a:pPr lvl="1"/>
            <a:r>
              <a:rPr lang="cs-CZ" altLang="cs-CZ"/>
              <a:t>proměnné, konstanty, metody, třídy,</a:t>
            </a:r>
          </a:p>
          <a:p>
            <a:pPr lvl="1"/>
            <a:r>
              <a:rPr lang="cs-CZ" altLang="cs-CZ"/>
              <a:t>funkce, podprogramy, moduly,</a:t>
            </a:r>
          </a:p>
          <a:p>
            <a:pPr lvl="1"/>
            <a:r>
              <a:rPr lang="cs-CZ" altLang="cs-CZ"/>
              <a:t>návěští (labels).</a:t>
            </a:r>
          </a:p>
          <a:p>
            <a:r>
              <a:rPr lang="cs-CZ" altLang="cs-CZ"/>
              <a:t>Standardní</a:t>
            </a:r>
          </a:p>
          <a:p>
            <a:pPr lvl="1"/>
            <a:r>
              <a:rPr lang="cs-CZ" altLang="cs-CZ"/>
              <a:t>Jsou definované standardními knihovnami jazyka.</a:t>
            </a:r>
          </a:p>
          <a:p>
            <a:r>
              <a:rPr lang="cs-CZ" altLang="cs-CZ"/>
              <a:t>Definované programátorem</a:t>
            </a:r>
          </a:p>
          <a:p>
            <a:pPr lvl="1"/>
            <a:r>
              <a:rPr lang="cs-CZ" altLang="cs-CZ"/>
              <a:t>Musí být jiné než standardní identifikátory a než klíčová slova.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BD7A-1A6B-4D78-BE74-FE023EA2A2DF}" type="slidenum">
              <a:rPr lang="cs-CZ" altLang="cs-CZ"/>
              <a:pPr/>
              <a:t>90</a:t>
            </a:fld>
            <a:endParaRPr lang="cs-CZ" altLang="cs-CZ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Pointery a přiřazovací příkazy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Každá </a:t>
            </a:r>
            <a:r>
              <a:rPr lang="cs-CZ" altLang="cs-CZ" sz="2800" dirty="0" err="1"/>
              <a:t>pointerová</a:t>
            </a:r>
            <a:r>
              <a:rPr lang="cs-CZ" altLang="cs-CZ" sz="2800" dirty="0"/>
              <a:t> proměnná je </a:t>
            </a:r>
            <a:r>
              <a:rPr lang="cs-CZ" altLang="cs-CZ" sz="2800" dirty="0">
                <a:hlinkClick r:id="rId2" action="ppaction://hlinksldjump"/>
              </a:rPr>
              <a:t>l-hodnota</a:t>
            </a:r>
            <a:r>
              <a:rPr lang="cs-CZ" altLang="cs-CZ" sz="2800" dirty="0"/>
              <a:t>, tedy může stát na levé straně přiřazovacího příkazu.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 dirty="0">
                <a:solidFill>
                  <a:schemeClr val="accent2"/>
                </a:solidFill>
              </a:rPr>
              <a:t>*</a:t>
            </a:r>
            <a:r>
              <a:rPr lang="cs-CZ" altLang="cs-CZ" sz="2800" dirty="0" err="1">
                <a:solidFill>
                  <a:schemeClr val="accent2"/>
                </a:solidFill>
              </a:rPr>
              <a:t>p_i</a:t>
            </a:r>
            <a:r>
              <a:rPr lang="cs-CZ" altLang="cs-CZ" sz="2800" dirty="0">
                <a:solidFill>
                  <a:schemeClr val="accent2"/>
                </a:solidFill>
              </a:rPr>
              <a:t> = 5;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Zcela v pořádku.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 dirty="0">
                <a:solidFill>
                  <a:schemeClr val="accent2"/>
                </a:solidFill>
              </a:rPr>
              <a:t>*(</a:t>
            </a:r>
            <a:r>
              <a:rPr lang="cs-CZ" altLang="cs-CZ" sz="2800" dirty="0" err="1">
                <a:solidFill>
                  <a:schemeClr val="accent2"/>
                </a:solidFill>
              </a:rPr>
              <a:t>p_i</a:t>
            </a:r>
            <a:r>
              <a:rPr lang="cs-CZ" altLang="cs-CZ" sz="2800" dirty="0">
                <a:solidFill>
                  <a:schemeClr val="accent2"/>
                </a:solidFill>
              </a:rPr>
              <a:t> + 3) = 5;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Podezřelé, pokud </a:t>
            </a:r>
            <a:r>
              <a:rPr lang="cs-CZ" altLang="cs-CZ" sz="2400" dirty="0" err="1">
                <a:solidFill>
                  <a:schemeClr val="accent2"/>
                </a:solidFill>
              </a:rPr>
              <a:t>p_i</a:t>
            </a:r>
            <a:r>
              <a:rPr lang="cs-CZ" altLang="cs-CZ" sz="2400" dirty="0"/>
              <a:t> neukazuje na pole.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 dirty="0">
                <a:solidFill>
                  <a:schemeClr val="accent2"/>
                </a:solidFill>
              </a:rPr>
              <a:t>*(i + 3) = 5;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Podezřelé, protože </a:t>
            </a:r>
            <a:r>
              <a:rPr lang="cs-CZ" altLang="cs-CZ" sz="2400" dirty="0">
                <a:solidFill>
                  <a:schemeClr val="accent2"/>
                </a:solidFill>
              </a:rPr>
              <a:t>i</a:t>
            </a:r>
            <a:r>
              <a:rPr lang="cs-CZ" altLang="cs-CZ" sz="2400" dirty="0"/>
              <a:t> nemá předponu </a:t>
            </a:r>
            <a:r>
              <a:rPr lang="cs-CZ" altLang="cs-CZ" sz="2400" dirty="0">
                <a:solidFill>
                  <a:schemeClr val="accent2"/>
                </a:solidFill>
              </a:rPr>
              <a:t>p_</a:t>
            </a:r>
            <a:r>
              <a:rPr lang="cs-CZ" altLang="cs-CZ" sz="2400" dirty="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 dirty="0" err="1">
                <a:solidFill>
                  <a:schemeClr val="accent2"/>
                </a:solidFill>
              </a:rPr>
              <a:t>p_i</a:t>
            </a:r>
            <a:r>
              <a:rPr lang="cs-CZ" altLang="cs-CZ" sz="2800" dirty="0">
                <a:solidFill>
                  <a:schemeClr val="accent2"/>
                </a:solidFill>
              </a:rPr>
              <a:t> = &amp;i;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Správně, protože proměnná </a:t>
            </a:r>
            <a:r>
              <a:rPr lang="cs-CZ" altLang="cs-CZ" sz="2400" dirty="0">
                <a:solidFill>
                  <a:schemeClr val="accent2"/>
                </a:solidFill>
              </a:rPr>
              <a:t>i</a:t>
            </a:r>
            <a:r>
              <a:rPr lang="cs-CZ" altLang="cs-CZ" sz="2400" dirty="0"/>
              <a:t> má vždy adresu.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 dirty="0" err="1">
                <a:solidFill>
                  <a:schemeClr val="accent2"/>
                </a:solidFill>
              </a:rPr>
              <a:t>p_i</a:t>
            </a:r>
            <a:r>
              <a:rPr lang="cs-CZ" altLang="cs-CZ" sz="2800" dirty="0">
                <a:solidFill>
                  <a:schemeClr val="accent2"/>
                </a:solidFill>
              </a:rPr>
              <a:t> = &amp;(i + 3);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Chyba, protože výraz </a:t>
            </a:r>
            <a:r>
              <a:rPr lang="cs-CZ" altLang="cs-CZ" sz="2400" dirty="0">
                <a:solidFill>
                  <a:schemeClr val="accent2"/>
                </a:solidFill>
              </a:rPr>
              <a:t>i + 3</a:t>
            </a:r>
            <a:r>
              <a:rPr lang="cs-CZ" altLang="cs-CZ" sz="2400" dirty="0"/>
              <a:t> nemá adresu.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 dirty="0" err="1">
                <a:solidFill>
                  <a:schemeClr val="accent2"/>
                </a:solidFill>
              </a:rPr>
              <a:t>p_i</a:t>
            </a:r>
            <a:r>
              <a:rPr lang="cs-CZ" altLang="cs-CZ" sz="2800" dirty="0">
                <a:solidFill>
                  <a:schemeClr val="accent2"/>
                </a:solidFill>
              </a:rPr>
              <a:t> = &amp;3;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Chyba, protože konstanta </a:t>
            </a:r>
            <a:r>
              <a:rPr lang="cs-CZ" altLang="cs-CZ" sz="2400" dirty="0">
                <a:solidFill>
                  <a:schemeClr val="accent2"/>
                </a:solidFill>
              </a:rPr>
              <a:t>3</a:t>
            </a:r>
            <a:r>
              <a:rPr lang="cs-CZ" altLang="cs-CZ" sz="2400" dirty="0"/>
              <a:t> nemá adresu.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7DC2B-EC6F-4D9E-A54B-E85CEB2234BD}" type="slidenum">
              <a:rPr lang="cs-CZ" altLang="cs-CZ"/>
              <a:pPr/>
              <a:t>91</a:t>
            </a:fld>
            <a:endParaRPr lang="cs-CZ" altLang="cs-CZ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Statická a dynamická správnost přiřazení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Statická správnost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Přiřazení je správné v době překladu.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Levá strana musí být stejného typu jako pravá strana.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Dynamická správnost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Přiřazení je správné v době překladu i při běhu programu.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Do pointerů se mají přiřazovat jen pointery na stejné datové typy.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Pointery musí být správně inicializovány.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Pro všechny příklady platí definice </a:t>
            </a:r>
            <a:r>
              <a:rPr lang="cs-CZ" altLang="cs-CZ" sz="2000">
                <a:solidFill>
                  <a:schemeClr val="accent2"/>
                </a:solidFill>
              </a:rPr>
              <a:t>int i, *p_i;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Staticky správné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i = 5; *p_i = 5; i = *p_i; *p_i = i; p_i = &amp;i;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Staticky nesprávné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p_i = 5;</a:t>
            </a:r>
            <a:r>
              <a:rPr lang="cs-CZ" altLang="cs-CZ" sz="1800"/>
              <a:t> /* Místo adresy je do </a:t>
            </a:r>
            <a:r>
              <a:rPr lang="cs-CZ" altLang="cs-CZ" sz="1800">
                <a:solidFill>
                  <a:schemeClr val="accent2"/>
                </a:solidFill>
              </a:rPr>
              <a:t>p_i</a:t>
            </a:r>
            <a:r>
              <a:rPr lang="cs-CZ" altLang="cs-CZ" sz="1800"/>
              <a:t> dána hodnota </a:t>
            </a:r>
            <a:r>
              <a:rPr lang="cs-CZ" altLang="cs-CZ" sz="1800">
                <a:solidFill>
                  <a:schemeClr val="accent2"/>
                </a:solidFill>
              </a:rPr>
              <a:t>5</a:t>
            </a:r>
            <a:r>
              <a:rPr lang="cs-CZ" altLang="cs-CZ" sz="1800"/>
              <a:t>.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i = p_i;</a:t>
            </a:r>
            <a:r>
              <a:rPr lang="cs-CZ" altLang="cs-CZ" sz="1800"/>
              <a:t> /* Do </a:t>
            </a:r>
            <a:r>
              <a:rPr lang="cs-CZ" altLang="cs-CZ" sz="1800">
                <a:solidFill>
                  <a:schemeClr val="accent2"/>
                </a:solidFill>
              </a:rPr>
              <a:t>i</a:t>
            </a:r>
            <a:r>
              <a:rPr lang="cs-CZ" altLang="cs-CZ" sz="1800"/>
              <a:t> se dá adresa místo </a:t>
            </a:r>
            <a:r>
              <a:rPr lang="cs-CZ" altLang="cs-CZ" sz="1800">
                <a:solidFill>
                  <a:schemeClr val="accent2"/>
                </a:solidFill>
              </a:rPr>
              <a:t>int</a:t>
            </a:r>
            <a:r>
              <a:rPr lang="cs-CZ" altLang="cs-CZ" sz="1800"/>
              <a:t> hodnoty.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i = &amp;p_i;</a:t>
            </a:r>
            <a:r>
              <a:rPr lang="cs-CZ" altLang="cs-CZ" sz="1800"/>
              <a:t> /* Do </a:t>
            </a:r>
            <a:r>
              <a:rPr lang="cs-CZ" altLang="cs-CZ" sz="1800">
                <a:solidFill>
                  <a:schemeClr val="accent2"/>
                </a:solidFill>
              </a:rPr>
              <a:t>i</a:t>
            </a:r>
            <a:r>
              <a:rPr lang="cs-CZ" altLang="cs-CZ" sz="1800"/>
              <a:t> se dá adresa </a:t>
            </a:r>
            <a:r>
              <a:rPr lang="cs-CZ" altLang="cs-CZ" sz="1800">
                <a:solidFill>
                  <a:schemeClr val="accent2"/>
                </a:solidFill>
              </a:rPr>
              <a:t>p_i</a:t>
            </a:r>
            <a:r>
              <a:rPr lang="cs-CZ" altLang="cs-CZ" sz="1800"/>
              <a:t> místo </a:t>
            </a:r>
            <a:r>
              <a:rPr lang="cs-CZ" altLang="cs-CZ" sz="1800">
                <a:solidFill>
                  <a:schemeClr val="accent2"/>
                </a:solidFill>
              </a:rPr>
              <a:t>int</a:t>
            </a:r>
            <a:r>
              <a:rPr lang="cs-CZ" altLang="cs-CZ" sz="1800"/>
              <a:t> hodnoty. */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Dynamicky správné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p_i = &amp;i; *p_i = 5;</a:t>
            </a:r>
            <a:r>
              <a:rPr lang="cs-CZ" altLang="cs-CZ" sz="1800"/>
              <a:t> /* </a:t>
            </a:r>
            <a:r>
              <a:rPr lang="cs-CZ" altLang="cs-CZ" sz="1800">
                <a:solidFill>
                  <a:schemeClr val="accent2"/>
                </a:solidFill>
              </a:rPr>
              <a:t>p_i</a:t>
            </a:r>
            <a:r>
              <a:rPr lang="cs-CZ" altLang="cs-CZ" sz="1800"/>
              <a:t> byla inicializována. Je to totéž jako </a:t>
            </a:r>
            <a:r>
              <a:rPr lang="cs-CZ" altLang="cs-CZ" sz="1800">
                <a:solidFill>
                  <a:schemeClr val="accent2"/>
                </a:solidFill>
              </a:rPr>
              <a:t>i = 5;</a:t>
            </a:r>
            <a:r>
              <a:rPr lang="cs-CZ" altLang="cs-CZ" sz="1800"/>
              <a:t> */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Dynamicky nesprávné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*p_i = 5;</a:t>
            </a:r>
            <a:r>
              <a:rPr lang="cs-CZ" altLang="cs-CZ" sz="1800"/>
              <a:t> /* </a:t>
            </a:r>
            <a:r>
              <a:rPr lang="cs-CZ" altLang="cs-CZ" sz="1800">
                <a:solidFill>
                  <a:schemeClr val="accent2"/>
                </a:solidFill>
              </a:rPr>
              <a:t>p_i</a:t>
            </a:r>
            <a:r>
              <a:rPr lang="cs-CZ" altLang="cs-CZ" sz="1800"/>
              <a:t> nebyla inicializována. </a:t>
            </a:r>
            <a:r>
              <a:rPr lang="cs-CZ" altLang="cs-CZ" sz="1800">
                <a:solidFill>
                  <a:schemeClr val="accent2"/>
                </a:solidFill>
              </a:rPr>
              <a:t>5</a:t>
            </a:r>
            <a:r>
              <a:rPr lang="cs-CZ" altLang="cs-CZ" sz="1800"/>
              <a:t> je přiřazena na náhodnou adresu. */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Toto je nejčastější chyba!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B90E3-EA5A-43FF-9A3A-758F0C266E9B}" type="slidenum">
              <a:rPr lang="cs-CZ" altLang="cs-CZ"/>
              <a:pPr/>
              <a:t>92</a:t>
            </a:fld>
            <a:endParaRPr lang="cs-CZ" altLang="cs-CZ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Příklady s pointery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Program čte dvě celá čísla a zobrazí větší z nich.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int i, j, *p_i;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scanf("%d %d", &amp;i, &amp;j);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p_i = (i &gt; j) ? &amp;i : &amp;j;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printf("Větší je %d.\n", *p_i);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endParaRPr lang="cs-CZ" altLang="cs-CZ" sz="18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1800"/>
              <a:t>Zobrazení adresy, která je uložena v pointeru.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Používáme při ladění, když si nejsme jisti, zda pointer ukazuje tam, kam má.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int i, *p_i = &amp;i;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printf("Adresa proměnné i je %p, hodnota p_i je %p.\n", &amp;i, p_i);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0AD4-1A79-418F-AD7D-B5EA6E010FCA}" type="slidenum">
              <a:rPr lang="cs-CZ" altLang="cs-CZ"/>
              <a:pPr/>
              <a:t>93</a:t>
            </a:fld>
            <a:endParaRPr lang="cs-CZ" altLang="cs-CZ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Nulový pointer </a:t>
            </a:r>
            <a:r>
              <a:rPr lang="cs-CZ" altLang="cs-CZ" sz="4000">
                <a:solidFill>
                  <a:schemeClr val="accent2"/>
                </a:solidFill>
              </a:rPr>
              <a:t>NULL</a:t>
            </a:r>
            <a:r>
              <a:rPr lang="cs-CZ" altLang="cs-CZ" sz="4000"/>
              <a:t>; konverze pointerů a zarovnávání v paměti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 dirty="0"/>
              <a:t>Hodnotu </a:t>
            </a:r>
            <a:r>
              <a:rPr lang="cs-CZ" altLang="cs-CZ" sz="1600" dirty="0">
                <a:solidFill>
                  <a:schemeClr val="accent2"/>
                </a:solidFill>
              </a:rPr>
              <a:t>NULL</a:t>
            </a:r>
            <a:r>
              <a:rPr lang="cs-CZ" altLang="cs-CZ" sz="1600" dirty="0"/>
              <a:t> je možné přiřadit bez přetypování pointerům na libovolný typ dat a používá se pro označení, že tento pointer neukazuje momentálně na nic, to znamená, že nemá přidělenou paměť.</a:t>
            </a:r>
          </a:p>
          <a:p>
            <a:pPr>
              <a:lnSpc>
                <a:spcPct val="80000"/>
              </a:lnSpc>
            </a:pPr>
            <a:r>
              <a:rPr lang="cs-CZ" altLang="cs-CZ" sz="1600" dirty="0">
                <a:solidFill>
                  <a:schemeClr val="accent2"/>
                </a:solidFill>
              </a:rPr>
              <a:t>NULL</a:t>
            </a:r>
            <a:r>
              <a:rPr lang="cs-CZ" altLang="cs-CZ" sz="1600" dirty="0"/>
              <a:t> je </a:t>
            </a:r>
            <a:r>
              <a:rPr lang="cs-CZ" altLang="cs-CZ" sz="1600" dirty="0">
                <a:hlinkClick r:id="rId2" action="ppaction://hlinksldjump"/>
              </a:rPr>
              <a:t>symbolická konstanta</a:t>
            </a:r>
            <a:r>
              <a:rPr lang="cs-CZ" altLang="cs-CZ" sz="1600" dirty="0"/>
              <a:t> definovaná v </a:t>
            </a:r>
            <a:r>
              <a:rPr lang="cs-CZ" altLang="cs-CZ" sz="1600" dirty="0" err="1">
                <a:solidFill>
                  <a:schemeClr val="accent2"/>
                </a:solidFill>
              </a:rPr>
              <a:t>stdlib.h</a:t>
            </a:r>
            <a:r>
              <a:rPr lang="cs-CZ" altLang="cs-CZ" sz="1600" dirty="0"/>
              <a:t> jako například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#</a:t>
            </a:r>
            <a:r>
              <a:rPr lang="cs-CZ" altLang="cs-CZ" sz="1400" dirty="0" err="1">
                <a:solidFill>
                  <a:schemeClr val="accent2"/>
                </a:solidFill>
              </a:rPr>
              <a:t>define</a:t>
            </a:r>
            <a:r>
              <a:rPr lang="cs-CZ" altLang="cs-CZ" sz="1400" dirty="0">
                <a:solidFill>
                  <a:schemeClr val="accent2"/>
                </a:solidFill>
              </a:rPr>
              <a:t> NULL 0</a:t>
            </a:r>
            <a:r>
              <a:rPr lang="cs-CZ" altLang="cs-CZ" sz="1400" dirty="0"/>
              <a:t> nebo </a:t>
            </a:r>
            <a:r>
              <a:rPr lang="cs-CZ" altLang="cs-CZ" sz="1400" dirty="0">
                <a:solidFill>
                  <a:schemeClr val="accent2"/>
                </a:solidFill>
              </a:rPr>
              <a:t>#</a:t>
            </a:r>
            <a:r>
              <a:rPr lang="cs-CZ" altLang="cs-CZ" sz="1400" dirty="0" err="1">
                <a:solidFill>
                  <a:schemeClr val="accent2"/>
                </a:solidFill>
              </a:rPr>
              <a:t>define</a:t>
            </a:r>
            <a:r>
              <a:rPr lang="cs-CZ" altLang="cs-CZ" sz="1400" dirty="0">
                <a:solidFill>
                  <a:schemeClr val="accent2"/>
                </a:solidFill>
              </a:rPr>
              <a:t> NULL 0L</a:t>
            </a:r>
            <a:r>
              <a:rPr lang="cs-CZ" altLang="cs-CZ" sz="1400" dirty="0"/>
              <a:t> nebo jako </a:t>
            </a:r>
            <a:r>
              <a:rPr lang="cs-CZ" altLang="cs-CZ" sz="1400" dirty="0">
                <a:solidFill>
                  <a:schemeClr val="accent2"/>
                </a:solidFill>
              </a:rPr>
              <a:t>#</a:t>
            </a:r>
            <a:r>
              <a:rPr lang="cs-CZ" altLang="cs-CZ" sz="1400" dirty="0" err="1">
                <a:solidFill>
                  <a:schemeClr val="accent2"/>
                </a:solidFill>
              </a:rPr>
              <a:t>define</a:t>
            </a:r>
            <a:r>
              <a:rPr lang="cs-CZ" altLang="cs-CZ" sz="1400" dirty="0">
                <a:solidFill>
                  <a:schemeClr val="accent2"/>
                </a:solidFill>
              </a:rPr>
              <a:t> NULL ((</a:t>
            </a:r>
            <a:r>
              <a:rPr lang="cs-CZ" altLang="cs-CZ" sz="1400" dirty="0" err="1">
                <a:solidFill>
                  <a:schemeClr val="accent2"/>
                </a:solidFill>
              </a:rPr>
              <a:t>void</a:t>
            </a:r>
            <a:r>
              <a:rPr lang="cs-CZ" altLang="cs-CZ" sz="1400" dirty="0">
                <a:solidFill>
                  <a:schemeClr val="accent2"/>
                </a:solidFill>
              </a:rPr>
              <a:t> *) 0)</a:t>
            </a:r>
          </a:p>
          <a:p>
            <a:pPr>
              <a:lnSpc>
                <a:spcPct val="80000"/>
              </a:lnSpc>
            </a:pP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dirty="0"/>
              <a:t>Konverze pointerů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Standardně používáme při přidělování dynamické paměti funkcí </a:t>
            </a:r>
            <a:r>
              <a:rPr lang="cs-CZ" altLang="cs-CZ" sz="1400" dirty="0" err="1">
                <a:solidFill>
                  <a:schemeClr val="accent2"/>
                </a:solidFill>
              </a:rPr>
              <a:t>malloc</a:t>
            </a:r>
            <a:r>
              <a:rPr lang="cs-CZ" altLang="cs-CZ" sz="1400" dirty="0">
                <a:solidFill>
                  <a:schemeClr val="accent2"/>
                </a:solidFill>
              </a:rPr>
              <a:t>()</a:t>
            </a:r>
            <a:r>
              <a:rPr lang="cs-CZ" altLang="cs-CZ" sz="14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Následující použití se běžně nepotřebuje.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char</a:t>
            </a:r>
            <a:r>
              <a:rPr lang="cs-CZ" altLang="cs-CZ" sz="1400" dirty="0">
                <a:solidFill>
                  <a:schemeClr val="accent2"/>
                </a:solidFill>
              </a:rPr>
              <a:t> *</a:t>
            </a:r>
            <a:r>
              <a:rPr lang="cs-CZ" altLang="cs-CZ" sz="1400" dirty="0" err="1">
                <a:solidFill>
                  <a:schemeClr val="accent2"/>
                </a:solidFill>
              </a:rPr>
              <a:t>p_c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*</a:t>
            </a:r>
            <a:r>
              <a:rPr lang="cs-CZ" altLang="cs-CZ" sz="1400" dirty="0" err="1">
                <a:solidFill>
                  <a:schemeClr val="accent2"/>
                </a:solidFill>
              </a:rPr>
              <a:t>p_i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p_c</a:t>
            </a:r>
            <a:r>
              <a:rPr lang="cs-CZ" altLang="cs-CZ" sz="1400" dirty="0">
                <a:solidFill>
                  <a:schemeClr val="accent2"/>
                </a:solidFill>
              </a:rPr>
              <a:t> = </a:t>
            </a:r>
            <a:r>
              <a:rPr lang="cs-CZ" altLang="cs-CZ" sz="1400" dirty="0" err="1">
                <a:solidFill>
                  <a:schemeClr val="accent2"/>
                </a:solidFill>
              </a:rPr>
              <a:t>p_i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  <a:r>
              <a:rPr lang="cs-CZ" altLang="cs-CZ" sz="1400" dirty="0"/>
              <a:t> /* Nevhodné implicitní přetypování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p_c</a:t>
            </a:r>
            <a:r>
              <a:rPr lang="cs-CZ" altLang="cs-CZ" sz="1400" dirty="0">
                <a:solidFill>
                  <a:schemeClr val="accent2"/>
                </a:solidFill>
              </a:rPr>
              <a:t> = (</a:t>
            </a:r>
            <a:r>
              <a:rPr lang="cs-CZ" altLang="cs-CZ" sz="1400" dirty="0" err="1">
                <a:solidFill>
                  <a:schemeClr val="accent2"/>
                </a:solidFill>
              </a:rPr>
              <a:t>char</a:t>
            </a:r>
            <a:r>
              <a:rPr lang="cs-CZ" altLang="cs-CZ" sz="1400" dirty="0">
                <a:solidFill>
                  <a:schemeClr val="accent2"/>
                </a:solidFill>
              </a:rPr>
              <a:t> *) </a:t>
            </a:r>
            <a:r>
              <a:rPr lang="cs-CZ" altLang="cs-CZ" sz="1400" dirty="0" err="1">
                <a:solidFill>
                  <a:schemeClr val="accent2"/>
                </a:solidFill>
              </a:rPr>
              <a:t>p_i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  <a:r>
              <a:rPr lang="cs-CZ" altLang="cs-CZ" sz="1400" dirty="0"/>
              <a:t> /* Lepší explicitní přetypování */</a:t>
            </a:r>
          </a:p>
          <a:p>
            <a:pPr>
              <a:lnSpc>
                <a:spcPct val="80000"/>
              </a:lnSpc>
            </a:pP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dirty="0"/>
              <a:t>Zarovnávání v paměti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Pokud při konverzi pointerů dochází k neočekávané chybě, je vhodné zkusit přetypování tam a zpět a vypsat hodnoty pointerů, například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printf</a:t>
            </a:r>
            <a:r>
              <a:rPr lang="cs-CZ" altLang="cs-CZ" sz="1400" dirty="0">
                <a:solidFill>
                  <a:schemeClr val="accent2"/>
                </a:solidFill>
              </a:rPr>
              <a:t>("</a:t>
            </a:r>
            <a:r>
              <a:rPr lang="cs-CZ" altLang="cs-CZ" sz="1400" dirty="0" err="1">
                <a:solidFill>
                  <a:schemeClr val="accent2"/>
                </a:solidFill>
              </a:rPr>
              <a:t>p_c</a:t>
            </a:r>
            <a:r>
              <a:rPr lang="cs-CZ" altLang="cs-CZ" sz="1400" dirty="0">
                <a:solidFill>
                  <a:schemeClr val="accent2"/>
                </a:solidFill>
              </a:rPr>
              <a:t> před konverzí: %p.\n", </a:t>
            </a:r>
            <a:r>
              <a:rPr lang="cs-CZ" altLang="cs-CZ" sz="1400" dirty="0" err="1">
                <a:solidFill>
                  <a:schemeClr val="accent2"/>
                </a:solidFill>
              </a:rPr>
              <a:t>p_c</a:t>
            </a:r>
            <a:r>
              <a:rPr lang="cs-CZ" altLang="cs-CZ" sz="1400" dirty="0">
                <a:solidFill>
                  <a:schemeClr val="accent2"/>
                </a:solidFill>
              </a:rPr>
              <a:t>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p_i</a:t>
            </a:r>
            <a:r>
              <a:rPr lang="cs-CZ" altLang="cs-CZ" sz="1400" dirty="0">
                <a:solidFill>
                  <a:schemeClr val="accent2"/>
                </a:solidFill>
              </a:rPr>
              <a:t> = (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>
                <a:solidFill>
                  <a:schemeClr val="accent2"/>
                </a:solidFill>
              </a:rPr>
              <a:t> *) </a:t>
            </a:r>
            <a:r>
              <a:rPr lang="cs-CZ" altLang="cs-CZ" sz="1400" dirty="0" err="1">
                <a:solidFill>
                  <a:schemeClr val="accent2"/>
                </a:solidFill>
              </a:rPr>
              <a:t>p_c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p_c</a:t>
            </a:r>
            <a:r>
              <a:rPr lang="cs-CZ" altLang="cs-CZ" sz="1400" dirty="0">
                <a:solidFill>
                  <a:schemeClr val="accent2"/>
                </a:solidFill>
              </a:rPr>
              <a:t> = (</a:t>
            </a:r>
            <a:r>
              <a:rPr lang="cs-CZ" altLang="cs-CZ" sz="1400" dirty="0" err="1">
                <a:solidFill>
                  <a:schemeClr val="accent2"/>
                </a:solidFill>
              </a:rPr>
              <a:t>char</a:t>
            </a:r>
            <a:r>
              <a:rPr lang="cs-CZ" altLang="cs-CZ" sz="1400" dirty="0">
                <a:solidFill>
                  <a:schemeClr val="accent2"/>
                </a:solidFill>
              </a:rPr>
              <a:t> *) </a:t>
            </a:r>
            <a:r>
              <a:rPr lang="cs-CZ" altLang="cs-CZ" sz="1400" dirty="0" err="1">
                <a:solidFill>
                  <a:schemeClr val="accent2"/>
                </a:solidFill>
              </a:rPr>
              <a:t>p_i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printf</a:t>
            </a:r>
            <a:r>
              <a:rPr lang="cs-CZ" altLang="cs-CZ" sz="1400" dirty="0">
                <a:solidFill>
                  <a:schemeClr val="accent2"/>
                </a:solidFill>
              </a:rPr>
              <a:t>("</a:t>
            </a:r>
            <a:r>
              <a:rPr lang="cs-CZ" altLang="cs-CZ" sz="1400" dirty="0" err="1">
                <a:solidFill>
                  <a:schemeClr val="accent2"/>
                </a:solidFill>
              </a:rPr>
              <a:t>p_c</a:t>
            </a:r>
            <a:r>
              <a:rPr lang="cs-CZ" altLang="cs-CZ" sz="1400" dirty="0">
                <a:solidFill>
                  <a:schemeClr val="accent2"/>
                </a:solidFill>
              </a:rPr>
              <a:t> po konverzi: %p.\n", </a:t>
            </a:r>
            <a:r>
              <a:rPr lang="cs-CZ" altLang="cs-CZ" sz="1400" dirty="0" err="1">
                <a:solidFill>
                  <a:schemeClr val="accent2"/>
                </a:solidFill>
              </a:rPr>
              <a:t>p_c</a:t>
            </a:r>
            <a:r>
              <a:rPr lang="cs-CZ" altLang="cs-CZ" sz="1400" dirty="0">
                <a:solidFill>
                  <a:schemeClr val="accent2"/>
                </a:solidFill>
              </a:rPr>
              <a:t>);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Odlišné výsledky, které můžeme dostat, jsou způsobeny díky tomu, že některé kompilátory používají taktiku, že určité datové typy, například </a:t>
            </a:r>
            <a:r>
              <a:rPr lang="cs-CZ" altLang="cs-CZ" sz="1400" dirty="0" err="1">
                <a:solidFill>
                  <a:schemeClr val="accent2"/>
                </a:solidFill>
              </a:rPr>
              <a:t>int</a:t>
            </a:r>
            <a:r>
              <a:rPr lang="cs-CZ" altLang="cs-CZ" sz="1400" dirty="0"/>
              <a:t>, jsou uloženy v paměti od sudých adres (</a:t>
            </a:r>
            <a:r>
              <a:rPr lang="cs-CZ" altLang="cs-CZ" sz="1400" dirty="0" err="1">
                <a:hlinkClick r:id="rId3"/>
              </a:rPr>
              <a:t>memory</a:t>
            </a:r>
            <a:r>
              <a:rPr lang="cs-CZ" altLang="cs-CZ" sz="1400" dirty="0">
                <a:hlinkClick r:id="rId3"/>
              </a:rPr>
              <a:t> </a:t>
            </a:r>
            <a:r>
              <a:rPr lang="cs-CZ" altLang="cs-CZ" sz="1400" dirty="0" err="1">
                <a:hlinkClick r:id="rId3"/>
              </a:rPr>
              <a:t>alignment</a:t>
            </a:r>
            <a:r>
              <a:rPr lang="cs-CZ" altLang="cs-CZ" sz="1400" dirty="0"/>
              <a:t>).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Bez problémů je </a:t>
            </a:r>
            <a:r>
              <a:rPr lang="cs-CZ" altLang="cs-CZ" sz="1400" dirty="0" err="1"/>
              <a:t>pointerová</a:t>
            </a:r>
            <a:r>
              <a:rPr lang="cs-CZ" altLang="cs-CZ" sz="1400" dirty="0"/>
              <a:t> konverze pouze z delších datových typů na kratší.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B5B4A-D847-42AE-90AA-9AA1D664FF38}" type="slidenum">
              <a:rPr lang="cs-CZ" altLang="cs-CZ"/>
              <a:pPr/>
              <a:t>94</a:t>
            </a:fld>
            <a:endParaRPr lang="cs-CZ" altLang="cs-CZ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sz="4000"/>
              <a:t>Volání parametrů funkce odkazem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200"/>
              <a:t>Funkce </a:t>
            </a:r>
            <a:r>
              <a:rPr lang="cs-CZ" altLang="cs-CZ" sz="1200">
                <a:solidFill>
                  <a:schemeClr val="accent2"/>
                </a:solidFill>
              </a:rPr>
              <a:t>vymen()</a:t>
            </a:r>
            <a:r>
              <a:rPr lang="cs-CZ" altLang="cs-CZ" sz="1200"/>
              <a:t> vymění dvě celá čísla.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void vymen(int *p_x, int *p_y)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int pom;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pom = *p_x;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*p_x = *p_y;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*p_y = pom;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void vymen_komplikovane(int **p_x, int **p_y)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int pom;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pom = **p_x;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**p_x = **p_y;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**p_y = pom;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int i = 5, j = 3;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vymen(&amp;i, &amp;j);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printf("i je %d a j je %d.\n", i, j);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int *p_i = &amp;i, *p_j = &amp;j;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vymen(p_i, p_j);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printf("i je %d a j je %d.\n", *p_i, *p_j);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vymen_komplikovane(&amp;p_i, &amp;p_j);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printf("i je %d a j je %d.\n", *p_i, *p_j);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1200"/>
              <a:t>Chyby při volání funkce </a:t>
            </a:r>
            <a:r>
              <a:rPr lang="cs-CZ" altLang="cs-CZ" sz="1200">
                <a:solidFill>
                  <a:schemeClr val="accent2"/>
                </a:solidFill>
              </a:rPr>
              <a:t>vymen()</a:t>
            </a:r>
            <a:r>
              <a:rPr lang="cs-CZ" altLang="cs-CZ" sz="1200"/>
              <a:t>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vymen(i, j);</a:t>
            </a:r>
          </a:p>
          <a:p>
            <a:pPr lvl="2">
              <a:lnSpc>
                <a:spcPct val="80000"/>
              </a:lnSpc>
            </a:pPr>
            <a:r>
              <a:rPr lang="cs-CZ" altLang="cs-CZ" sz="900"/>
              <a:t>Zapisuje se na adresy 3 a 5, což vede většinou ke zhroucení programu.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vymen(*i, *j);</a:t>
            </a:r>
          </a:p>
          <a:p>
            <a:pPr lvl="2">
              <a:lnSpc>
                <a:spcPct val="80000"/>
              </a:lnSpc>
            </a:pPr>
            <a:r>
              <a:rPr lang="cs-CZ" altLang="cs-CZ" sz="900"/>
              <a:t>Zapisuje se na adresy, které jsou na adresách 3 a 5, což opět vede většinou ke zhroucení programu.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B6E6F-1DF9-4723-8373-65263FA2500B}" type="slidenum">
              <a:rPr lang="cs-CZ" altLang="cs-CZ"/>
              <a:pPr/>
              <a:t>95</a:t>
            </a:fld>
            <a:endParaRPr lang="cs-CZ" altLang="cs-CZ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Pointer na typ </a:t>
            </a:r>
            <a:r>
              <a:rPr lang="cs-CZ" altLang="cs-CZ">
                <a:solidFill>
                  <a:schemeClr val="accent2"/>
                </a:solidFill>
              </a:rPr>
              <a:t>void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void *p_void;</a:t>
            </a:r>
          </a:p>
          <a:p>
            <a:pPr>
              <a:lnSpc>
                <a:spcPct val="80000"/>
              </a:lnSpc>
            </a:pPr>
            <a:r>
              <a:rPr lang="cs-CZ" altLang="cs-CZ" sz="1000"/>
              <a:t>Pointer </a:t>
            </a:r>
            <a:r>
              <a:rPr lang="cs-CZ" altLang="cs-CZ" sz="1000">
                <a:solidFill>
                  <a:schemeClr val="accent2"/>
                </a:solidFill>
              </a:rPr>
              <a:t>*p_void</a:t>
            </a:r>
            <a:r>
              <a:rPr lang="cs-CZ" altLang="cs-CZ" sz="1000"/>
              <a:t> neukazuje na žádný konkrétní typ, čili dá se využít pro ukazování na zcela libovolný typ, ovšem po důsledném přetypování.</a:t>
            </a:r>
          </a:p>
          <a:p>
            <a:pPr>
              <a:lnSpc>
                <a:spcPct val="80000"/>
              </a:lnSpc>
            </a:pPr>
            <a:r>
              <a:rPr lang="cs-CZ" altLang="cs-CZ" sz="1000"/>
              <a:t>Generický pointer</a:t>
            </a:r>
          </a:p>
          <a:p>
            <a:pPr>
              <a:lnSpc>
                <a:spcPct val="80000"/>
              </a:lnSpc>
            </a:pPr>
            <a:endParaRPr lang="cs-CZ" altLang="cs-CZ" sz="1000"/>
          </a:p>
          <a:p>
            <a:pPr>
              <a:lnSpc>
                <a:spcPct val="80000"/>
              </a:lnSpc>
            </a:pPr>
            <a:r>
              <a:rPr lang="cs-CZ" altLang="cs-CZ" sz="1000"/>
              <a:t>Pointer na typ </a:t>
            </a:r>
            <a:r>
              <a:rPr lang="cs-CZ" altLang="cs-CZ" sz="1000">
                <a:solidFill>
                  <a:schemeClr val="accent2"/>
                </a:solidFill>
              </a:rPr>
              <a:t>void</a:t>
            </a:r>
            <a:r>
              <a:rPr lang="cs-CZ" altLang="cs-CZ" sz="1000"/>
              <a:t> jako pointer na několik různých typů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int 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float f;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void *p_void = &amp;i;	</a:t>
            </a:r>
            <a:r>
              <a:rPr lang="cs-CZ" altLang="cs-CZ" sz="1000"/>
              <a:t>/* </a:t>
            </a:r>
            <a:r>
              <a:rPr lang="cs-CZ" altLang="cs-CZ" sz="1000">
                <a:solidFill>
                  <a:schemeClr val="accent2"/>
                </a:solidFill>
              </a:rPr>
              <a:t>p_void</a:t>
            </a:r>
            <a:r>
              <a:rPr lang="cs-CZ" altLang="cs-CZ" sz="1000"/>
              <a:t> ukazuje na </a:t>
            </a:r>
            <a:r>
              <a:rPr lang="cs-CZ" altLang="cs-CZ" sz="1000">
                <a:solidFill>
                  <a:schemeClr val="accent2"/>
                </a:solidFill>
              </a:rPr>
              <a:t>i</a:t>
            </a:r>
            <a:r>
              <a:rPr lang="cs-CZ" altLang="cs-CZ" sz="1000"/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*(int *) p_void = 2;	</a:t>
            </a:r>
            <a:r>
              <a:rPr lang="cs-CZ" altLang="cs-CZ" sz="1000"/>
              <a:t>/* Přetypování a nastavení </a:t>
            </a:r>
            <a:r>
              <a:rPr lang="cs-CZ" altLang="cs-CZ" sz="1000">
                <a:solidFill>
                  <a:schemeClr val="accent2"/>
                </a:solidFill>
              </a:rPr>
              <a:t>i</a:t>
            </a:r>
            <a:r>
              <a:rPr lang="cs-CZ" altLang="cs-CZ" sz="1000"/>
              <a:t> na </a:t>
            </a:r>
            <a:r>
              <a:rPr lang="cs-CZ" altLang="cs-CZ" sz="1000">
                <a:solidFill>
                  <a:schemeClr val="accent2"/>
                </a:solidFill>
              </a:rPr>
              <a:t>2</a:t>
            </a:r>
            <a:r>
              <a:rPr lang="cs-CZ" altLang="cs-CZ" sz="1000"/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p_void = &amp;f;		</a:t>
            </a:r>
            <a:r>
              <a:rPr lang="cs-CZ" altLang="cs-CZ" sz="1000"/>
              <a:t>/* </a:t>
            </a:r>
            <a:r>
              <a:rPr lang="cs-CZ" altLang="cs-CZ" sz="1000">
                <a:solidFill>
                  <a:schemeClr val="accent2"/>
                </a:solidFill>
              </a:rPr>
              <a:t>p_void</a:t>
            </a:r>
            <a:r>
              <a:rPr lang="cs-CZ" altLang="cs-CZ" sz="1000"/>
              <a:t> ukazuje na </a:t>
            </a:r>
            <a:r>
              <a:rPr lang="cs-CZ" altLang="cs-CZ" sz="1000">
                <a:solidFill>
                  <a:schemeClr val="accent2"/>
                </a:solidFill>
              </a:rPr>
              <a:t>f</a:t>
            </a:r>
            <a:r>
              <a:rPr lang="cs-CZ" altLang="cs-CZ" sz="1000"/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*(float *) p_void = 1.1;	</a:t>
            </a:r>
            <a:r>
              <a:rPr lang="cs-CZ" altLang="cs-CZ" sz="1000"/>
              <a:t>/* Přetypování a nastavení </a:t>
            </a:r>
            <a:r>
              <a:rPr lang="cs-CZ" altLang="cs-CZ" sz="1000">
                <a:solidFill>
                  <a:schemeClr val="accent2"/>
                </a:solidFill>
              </a:rPr>
              <a:t>f</a:t>
            </a:r>
            <a:r>
              <a:rPr lang="cs-CZ" altLang="cs-CZ" sz="1000"/>
              <a:t> na </a:t>
            </a:r>
            <a:r>
              <a:rPr lang="cs-CZ" altLang="cs-CZ" sz="1000">
                <a:solidFill>
                  <a:schemeClr val="accent2"/>
                </a:solidFill>
              </a:rPr>
              <a:t>1.1</a:t>
            </a:r>
            <a:r>
              <a:rPr lang="cs-CZ" altLang="cs-CZ" sz="1000"/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endParaRPr lang="cs-CZ" altLang="cs-CZ" sz="1000"/>
          </a:p>
          <a:p>
            <a:pPr>
              <a:lnSpc>
                <a:spcPct val="80000"/>
              </a:lnSpc>
            </a:pPr>
            <a:r>
              <a:rPr lang="cs-CZ" altLang="cs-CZ" sz="1000"/>
              <a:t>Pointer na typ </a:t>
            </a:r>
            <a:r>
              <a:rPr lang="cs-CZ" altLang="cs-CZ" sz="1000">
                <a:solidFill>
                  <a:schemeClr val="accent2"/>
                </a:solidFill>
              </a:rPr>
              <a:t>void</a:t>
            </a:r>
            <a:r>
              <a:rPr lang="cs-CZ" altLang="cs-CZ" sz="1000"/>
              <a:t> jako formální parametr funkce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void vymen_pointery(void **p_x, void **p_y)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void *p_pom;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p_pom = *p_x;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*p_x = *p_y;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*p_y = p_pom;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char c = 1, *p_c = &amp;c, d = 2, *p_d = &amp;d;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FILE *fin = stdout, *fout = stdin; </a:t>
            </a:r>
            <a:r>
              <a:rPr lang="cs-CZ" altLang="cs-CZ" sz="1000"/>
              <a:t>/* Záměrné prohození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fprintf(fin, "c = %d, d = %d.\n", *p_c, *p_d);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vymen_pointery((void **)&amp;p_c, (void **)&amp;p_d);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/>
              <a:t>  /* Přetypování na </a:t>
            </a:r>
            <a:r>
              <a:rPr lang="cs-CZ" altLang="cs-CZ" sz="1000">
                <a:solidFill>
                  <a:schemeClr val="accent2"/>
                </a:solidFill>
              </a:rPr>
              <a:t>(void **)</a:t>
            </a:r>
            <a:r>
              <a:rPr lang="cs-CZ" altLang="cs-CZ" sz="1000"/>
              <a:t> je z důvodu zamezení varovnému hlášení o nestejných typech parametrů.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vymen_pointery((void **)&amp;fin, (void **)&amp;fout);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fprintf(fout, "c = %d, d = %d.\n", *p_c, *p_d);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2102-0247-4AA3-A621-6008C97A98AC}" type="slidenum">
              <a:rPr lang="cs-CZ" altLang="cs-CZ"/>
              <a:pPr/>
              <a:t>96</a:t>
            </a:fld>
            <a:endParaRPr lang="cs-CZ" altLang="cs-CZ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>
                <a:hlinkClick r:id="rId2"/>
              </a:rPr>
              <a:t>Pointer na funkci</a:t>
            </a:r>
            <a:endParaRPr lang="cs-CZ" altLang="cs-CZ" dirty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838200"/>
            <a:ext cx="8231188" cy="6019800"/>
          </a:xfrm>
          <a:noFill/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int i = 1, j = 2, k = 3;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void f1(int **p_x) </a:t>
            </a:r>
            <a:r>
              <a:rPr lang="cs-CZ" altLang="cs-CZ" sz="1400"/>
              <a:t>/* Procedura inicializuje pointer.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*p_x = &amp;i;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int *f2(void)	 </a:t>
            </a:r>
            <a:r>
              <a:rPr lang="cs-CZ" altLang="cs-CZ" sz="1400"/>
              <a:t>/* Funkce vrací pointer.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return &amp;j;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int f3(void) </a:t>
            </a:r>
            <a:r>
              <a:rPr lang="cs-CZ" altLang="cs-CZ" sz="1400"/>
              <a:t>/* Funkce vrací hodnotu.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return k;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int *p_i, *p_j;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int (*p_k)(); </a:t>
            </a:r>
            <a:r>
              <a:rPr lang="cs-CZ" altLang="cs-CZ" sz="1400"/>
              <a:t>/* Pointer na funkci vracející </a:t>
            </a:r>
            <a:r>
              <a:rPr lang="cs-CZ" altLang="cs-CZ" sz="1400">
                <a:solidFill>
                  <a:schemeClr val="accent2"/>
                </a:solidFill>
              </a:rPr>
              <a:t>int</a:t>
            </a:r>
            <a:r>
              <a:rPr lang="cs-CZ" altLang="cs-CZ" sz="1400"/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</a:t>
            </a:r>
            <a:r>
              <a:rPr lang="cs-CZ" altLang="cs-CZ" sz="1400"/>
              <a:t>/* </a:t>
            </a:r>
            <a:r>
              <a:rPr lang="cs-CZ" altLang="cs-CZ" sz="1400">
                <a:solidFill>
                  <a:schemeClr val="accent2"/>
                </a:solidFill>
              </a:rPr>
              <a:t>int (*p_k);</a:t>
            </a:r>
            <a:r>
              <a:rPr lang="cs-CZ" altLang="cs-CZ" sz="1400"/>
              <a:t> by znamenalo totéž co </a:t>
            </a:r>
            <a:r>
              <a:rPr lang="cs-CZ" altLang="cs-CZ" sz="1400">
                <a:solidFill>
                  <a:schemeClr val="accent2"/>
                </a:solidFill>
              </a:rPr>
              <a:t>int *p_k;</a:t>
            </a:r>
            <a:r>
              <a:rPr lang="cs-CZ" altLang="cs-CZ" sz="1400"/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</a:t>
            </a:r>
            <a:r>
              <a:rPr lang="cs-CZ" altLang="cs-CZ" sz="1400"/>
              <a:t>/* </a:t>
            </a:r>
            <a:r>
              <a:rPr lang="cs-CZ" altLang="cs-CZ" sz="1400">
                <a:solidFill>
                  <a:schemeClr val="accent2"/>
                </a:solidFill>
              </a:rPr>
              <a:t>int *p_k();</a:t>
            </a:r>
            <a:r>
              <a:rPr lang="cs-CZ" altLang="cs-CZ" sz="1400"/>
              <a:t> by znamenalo deklaraci funkce </a:t>
            </a:r>
            <a:r>
              <a:rPr lang="cs-CZ" altLang="cs-CZ" sz="1400">
                <a:solidFill>
                  <a:schemeClr val="accent2"/>
                </a:solidFill>
              </a:rPr>
              <a:t>p_k()</a:t>
            </a:r>
            <a:r>
              <a:rPr lang="cs-CZ" altLang="cs-CZ" sz="1400"/>
              <a:t> vracející pointer na </a:t>
            </a:r>
            <a:r>
              <a:rPr lang="cs-CZ" altLang="cs-CZ" sz="1400">
                <a:solidFill>
                  <a:schemeClr val="accent2"/>
                </a:solidFill>
              </a:rPr>
              <a:t>int</a:t>
            </a:r>
            <a:r>
              <a:rPr lang="cs-CZ" altLang="cs-CZ" sz="1400"/>
              <a:t>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f1(&amp;p_i);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p_j = f2();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p_k = f3; </a:t>
            </a:r>
            <a:r>
              <a:rPr lang="cs-CZ" altLang="cs-CZ" sz="1400"/>
              <a:t>/* Přiřazení adresy funkce pointeru. Místo </a:t>
            </a:r>
            <a:r>
              <a:rPr lang="cs-CZ" altLang="cs-CZ" sz="1400">
                <a:solidFill>
                  <a:schemeClr val="accent2"/>
                </a:solidFill>
              </a:rPr>
              <a:t>f3 </a:t>
            </a:r>
            <a:r>
              <a:rPr lang="cs-CZ" altLang="cs-CZ" sz="1400"/>
              <a:t>může být </a:t>
            </a:r>
            <a:r>
              <a:rPr lang="cs-CZ" altLang="cs-CZ" sz="1400">
                <a:solidFill>
                  <a:schemeClr val="accent2"/>
                </a:solidFill>
              </a:rPr>
              <a:t>&amp;f3</a:t>
            </a:r>
            <a:r>
              <a:rPr lang="cs-CZ" altLang="cs-CZ" sz="1400"/>
              <a:t>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printf("%d %d %d\n", *p_i, *p_j, p_k()); </a:t>
            </a:r>
            <a:r>
              <a:rPr lang="cs-CZ" altLang="cs-CZ" sz="1400"/>
              <a:t>/* Místo </a:t>
            </a:r>
            <a:r>
              <a:rPr lang="cs-CZ" altLang="cs-CZ" sz="1400">
                <a:solidFill>
                  <a:schemeClr val="accent2"/>
                </a:solidFill>
              </a:rPr>
              <a:t>p_k() </a:t>
            </a:r>
            <a:r>
              <a:rPr lang="cs-CZ" altLang="cs-CZ" sz="1400"/>
              <a:t>může být </a:t>
            </a:r>
            <a:r>
              <a:rPr lang="cs-CZ" altLang="cs-CZ" sz="1400">
                <a:solidFill>
                  <a:schemeClr val="accent2"/>
                </a:solidFill>
              </a:rPr>
              <a:t>(*p_k)()</a:t>
            </a:r>
            <a:r>
              <a:rPr lang="cs-CZ" altLang="cs-CZ" sz="1400"/>
              <a:t> nebo </a:t>
            </a:r>
            <a:r>
              <a:rPr lang="cs-CZ" altLang="cs-CZ" sz="1400">
                <a:solidFill>
                  <a:schemeClr val="accent2"/>
                </a:solidFill>
              </a:rPr>
              <a:t>f3()</a:t>
            </a:r>
            <a:r>
              <a:rPr lang="cs-CZ" altLang="cs-CZ" sz="1400"/>
              <a:t> nebo </a:t>
            </a:r>
            <a:r>
              <a:rPr lang="cs-CZ" altLang="cs-CZ" sz="1400">
                <a:solidFill>
                  <a:schemeClr val="accent2"/>
                </a:solidFill>
              </a:rPr>
              <a:t>(*f3)()</a:t>
            </a:r>
            <a:r>
              <a:rPr lang="cs-CZ" altLang="cs-CZ" sz="1400"/>
              <a:t>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</p:txBody>
      </p:sp>
      <p:graphicFrame>
        <p:nvGraphicFramePr>
          <p:cNvPr id="126024" name="Group 72"/>
          <p:cNvGraphicFramePr>
            <a:graphicFrameLocks noGrp="1"/>
          </p:cNvGraphicFramePr>
          <p:nvPr>
            <p:ph sz="half" idx="2"/>
          </p:nvPr>
        </p:nvGraphicFramePr>
        <p:xfrm>
          <a:off x="4648200" y="914400"/>
          <a:ext cx="4495800" cy="3959225"/>
        </p:xfrm>
        <a:graphic>
          <a:graphicData uri="http://schemas.openxmlformats.org/drawingml/2006/table">
            <a:tbl>
              <a:tblPr/>
              <a:tblGrid>
                <a:gridCol w="1123950"/>
                <a:gridCol w="1123950"/>
                <a:gridCol w="1123950"/>
                <a:gridCol w="1123950"/>
              </a:tblGrid>
              <a:tr h="441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Adresa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Proměnná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Hodnota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 příkazu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 = 1;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41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 = 2;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428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 = 3;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</a:tr>
              <a:tr h="441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p_x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f1(&amp;p_i);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41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p_i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*p_x = &amp;i;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41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p_j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p_j = f2();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441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p_k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p_k = f3;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</a:tr>
              <a:tr h="441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p_k()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41B06-F9D2-42DC-9B98-96C7837C7F88}" type="slidenum">
              <a:rPr lang="cs-CZ" altLang="cs-CZ"/>
              <a:pPr/>
              <a:t>97</a:t>
            </a:fld>
            <a:endParaRPr lang="cs-CZ" altLang="cs-CZ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/>
              <a:t>Funkce jako parametry funkcí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400"/>
              <a:t>Program vypíše tabulku hodnot polynomů x</a:t>
            </a:r>
            <a:r>
              <a:rPr lang="cs-CZ" altLang="cs-CZ" sz="1400" baseline="30000"/>
              <a:t>2</a:t>
            </a:r>
            <a:r>
              <a:rPr lang="cs-CZ" altLang="cs-CZ" sz="1400"/>
              <a:t> + 8 a x</a:t>
            </a:r>
            <a:r>
              <a:rPr lang="cs-CZ" altLang="cs-CZ" sz="1400" baseline="30000"/>
              <a:t>3</a:t>
            </a:r>
            <a:r>
              <a:rPr lang="cs-CZ" altLang="cs-CZ" sz="1400"/>
              <a:t> – 3 v intervalu &lt;-1, +1&gt; s krokem 0.2.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double pol1(double x)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return (x * x + 8);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double pol2(double x)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return (x * x * x - 3);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void tabulace(double d, double h, double k, double (*p_f)())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double x;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for (x = d; x &lt;= h; x += k)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printf("%5.1f %8.3f\n", x, p_f(x));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int main(void)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const double DOLNI = -1.0, HORNI = 1.0, KROK = 0.2;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tabulace(DOLNI, HORNI, KROK, pol1);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tabulace(DOLNI, HORNI, KROK, pol2);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AFE2-E8AF-46A5-92FA-193E1EC82634}" type="slidenum">
              <a:rPr lang="cs-CZ" altLang="cs-CZ"/>
              <a:pPr/>
              <a:t>98</a:t>
            </a:fld>
            <a:endParaRPr lang="cs-CZ" altLang="cs-CZ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 err="1"/>
              <a:t>Pointerová</a:t>
            </a:r>
            <a:r>
              <a:rPr lang="cs-CZ" altLang="cs-CZ" dirty="0"/>
              <a:t> aritmetika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838200"/>
            <a:ext cx="82296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000" dirty="0"/>
              <a:t>Používá se v datových strukturách typu pole a řetězec.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Pole nebo řetězec zabírá v paměti souvislý úsek (interval) adres a jeho prvky jsou stejného typu.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Velikost prvků určujeme operátorem </a:t>
            </a:r>
            <a:r>
              <a:rPr lang="cs-CZ" altLang="cs-CZ" sz="2000" dirty="0" err="1">
                <a:solidFill>
                  <a:schemeClr val="accent2"/>
                </a:solidFill>
              </a:rPr>
              <a:t>sizeof</a:t>
            </a:r>
            <a:r>
              <a:rPr lang="cs-CZ" altLang="cs-CZ" sz="2000" dirty="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Výraz </a:t>
            </a:r>
            <a:r>
              <a:rPr lang="cs-CZ" altLang="cs-CZ" sz="2000" dirty="0" err="1">
                <a:solidFill>
                  <a:schemeClr val="accent2"/>
                </a:solidFill>
              </a:rPr>
              <a:t>sizeof</a:t>
            </a:r>
            <a:r>
              <a:rPr lang="cs-CZ" altLang="cs-CZ" sz="2000" dirty="0">
                <a:solidFill>
                  <a:schemeClr val="accent2"/>
                </a:solidFill>
              </a:rPr>
              <a:t>(*p)</a:t>
            </a:r>
            <a:r>
              <a:rPr lang="cs-CZ" altLang="cs-CZ" sz="2000" dirty="0"/>
              <a:t> vrací počet bajtů nutný pro uložení prvku, na který ukazuje pointer </a:t>
            </a:r>
            <a:r>
              <a:rPr lang="cs-CZ" altLang="cs-CZ" sz="2000" dirty="0">
                <a:solidFill>
                  <a:schemeClr val="accent2"/>
                </a:solidFill>
              </a:rPr>
              <a:t>p</a:t>
            </a:r>
            <a:r>
              <a:rPr lang="cs-CZ" altLang="cs-CZ" sz="2000" dirty="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Hodnota adresy </a:t>
            </a:r>
            <a:r>
              <a:rPr lang="cs-CZ" altLang="cs-CZ" sz="2000" dirty="0">
                <a:solidFill>
                  <a:schemeClr val="accent2"/>
                </a:solidFill>
              </a:rPr>
              <a:t>n</a:t>
            </a:r>
            <a:r>
              <a:rPr lang="cs-CZ" altLang="cs-CZ" sz="2000" dirty="0"/>
              <a:t>-</a:t>
            </a:r>
            <a:r>
              <a:rPr lang="cs-CZ" altLang="cs-CZ" sz="2000" dirty="0" err="1"/>
              <a:t>tého</a:t>
            </a:r>
            <a:r>
              <a:rPr lang="cs-CZ" altLang="cs-CZ" sz="2000" dirty="0"/>
              <a:t> prvku za prvkem, na který ukazuje pointer </a:t>
            </a:r>
            <a:r>
              <a:rPr lang="cs-CZ" altLang="cs-CZ" sz="2000" dirty="0">
                <a:solidFill>
                  <a:schemeClr val="accent2"/>
                </a:solidFill>
              </a:rPr>
              <a:t>p</a:t>
            </a:r>
            <a:r>
              <a:rPr lang="cs-CZ" altLang="cs-CZ" sz="2000" dirty="0"/>
              <a:t>, je </a:t>
            </a:r>
            <a:r>
              <a:rPr lang="cs-CZ" altLang="cs-CZ" sz="2000" dirty="0">
                <a:solidFill>
                  <a:schemeClr val="accent2"/>
                </a:solidFill>
              </a:rPr>
              <a:t>p + n</a:t>
            </a:r>
            <a:r>
              <a:rPr lang="cs-CZ" altLang="cs-CZ" sz="2000" dirty="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Na jednotlivých adresách je uložen vždy jeden byte.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Výraz </a:t>
            </a:r>
            <a:r>
              <a:rPr lang="cs-CZ" altLang="cs-CZ" sz="2000" dirty="0">
                <a:solidFill>
                  <a:schemeClr val="accent2"/>
                </a:solidFill>
              </a:rPr>
              <a:t>p + n</a:t>
            </a:r>
            <a:r>
              <a:rPr lang="cs-CZ" altLang="cs-CZ" sz="2000" dirty="0"/>
              <a:t> se dá přepsat jako </a:t>
            </a:r>
            <a:r>
              <a:rPr lang="cs-CZ" altLang="cs-CZ" sz="2000" dirty="0">
                <a:solidFill>
                  <a:schemeClr val="accent2"/>
                </a:solidFill>
              </a:rPr>
              <a:t>(</a:t>
            </a:r>
            <a:r>
              <a:rPr lang="cs-CZ" altLang="cs-CZ" sz="2000" dirty="0" err="1">
                <a:solidFill>
                  <a:schemeClr val="accent2"/>
                </a:solidFill>
              </a:rPr>
              <a:t>char</a:t>
            </a:r>
            <a:r>
              <a:rPr lang="cs-CZ" altLang="cs-CZ" sz="2000" dirty="0">
                <a:solidFill>
                  <a:schemeClr val="accent2"/>
                </a:solidFill>
              </a:rPr>
              <a:t> *) p + </a:t>
            </a:r>
            <a:r>
              <a:rPr lang="cs-CZ" altLang="cs-CZ" sz="2000" dirty="0" err="1">
                <a:solidFill>
                  <a:schemeClr val="accent2"/>
                </a:solidFill>
              </a:rPr>
              <a:t>sizeof</a:t>
            </a:r>
            <a:r>
              <a:rPr lang="cs-CZ" altLang="cs-CZ" sz="2000" dirty="0">
                <a:solidFill>
                  <a:schemeClr val="accent2"/>
                </a:solidFill>
              </a:rPr>
              <a:t>(*p) * n</a:t>
            </a:r>
            <a:r>
              <a:rPr lang="cs-CZ" altLang="cs-CZ" sz="2000" dirty="0"/>
              <a:t>.</a:t>
            </a:r>
          </a:p>
          <a:p>
            <a:pPr>
              <a:lnSpc>
                <a:spcPct val="90000"/>
              </a:lnSpc>
            </a:pPr>
            <a:endParaRPr lang="cs-CZ" altLang="cs-CZ" sz="2000" dirty="0"/>
          </a:p>
          <a:p>
            <a:pPr>
              <a:lnSpc>
                <a:spcPct val="90000"/>
              </a:lnSpc>
            </a:pPr>
            <a:r>
              <a:rPr lang="cs-CZ" altLang="cs-CZ" sz="2000" dirty="0"/>
              <a:t>Příklad pole 3 hodnot datového typu zabírajícího 4 byty:</a:t>
            </a:r>
          </a:p>
        </p:txBody>
      </p:sp>
      <p:graphicFrame>
        <p:nvGraphicFramePr>
          <p:cNvPr id="128106" name="Group 106"/>
          <p:cNvGraphicFramePr>
            <a:graphicFrameLocks noGrp="1"/>
          </p:cNvGraphicFramePr>
          <p:nvPr>
            <p:ph sz="half" idx="2"/>
          </p:nvPr>
        </p:nvGraphicFramePr>
        <p:xfrm>
          <a:off x="457200" y="4724400"/>
          <a:ext cx="8229600" cy="1437831"/>
        </p:xfrm>
        <a:graphic>
          <a:graphicData uri="http://schemas.openxmlformats.org/drawingml/2006/table">
            <a:tbl>
              <a:tblPr/>
              <a:tblGrid>
                <a:gridCol w="838200"/>
                <a:gridCol w="615950"/>
                <a:gridCol w="615950"/>
                <a:gridCol w="615950"/>
                <a:gridCol w="615950"/>
                <a:gridCol w="615950"/>
                <a:gridCol w="615950"/>
                <a:gridCol w="615950"/>
                <a:gridCol w="615950"/>
                <a:gridCol w="615950"/>
                <a:gridCol w="615950"/>
                <a:gridCol w="615950"/>
                <a:gridCol w="615950"/>
              </a:tblGrid>
              <a:tr h="474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Index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sizeof(*p) =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= p + 0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= p + 1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= p + 2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Adresa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(char *) 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p+1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p+2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p+3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p+4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p+5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p+6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p+7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p+8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p+9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p+10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p+11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Byte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86200-D60C-4FA1-9544-0325635521C1}" type="slidenum">
              <a:rPr lang="cs-CZ" altLang="cs-CZ"/>
              <a:pPr/>
              <a:t>99</a:t>
            </a:fld>
            <a:endParaRPr lang="cs-CZ" altLang="cs-CZ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Pointerová aritmetika –</a:t>
            </a:r>
            <a:br>
              <a:rPr lang="cs-CZ" altLang="cs-CZ" sz="4000"/>
            </a:br>
            <a:r>
              <a:rPr lang="cs-CZ" altLang="cs-CZ" sz="4000"/>
              <a:t>přičtení celého čísla k pointeru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 dirty="0"/>
              <a:t>Pomocí </a:t>
            </a:r>
            <a:r>
              <a:rPr lang="cs-CZ" altLang="cs-CZ" sz="1600" dirty="0" err="1"/>
              <a:t>pointerové</a:t>
            </a:r>
            <a:r>
              <a:rPr lang="cs-CZ" altLang="cs-CZ" sz="1600" dirty="0"/>
              <a:t> aritmetiky můžeme polem nebo řetězcem procházet po jednotlivých prvcích.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Program načte </a:t>
            </a:r>
            <a:r>
              <a:rPr lang="cs-CZ" altLang="cs-CZ" sz="1600" dirty="0">
                <a:solidFill>
                  <a:schemeClr val="accent2"/>
                </a:solidFill>
              </a:rPr>
              <a:t>double</a:t>
            </a:r>
            <a:r>
              <a:rPr lang="cs-CZ" altLang="cs-CZ" sz="1600" dirty="0"/>
              <a:t> číslo a zobrazí odpovídající bajty z adresy v paměti, na níž je toto číslo uloženo.</a:t>
            </a:r>
          </a:p>
          <a:p>
            <a:pPr lvl="1">
              <a:lnSpc>
                <a:spcPct val="80000"/>
              </a:lnSpc>
            </a:pPr>
            <a:r>
              <a:rPr lang="cs-CZ" altLang="cs-CZ" sz="1200" dirty="0" smtClean="0"/>
              <a:t>Výsledek můžete porovnat například se stránkou </a:t>
            </a:r>
            <a:r>
              <a:rPr lang="cs-CZ" altLang="cs-CZ" sz="1200" dirty="0">
                <a:hlinkClick r:id="rId2"/>
              </a:rPr>
              <a:t>https://</a:t>
            </a:r>
            <a:r>
              <a:rPr lang="cs-CZ" altLang="cs-CZ" sz="1200" dirty="0" smtClean="0">
                <a:hlinkClick r:id="rId2"/>
              </a:rPr>
              <a:t>calculla.com/floating_point_numbers</a:t>
            </a:r>
            <a:endParaRPr lang="cs-CZ" altLang="cs-CZ" sz="1200" dirty="0" smtClean="0"/>
          </a:p>
          <a:p>
            <a:pPr>
              <a:lnSpc>
                <a:spcPct val="80000"/>
              </a:lnSpc>
            </a:pPr>
            <a:endParaRPr lang="cs-CZ" altLang="cs-CZ" sz="16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#</a:t>
            </a:r>
            <a:r>
              <a:rPr lang="cs-CZ" altLang="cs-CZ" sz="1600" dirty="0" err="1">
                <a:solidFill>
                  <a:schemeClr val="accent2"/>
                </a:solidFill>
              </a:rPr>
              <a:t>include</a:t>
            </a:r>
            <a:r>
              <a:rPr lang="cs-CZ" altLang="cs-CZ" sz="1600" dirty="0">
                <a:solidFill>
                  <a:schemeClr val="accent2"/>
                </a:solidFill>
              </a:rPr>
              <a:t> &lt;</a:t>
            </a:r>
            <a:r>
              <a:rPr lang="cs-CZ" altLang="cs-CZ" sz="1600" dirty="0" err="1">
                <a:solidFill>
                  <a:schemeClr val="accent2"/>
                </a:solidFill>
              </a:rPr>
              <a:t>stdio.h</a:t>
            </a:r>
            <a:r>
              <a:rPr lang="cs-CZ" altLang="cs-CZ" sz="16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main</a:t>
            </a:r>
            <a:r>
              <a:rPr lang="cs-CZ" altLang="cs-CZ" sz="1600" dirty="0">
                <a:solidFill>
                  <a:schemeClr val="accent2"/>
                </a:solidFill>
              </a:rPr>
              <a:t>(</a:t>
            </a:r>
            <a:r>
              <a:rPr lang="cs-CZ" altLang="cs-CZ" sz="1600" dirty="0" err="1">
                <a:solidFill>
                  <a:schemeClr val="accent2"/>
                </a:solidFill>
              </a:rPr>
              <a:t>void</a:t>
            </a:r>
            <a:r>
              <a:rPr lang="cs-CZ" altLang="cs-CZ" sz="1600" dirty="0">
                <a:solidFill>
                  <a:schemeClr val="accent2"/>
                </a:solidFill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 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double f;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unsigned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char</a:t>
            </a:r>
            <a:r>
              <a:rPr lang="cs-CZ" altLang="cs-CZ" sz="1600" dirty="0">
                <a:solidFill>
                  <a:schemeClr val="accent2"/>
                </a:solidFill>
              </a:rPr>
              <a:t> *</a:t>
            </a:r>
            <a:r>
              <a:rPr lang="cs-CZ" altLang="cs-CZ" sz="1600" dirty="0" err="1">
                <a:solidFill>
                  <a:schemeClr val="accent2"/>
                </a:solidFill>
              </a:rPr>
              <a:t>p_byte</a:t>
            </a:r>
            <a:r>
              <a:rPr lang="cs-CZ" altLang="cs-CZ" sz="16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printf</a:t>
            </a:r>
            <a:r>
              <a:rPr lang="cs-CZ" altLang="cs-CZ" sz="1600" dirty="0">
                <a:solidFill>
                  <a:schemeClr val="accent2"/>
                </a:solidFill>
              </a:rPr>
              <a:t>("Zadej reálné číslo: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scanf</a:t>
            </a:r>
            <a:r>
              <a:rPr lang="cs-CZ" altLang="cs-CZ" sz="1600" dirty="0">
                <a:solidFill>
                  <a:schemeClr val="accent2"/>
                </a:solidFill>
              </a:rPr>
              <a:t>("%</a:t>
            </a:r>
            <a:r>
              <a:rPr lang="cs-CZ" altLang="cs-CZ" sz="1600" dirty="0" err="1">
                <a:solidFill>
                  <a:schemeClr val="accent2"/>
                </a:solidFill>
              </a:rPr>
              <a:t>lf</a:t>
            </a:r>
            <a:r>
              <a:rPr lang="cs-CZ" altLang="cs-CZ" sz="1600" dirty="0">
                <a:solidFill>
                  <a:schemeClr val="accent2"/>
                </a:solidFill>
              </a:rPr>
              <a:t>", &amp;f);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p_byte</a:t>
            </a:r>
            <a:r>
              <a:rPr lang="cs-CZ" altLang="cs-CZ" sz="1600" dirty="0">
                <a:solidFill>
                  <a:schemeClr val="accent2"/>
                </a:solidFill>
              </a:rPr>
              <a:t> = (</a:t>
            </a:r>
            <a:r>
              <a:rPr lang="cs-CZ" altLang="cs-CZ" sz="1600" dirty="0" err="1">
                <a:solidFill>
                  <a:schemeClr val="accent2"/>
                </a:solidFill>
              </a:rPr>
              <a:t>unsigned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char</a:t>
            </a:r>
            <a:r>
              <a:rPr lang="cs-CZ" altLang="cs-CZ" sz="1600" dirty="0">
                <a:solidFill>
                  <a:schemeClr val="accent2"/>
                </a:solidFill>
              </a:rPr>
              <a:t> *) &amp;f;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/>
              <a:t>/* </a:t>
            </a:r>
            <a:r>
              <a:rPr lang="cs-CZ" altLang="cs-CZ" sz="1600" dirty="0" err="1">
                <a:solidFill>
                  <a:schemeClr val="accent2"/>
                </a:solidFill>
              </a:rPr>
              <a:t>p_byte</a:t>
            </a:r>
            <a:r>
              <a:rPr lang="cs-CZ" altLang="cs-CZ" sz="1600" dirty="0"/>
              <a:t> bude mířit na první byte proměnné </a:t>
            </a:r>
            <a:r>
              <a:rPr lang="cs-CZ" altLang="cs-CZ" sz="1600" dirty="0">
                <a:solidFill>
                  <a:schemeClr val="accent2"/>
                </a:solidFill>
              </a:rPr>
              <a:t>f</a:t>
            </a:r>
            <a:r>
              <a:rPr lang="cs-CZ" altLang="cs-CZ" sz="1600" dirty="0"/>
              <a:t>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/>
              <a:t>/* Adresa proměnné </a:t>
            </a:r>
            <a:r>
              <a:rPr lang="cs-CZ" altLang="cs-CZ" sz="1600" dirty="0">
                <a:solidFill>
                  <a:schemeClr val="accent2"/>
                </a:solidFill>
              </a:rPr>
              <a:t>f</a:t>
            </a:r>
            <a:r>
              <a:rPr lang="cs-CZ" altLang="cs-CZ" sz="1600" dirty="0"/>
              <a:t> je adresa jejího prvního bytu a my chceme </a:t>
            </a:r>
            <a:r>
              <a:rPr lang="cs-CZ" altLang="cs-CZ" sz="1600" dirty="0">
                <a:solidFill>
                  <a:schemeClr val="accent2"/>
                </a:solidFill>
              </a:rPr>
              <a:t>f</a:t>
            </a:r>
            <a:r>
              <a:rPr lang="cs-CZ" altLang="cs-CZ" sz="1600" dirty="0"/>
              <a:t> procházet po bytech.*/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for</a:t>
            </a:r>
            <a:r>
              <a:rPr lang="cs-CZ" altLang="cs-CZ" sz="1600" dirty="0">
                <a:solidFill>
                  <a:schemeClr val="accent2"/>
                </a:solidFill>
              </a:rPr>
              <a:t> (i = 0; i &lt; </a:t>
            </a:r>
            <a:r>
              <a:rPr lang="cs-CZ" altLang="cs-CZ" sz="1600" dirty="0" err="1">
                <a:solidFill>
                  <a:schemeClr val="accent2"/>
                </a:solidFill>
              </a:rPr>
              <a:t>sizeof</a:t>
            </a:r>
            <a:r>
              <a:rPr lang="cs-CZ" altLang="cs-CZ" sz="1600" dirty="0">
                <a:solidFill>
                  <a:schemeClr val="accent2"/>
                </a:solidFill>
              </a:rPr>
              <a:t>(double); </a:t>
            </a:r>
            <a:r>
              <a:rPr lang="cs-CZ" altLang="cs-CZ" sz="1600" dirty="0" err="1">
                <a:solidFill>
                  <a:schemeClr val="accent2"/>
                </a:solidFill>
              </a:rPr>
              <a:t>p_byte</a:t>
            </a:r>
            <a:r>
              <a:rPr lang="cs-CZ" altLang="cs-CZ" sz="1600" dirty="0">
                <a:solidFill>
                  <a:schemeClr val="accent2"/>
                </a:solidFill>
              </a:rPr>
              <a:t>++, i++)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/>
              <a:t>/* </a:t>
            </a:r>
            <a:r>
              <a:rPr lang="cs-CZ" altLang="cs-CZ" sz="1600" dirty="0" err="1">
                <a:solidFill>
                  <a:schemeClr val="accent2"/>
                </a:solidFill>
              </a:rPr>
              <a:t>p_byte</a:t>
            </a:r>
            <a:r>
              <a:rPr lang="cs-CZ" altLang="cs-CZ" sz="1600" dirty="0">
                <a:solidFill>
                  <a:schemeClr val="accent2"/>
                </a:solidFill>
              </a:rPr>
              <a:t>++</a:t>
            </a:r>
            <a:r>
              <a:rPr lang="cs-CZ" altLang="cs-CZ" sz="1600" dirty="0"/>
              <a:t> znamená přechod na adresu následujícího bytu.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  </a:t>
            </a:r>
            <a:r>
              <a:rPr lang="cs-CZ" altLang="cs-CZ" sz="1600" dirty="0" err="1">
                <a:solidFill>
                  <a:schemeClr val="accent2"/>
                </a:solidFill>
              </a:rPr>
              <a:t>printf</a:t>
            </a:r>
            <a:r>
              <a:rPr lang="cs-CZ" altLang="cs-CZ" sz="1600" dirty="0">
                <a:solidFill>
                  <a:schemeClr val="accent2"/>
                </a:solidFill>
              </a:rPr>
              <a:t>("%d. byte = %</a:t>
            </a:r>
            <a:r>
              <a:rPr lang="cs-CZ" altLang="cs-CZ" sz="1600" dirty="0" smtClean="0">
                <a:solidFill>
                  <a:schemeClr val="accent2"/>
                </a:solidFill>
              </a:rPr>
              <a:t>02X\n</a:t>
            </a:r>
            <a:r>
              <a:rPr lang="cs-CZ" altLang="cs-CZ" sz="1600" dirty="0">
                <a:solidFill>
                  <a:schemeClr val="accent2"/>
                </a:solidFill>
              </a:rPr>
              <a:t>", i, *</a:t>
            </a:r>
            <a:r>
              <a:rPr lang="cs-CZ" altLang="cs-CZ" sz="1600" dirty="0" err="1">
                <a:solidFill>
                  <a:schemeClr val="accent2"/>
                </a:solidFill>
              </a:rPr>
              <a:t>p_byte</a:t>
            </a:r>
            <a:r>
              <a:rPr lang="cs-CZ" altLang="cs-CZ" sz="1600" dirty="0">
                <a:solidFill>
                  <a:schemeClr val="accent2"/>
                </a:solidFill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20853</TotalTime>
  <Words>36709</Words>
  <Application>Microsoft Office PowerPoint</Application>
  <PresentationFormat>Předvádění na obrazovce (4:3)</PresentationFormat>
  <Paragraphs>5046</Paragraphs>
  <Slides>251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251</vt:i4>
      </vt:variant>
    </vt:vector>
  </HeadingPairs>
  <TitlesOfParts>
    <vt:vector size="252" baseType="lpstr">
      <vt:lpstr>Výchozí návrh</vt:lpstr>
      <vt:lpstr>Programovací jazyk C</vt:lpstr>
      <vt:lpstr>Použitá a doporučená literatura</vt:lpstr>
      <vt:lpstr>Historie</vt:lpstr>
      <vt:lpstr>Bootstrapping</vt:lpstr>
      <vt:lpstr>Charakteristika jazyka C</vt:lpstr>
      <vt:lpstr>Vznik programu v jazyce C</vt:lpstr>
      <vt:lpstr>Struktura programu v jazyce C</vt:lpstr>
      <vt:lpstr>Komentáře</vt:lpstr>
      <vt:lpstr>Identifikátory</vt:lpstr>
      <vt:lpstr>Závažnější zásady formátování zdrojového textu programu</vt:lpstr>
      <vt:lpstr>Zásady pro psaní identifikátorů</vt:lpstr>
      <vt:lpstr>Jednoduché datové typy</vt:lpstr>
      <vt:lpstr>Proměnné</vt:lpstr>
      <vt:lpstr>Konstanty</vt:lpstr>
      <vt:lpstr>Zápis konstant jako literálů</vt:lpstr>
      <vt:lpstr>Implicitní typ literálů</vt:lpstr>
      <vt:lpstr>Operátory</vt:lpstr>
      <vt:lpstr>Operátory – precedence</vt:lpstr>
      <vt:lpstr>Operátory</vt:lpstr>
      <vt:lpstr>Operátory přiřazení</vt:lpstr>
      <vt:lpstr>Příkaz a výraz</vt:lpstr>
      <vt:lpstr>L-hodnota a R-hodnota</vt:lpstr>
      <vt:lpstr>Typová konverze</vt:lpstr>
      <vt:lpstr>Implicitní typová konverze</vt:lpstr>
      <vt:lpstr>Explicitní typová konverze 1. příklad</vt:lpstr>
      <vt:lpstr>Explicitní typová konverze 2. příklad</vt:lpstr>
      <vt:lpstr>Explicitní typová konverze 3. příklad</vt:lpstr>
      <vt:lpstr>Terminálový vstup a výstup</vt:lpstr>
      <vt:lpstr>Vstup a výstup znaku</vt:lpstr>
      <vt:lpstr>Formátovaný vstup a výstup</vt:lpstr>
      <vt:lpstr>Řídící struktury</vt:lpstr>
      <vt:lpstr>Podmínka: příkaz if – else</vt:lpstr>
      <vt:lpstr>Příkaz if</vt:lpstr>
      <vt:lpstr>Příkaz if – else</vt:lpstr>
      <vt:lpstr>Vnořený příkaz if</vt:lpstr>
      <vt:lpstr>Štábní kultura zápisu podmínek</vt:lpstr>
      <vt:lpstr>Booleovské výrazy</vt:lpstr>
      <vt:lpstr>Booleovské výrazy na příkladu</vt:lpstr>
      <vt:lpstr>Booleovské výrazy na příkladu</vt:lpstr>
      <vt:lpstr>Podmíněný výraz – ternární operátor</vt:lpstr>
      <vt:lpstr>Příkaz switch</vt:lpstr>
      <vt:lpstr>Příkaz switch – příklady</vt:lpstr>
      <vt:lpstr>Cykly: Iterační příkazy</vt:lpstr>
      <vt:lpstr>Příkaz while a do – while</vt:lpstr>
      <vt:lpstr>Příkaz for</vt:lpstr>
      <vt:lpstr>Operátor čárky</vt:lpstr>
      <vt:lpstr>Skoky</vt:lpstr>
      <vt:lpstr>Příkaz break</vt:lpstr>
      <vt:lpstr>Příkaz continue</vt:lpstr>
      <vt:lpstr>Příkaz goto</vt:lpstr>
      <vt:lpstr>Příkaz return</vt:lpstr>
      <vt:lpstr>Soubory – 1. část</vt:lpstr>
      <vt:lpstr>Deklarace proměnných pro práci se souborem</vt:lpstr>
      <vt:lpstr>Otevření souboru</vt:lpstr>
      <vt:lpstr>Základní operace se souborem</vt:lpstr>
      <vt:lpstr>Ukončení práce se souborem</vt:lpstr>
      <vt:lpstr>Zápis do souboru</vt:lpstr>
      <vt:lpstr>Čtení ze souboru</vt:lpstr>
      <vt:lpstr>Test zda jsou v souboru data</vt:lpstr>
      <vt:lpstr>Testování konce řádky</vt:lpstr>
      <vt:lpstr>Testování konce souboru pomocí symbolické konstanty EOF</vt:lpstr>
      <vt:lpstr>Testování konce souboru pomocí funkce feof()</vt:lpstr>
      <vt:lpstr>Testování správnosti otevření a uzavření souboru</vt:lpstr>
      <vt:lpstr>Testování správnosti otevření a uzavření souboru</vt:lpstr>
      <vt:lpstr>Testování správnosti otevření a uzavření souboru</vt:lpstr>
      <vt:lpstr>Standardní vstup a výstup</vt:lpstr>
      <vt:lpstr>Redirekce</vt:lpstr>
      <vt:lpstr>Vrácení přečteného znaku zpět do vstupního bufferu</vt:lpstr>
      <vt:lpstr>Vrácení přečteného znaku zpět do vstupního bufferu – 1. příklad</vt:lpstr>
      <vt:lpstr>Vrácení přečteného znaku zpět do vstupního bufferu – 2. příklad</vt:lpstr>
      <vt:lpstr>Vrácení přečteného znaku zpět do vstupního bufferu – 3. příklad</vt:lpstr>
      <vt:lpstr>Alokace paměti</vt:lpstr>
      <vt:lpstr>Statická alokace paměti</vt:lpstr>
      <vt:lpstr>Dynamická alokace paměti</vt:lpstr>
      <vt:lpstr>Funkce</vt:lpstr>
      <vt:lpstr>Definice funkce s parametry</vt:lpstr>
      <vt:lpstr>Definice funkce bez parametrů</vt:lpstr>
      <vt:lpstr>Procedury a datový typ void</vt:lpstr>
      <vt:lpstr>Funkce bez formálních parametrů a datový typ void</vt:lpstr>
      <vt:lpstr>Rekurzívní funkce</vt:lpstr>
      <vt:lpstr>Umístění definice funkcí</vt:lpstr>
      <vt:lpstr>Funkční prototyp</vt:lpstr>
      <vt:lpstr>Předávání parametrů funkcí</vt:lpstr>
      <vt:lpstr>Parametry funkcí</vt:lpstr>
      <vt:lpstr>Oblast platnosti identifikátorů</vt:lpstr>
      <vt:lpstr>Definice proměnných v blocích</vt:lpstr>
      <vt:lpstr>Pointery</vt:lpstr>
      <vt:lpstr>Definice dat typu pointer na typ</vt:lpstr>
      <vt:lpstr>Referenční operátor &amp;</vt:lpstr>
      <vt:lpstr>Pointery a přiřazovací příkazy</vt:lpstr>
      <vt:lpstr>Statická a dynamická správnost přiřazení</vt:lpstr>
      <vt:lpstr>Příklady s pointery</vt:lpstr>
      <vt:lpstr>Nulový pointer NULL; konverze pointerů a zarovnávání v paměti</vt:lpstr>
      <vt:lpstr>Volání parametrů funkce odkazem</vt:lpstr>
      <vt:lpstr>Pointer na typ void</vt:lpstr>
      <vt:lpstr>Pointer na funkci</vt:lpstr>
      <vt:lpstr>Funkce jako parametry funkcí</vt:lpstr>
      <vt:lpstr>Pointerová aritmetika</vt:lpstr>
      <vt:lpstr>Pointerová aritmetika – přičtení celého čísla k pointeru</vt:lpstr>
      <vt:lpstr>Pointerová aritmetika – porovnávání pointerů</vt:lpstr>
      <vt:lpstr>Pointerová aritmetika – odečítání pointerů</vt:lpstr>
      <vt:lpstr>Dynamické přidělování a navracení paměti</vt:lpstr>
      <vt:lpstr>Funkce malloc()</vt:lpstr>
      <vt:lpstr>Funkce free() a calloc()</vt:lpstr>
      <vt:lpstr>Pointer jako skutečný parametr funkce</vt:lpstr>
      <vt:lpstr>Jednorozměrná pole</vt:lpstr>
      <vt:lpstr>Statická pole</vt:lpstr>
      <vt:lpstr>Příklad se statickým polem</vt:lpstr>
      <vt:lpstr>Vztah mezi poli a pointery</vt:lpstr>
      <vt:lpstr>Dynamická pole</vt:lpstr>
      <vt:lpstr>Práce s poli</vt:lpstr>
      <vt:lpstr>Pole měnící svoji velikost</vt:lpstr>
      <vt:lpstr>Pole jako parametry funkcí</vt:lpstr>
      <vt:lpstr>Pole pointerů na funkce a operátor typedef</vt:lpstr>
      <vt:lpstr>Řetězce</vt:lpstr>
      <vt:lpstr>Definování a inicializace řetězce</vt:lpstr>
      <vt:lpstr>Symbolické řetězcové konstanty</vt:lpstr>
      <vt:lpstr>Statická inicializace řetězce</vt:lpstr>
      <vt:lpstr>Dlouhé řetězce</vt:lpstr>
      <vt:lpstr>Čtení a tisk řetězce</vt:lpstr>
      <vt:lpstr>Funkce pro napsání řetězce pozpátku</vt:lpstr>
      <vt:lpstr>Funkce pro napsání řetězce pozpátku</vt:lpstr>
      <vt:lpstr>Formátované čtení a zápis z a do řetězce</vt:lpstr>
      <vt:lpstr>Přístup k jednotlivým znakům řetězce</vt:lpstr>
      <vt:lpstr>Výpis řetězce po jednotlivých znacích</vt:lpstr>
      <vt:lpstr>Standardní funkce pro práci s řetězci</vt:lpstr>
      <vt:lpstr>Další standardní funkce pro práci s řetězci</vt:lpstr>
      <vt:lpstr>Vícerozměrná pole</vt:lpstr>
      <vt:lpstr>Uložení statických vícerozměrných polí v paměti</vt:lpstr>
      <vt:lpstr>Dynamické vícerozměrné pole 1. varianta</vt:lpstr>
      <vt:lpstr>Dynamické vícerozměrné pole 2. varianta</vt:lpstr>
      <vt:lpstr>Dynamické vícerozměrné pole 3. varianta</vt:lpstr>
      <vt:lpstr>Dynamické vícerozměrné pole 3. varianta jako funkce</vt:lpstr>
      <vt:lpstr>Dynamické vícerozměrné pole 4. varianta – Method 4</vt:lpstr>
      <vt:lpstr>Dvourozměrné pole s různou délkou řádek</vt:lpstr>
      <vt:lpstr>Dvourozměrné statické pole jako parametr funkce</vt:lpstr>
      <vt:lpstr>Pole řetězců</vt:lpstr>
      <vt:lpstr>Tisk pole řetězců</vt:lpstr>
      <vt:lpstr>Inicializace polí všech rozměrů</vt:lpstr>
      <vt:lpstr>Zjištění velikosti pole</vt:lpstr>
      <vt:lpstr>Návratová hodnota funkce main()</vt:lpstr>
      <vt:lpstr>Parametry funkce main()</vt:lpstr>
      <vt:lpstr>Parametry funkce main()</vt:lpstr>
      <vt:lpstr>Příklad funkce main() s parametry</vt:lpstr>
      <vt:lpstr>Struktura</vt:lpstr>
      <vt:lpstr>Struktury a pointery</vt:lpstr>
      <vt:lpstr>Struktury odkazující samy na sebe</vt:lpstr>
      <vt:lpstr>Struktura v jiné struktuře</vt:lpstr>
      <vt:lpstr>Alokace paměti pro jednotlivé položky struktury</vt:lpstr>
      <vt:lpstr>Struktury a funkce</vt:lpstr>
      <vt:lpstr>Struktura v poli = Pole struktur</vt:lpstr>
      <vt:lpstr>Inicializace struktur</vt:lpstr>
      <vt:lpstr>Výčtový typ = Enumerated type</vt:lpstr>
      <vt:lpstr>Inicializace výčtového typu</vt:lpstr>
      <vt:lpstr>Tisk výčtového typu</vt:lpstr>
      <vt:lpstr>Bitové operace</vt:lpstr>
      <vt:lpstr>Bitový součin</vt:lpstr>
      <vt:lpstr>Bitový součet</vt:lpstr>
      <vt:lpstr>Bitový exkluzivní součet</vt:lpstr>
      <vt:lpstr>Bitový posun doleva</vt:lpstr>
      <vt:lpstr>Bitový posun doprava</vt:lpstr>
      <vt:lpstr>Bitová negace</vt:lpstr>
      <vt:lpstr>Stavové slovo</vt:lpstr>
      <vt:lpstr>Bitové pole</vt:lpstr>
      <vt:lpstr>Union</vt:lpstr>
      <vt:lpstr>Využití unionu</vt:lpstr>
      <vt:lpstr>Výpis binární reprezentace hodnoty s využitím unionu</vt:lpstr>
      <vt:lpstr>Preprocesor</vt:lpstr>
      <vt:lpstr>Makra bez parametrů</vt:lpstr>
      <vt:lpstr>Makra bez parametrů s výrazy</vt:lpstr>
      <vt:lpstr>Makra bez parametrů a řetězce</vt:lpstr>
      <vt:lpstr>Změna definice makra</vt:lpstr>
      <vt:lpstr>Makra bez parametrů a příkazy</vt:lpstr>
      <vt:lpstr>Makra s parametry</vt:lpstr>
      <vt:lpstr>Syntaxe makra s parametry</vt:lpstr>
      <vt:lpstr>Příklad makra s parametry</vt:lpstr>
      <vt:lpstr>Makra s parametry a závorkování</vt:lpstr>
      <vt:lpstr>Makra s parametry a vedlejší účinky</vt:lpstr>
      <vt:lpstr>Vkládání souborů – příkaz #include</vt:lpstr>
      <vt:lpstr>Standardní hlavičkové soubory</vt:lpstr>
      <vt:lpstr>Oddělený překlad programu</vt:lpstr>
      <vt:lpstr>Oddělený překlad a proměnné</vt:lpstr>
      <vt:lpstr>Paměťové třídy</vt:lpstr>
      <vt:lpstr>Typové modifikátory</vt:lpstr>
      <vt:lpstr>Podmíněný překlad programu</vt:lpstr>
      <vt:lpstr>Řízení překladu hodnotou konstantního výrazu</vt:lpstr>
      <vt:lpstr>Dočasné vypnutí části kódu</vt:lpstr>
      <vt:lpstr>Platformově závislé programy</vt:lpstr>
      <vt:lpstr>Řízení překladu definicí makra</vt:lpstr>
      <vt:lpstr>Operátor defined</vt:lpstr>
      <vt:lpstr>Direktivy #elif a #error</vt:lpstr>
      <vt:lpstr>Použití defined, #elif a #error</vt:lpstr>
      <vt:lpstr>Standardní hlavičkové soubory bez funkčních prototypů</vt:lpstr>
      <vt:lpstr>&lt;errno.h&gt;</vt:lpstr>
      <vt:lpstr>&lt;limits.h&gt;</vt:lpstr>
      <vt:lpstr>&lt;float.h&gt;</vt:lpstr>
      <vt:lpstr>&lt;stddef.h&gt;</vt:lpstr>
      <vt:lpstr>Předdefinovaná makra preprocesoru</vt:lpstr>
      <vt:lpstr>Předdefinovaná makra preprocesoru - příklad</vt:lpstr>
      <vt:lpstr>Standardní hlavičkové soubory s funkcemi a makry</vt:lpstr>
      <vt:lpstr>&lt;assert.h&gt;</vt:lpstr>
      <vt:lpstr>Makro assert()</vt:lpstr>
      <vt:lpstr>Použití makra assert()</vt:lpstr>
      <vt:lpstr>&lt;ctype.h&gt;</vt:lpstr>
      <vt:lpstr>Ověřování vstupu čísel</vt:lpstr>
      <vt:lpstr>Ověřování vstupu řetězce funkcí fgets() z klávesnice</vt:lpstr>
      <vt:lpstr>Ověřování vstupu řetězce funkcí scanf()</vt:lpstr>
      <vt:lpstr>Ověřování vstupu řetězce funkcí getc()</vt:lpstr>
      <vt:lpstr>&lt;locale.h&gt;</vt:lpstr>
      <vt:lpstr>Příklad programu s lokalizací</vt:lpstr>
      <vt:lpstr>&lt;math.h&gt;</vt:lpstr>
      <vt:lpstr>Spolupráce funkcí z knihovny math.h s externí proměnnou errno</vt:lpstr>
      <vt:lpstr>Celočíselné matematické funkce</vt:lpstr>
      <vt:lpstr>&lt;setjmp.h&gt;</vt:lpstr>
      <vt:lpstr>&lt;signal.h&gt;</vt:lpstr>
      <vt:lpstr>&lt;stdarg.h&gt;</vt:lpstr>
      <vt:lpstr>Využití FPPP pro jednotný výstup na obrazovku, soubor a řetězec</vt:lpstr>
      <vt:lpstr>Využití FPPP pro zpracování řady parametrů v počtu určeném prvním parametrem</vt:lpstr>
      <vt:lpstr>Využití FPPP pro zpracování řady parametrů v počtu určeném ukončovací hodnotou – sčítání</vt:lpstr>
      <vt:lpstr>Využití FPPP pro zpracování řady parametrů v počtu určeném ukončovací hodnotou – zřetězení</vt:lpstr>
      <vt:lpstr>Využití FPPP pro zpracování řady parametrů v počtu určeném ukončovací hodnotou – zřetězení</vt:lpstr>
      <vt:lpstr>&lt;stdio.h&gt;</vt:lpstr>
      <vt:lpstr>&lt;stdlib.h&gt;</vt:lpstr>
      <vt:lpstr>Generátor náhodných čísel</vt:lpstr>
      <vt:lpstr>Funkce pro spolupráci s operačním systémem z knihovny stdlib.h</vt:lpstr>
      <vt:lpstr>Funkce pro řazení a hledání</vt:lpstr>
      <vt:lpstr>&lt;string.h&gt;</vt:lpstr>
      <vt:lpstr>Funkce strspn()</vt:lpstr>
      <vt:lpstr>Funkce strcspn()</vt:lpstr>
      <vt:lpstr>Funkce strpbrk()</vt:lpstr>
      <vt:lpstr>Funkce strtok()</vt:lpstr>
      <vt:lpstr>&lt;time.h&gt;</vt:lpstr>
      <vt:lpstr>Měření času v ticích procesoru</vt:lpstr>
      <vt:lpstr>Funkce time()</vt:lpstr>
      <vt:lpstr>Funkce difftime()</vt:lpstr>
      <vt:lpstr>Funkce localtime()</vt:lpstr>
      <vt:lpstr>Funkce asctime() a ctime()</vt:lpstr>
      <vt:lpstr>Funkce strftime()</vt:lpstr>
      <vt:lpstr>Funkce mktime()</vt:lpstr>
      <vt:lpstr>Funkce _strdate() a _strtime()</vt:lpstr>
      <vt:lpstr>Soubory – 2. část Rozdíly mezi binárním a textovým souborem</vt:lpstr>
      <vt:lpstr>Režimy otevírání souboru</vt:lpstr>
      <vt:lpstr>Textový režim otevírání souboru</vt:lpstr>
      <vt:lpstr>Binární režim otevírání souboru</vt:lpstr>
      <vt:lpstr>Otevření binárního souboru pro čtení a zápis</vt:lpstr>
      <vt:lpstr>Funkce pro převod reálného čísla na řetězec s českou čárkou</vt:lpstr>
      <vt:lpstr>Vybrané knihovny  pro operační systém MS Windows</vt:lpstr>
      <vt:lpstr>Datový typ long long</vt:lpstr>
      <vt:lpstr>Datový typ long long</vt:lpstr>
      <vt:lpstr>Pokročilejší funkce pro čtení čísel</vt:lpstr>
      <vt:lpstr>Knihovna &lt;conio.h&gt;</vt:lpstr>
    </vt:vector>
  </TitlesOfParts>
  <Manager>Doc. Dr. Ing. Olga Hasprová</Manager>
  <Company>Katedra informatiky Ekonomické fakulty TUL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Programovací jazyk C</dc:title>
  <dc:subject>Programování I</dc:subject>
  <dc:creator>Dana Nejedlová</dc:creator>
  <cp:lastModifiedBy>Dana Nejedlová</cp:lastModifiedBy>
  <cp:revision>803</cp:revision>
  <cp:lastPrinted>1601-01-01T00:00:00Z</cp:lastPrinted>
  <dcterms:created xsi:type="dcterms:W3CDTF">1601-01-01T00:00:00Z</dcterms:created>
  <dcterms:modified xsi:type="dcterms:W3CDTF">2023-10-31T07:31:41Z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