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7" r:id="rId4"/>
    <p:sldId id="290" r:id="rId5"/>
    <p:sldId id="291" r:id="rId6"/>
    <p:sldId id="292" r:id="rId7"/>
    <p:sldId id="293" r:id="rId8"/>
    <p:sldId id="33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697EB-B905-4601-9A7E-12891B9C0256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C400C-0783-45EC-9CB0-AC7843348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232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948DF-A172-41D7-AEC2-DFEAD3DD6A1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08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948DF-A172-41D7-AEC2-DFEAD3DD6A1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08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u.ca/~ssurjano" TargetMode="External"/><Relationship Id="rId2" Type="http://schemas.openxmlformats.org/officeDocument/2006/relationships/hyperlink" Target="https://doi.org/10.1007/s11042-020-10139-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near_regress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u.ca/~ssurjano/boha.html" TargetMode="External"/><Relationship Id="rId2" Type="http://schemas.openxmlformats.org/officeDocument/2006/relationships/hyperlink" Target="https://www.sfu.ca/~ssurjano/egg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rmal_distribution" TargetMode="External"/><Relationship Id="rId2" Type="http://schemas.openxmlformats.org/officeDocument/2006/relationships/hyperlink" Target="https://en.wikipedia.org/wiki/Continuous_uniform_distribu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Stable_distributio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Genetické algoritmy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cs-CZ" altLang="cs-CZ" dirty="0"/>
              <a:t>Dana Nejedlová</a:t>
            </a:r>
          </a:p>
          <a:p>
            <a:r>
              <a:rPr lang="cs-CZ" altLang="cs-CZ" dirty="0"/>
              <a:t>Katedra informatiky</a:t>
            </a:r>
          </a:p>
          <a:p>
            <a:r>
              <a:rPr lang="cs-CZ" altLang="cs-CZ" dirty="0"/>
              <a:t>Ekonomická fakulta</a:t>
            </a:r>
          </a:p>
          <a:p>
            <a:r>
              <a:rPr lang="cs-CZ" altLang="cs-CZ" dirty="0"/>
              <a:t>Technická univerzita v Liberci</a:t>
            </a:r>
          </a:p>
        </p:txBody>
      </p:sp>
    </p:spTree>
    <p:extLst>
      <p:ext uri="{BB962C8B-B14F-4D97-AF65-F5344CB8AC3E}">
        <p14:creationId xmlns:p14="http://schemas.microsoft.com/office/powerpoint/2010/main" val="37402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1143000"/>
          </a:xfrm>
        </p:spPr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>
            <a:normAutofit fontScale="92500"/>
          </a:bodyPr>
          <a:lstStyle/>
          <a:p>
            <a:r>
              <a:rPr lang="cs-CZ" dirty="0"/>
              <a:t>Patrick Henry </a:t>
            </a:r>
            <a:r>
              <a:rPr lang="en-US" dirty="0"/>
              <a:t>Winston: </a:t>
            </a:r>
            <a:r>
              <a:rPr lang="en-US" i="1" dirty="0"/>
              <a:t>Artificial Intelligence</a:t>
            </a:r>
            <a:r>
              <a:rPr lang="en-US" dirty="0"/>
              <a:t>. </a:t>
            </a:r>
            <a:r>
              <a:rPr lang="cs-CZ" dirty="0"/>
              <a:t>3</a:t>
            </a:r>
            <a:r>
              <a:rPr lang="cs-CZ" baseline="30000" dirty="0"/>
              <a:t>rd</a:t>
            </a:r>
            <a:r>
              <a:rPr lang="en-US" dirty="0"/>
              <a:t> ed. Pearson, </a:t>
            </a:r>
            <a:r>
              <a:rPr lang="cs-CZ" dirty="0"/>
              <a:t>1992</a:t>
            </a:r>
            <a:r>
              <a:rPr lang="en-US" dirty="0"/>
              <a:t>. ISBN-13: 978-0201533774.</a:t>
            </a:r>
            <a:endParaRPr lang="cs-CZ" dirty="0"/>
          </a:p>
          <a:p>
            <a:r>
              <a:rPr lang="cs-CZ" dirty="0" err="1"/>
              <a:t>Sourabh</a:t>
            </a:r>
            <a:r>
              <a:rPr lang="cs-CZ" dirty="0"/>
              <a:t> </a:t>
            </a:r>
            <a:r>
              <a:rPr lang="cs-CZ" dirty="0" err="1"/>
              <a:t>Katoch</a:t>
            </a:r>
            <a:r>
              <a:rPr lang="cs-CZ" dirty="0"/>
              <a:t>, </a:t>
            </a:r>
            <a:r>
              <a:rPr lang="cs-CZ" dirty="0" err="1"/>
              <a:t>Sumit</a:t>
            </a:r>
            <a:r>
              <a:rPr lang="cs-CZ" dirty="0"/>
              <a:t> </a:t>
            </a:r>
            <a:r>
              <a:rPr lang="cs-CZ" dirty="0" err="1"/>
              <a:t>Singh</a:t>
            </a:r>
            <a:r>
              <a:rPr lang="cs-CZ" dirty="0"/>
              <a:t> </a:t>
            </a:r>
            <a:r>
              <a:rPr lang="cs-CZ" dirty="0" err="1"/>
              <a:t>Chauhan</a:t>
            </a:r>
            <a:r>
              <a:rPr lang="cs-CZ" dirty="0"/>
              <a:t>, </a:t>
            </a:r>
            <a:r>
              <a:rPr lang="cs-CZ" dirty="0" err="1"/>
              <a:t>Vijay</a:t>
            </a:r>
            <a:r>
              <a:rPr lang="cs-CZ" dirty="0"/>
              <a:t> </a:t>
            </a:r>
            <a:r>
              <a:rPr lang="cs-CZ" dirty="0" err="1"/>
              <a:t>Kuma</a:t>
            </a:r>
            <a:r>
              <a:rPr lang="cs-CZ" dirty="0"/>
              <a:t>: </a:t>
            </a:r>
            <a:r>
              <a:rPr lang="en-US" dirty="0"/>
              <a:t>A review on genetic algorithm: past, present, and future. </a:t>
            </a:r>
            <a:r>
              <a:rPr lang="cs-CZ" i="1" dirty="0"/>
              <a:t>Multimedia </a:t>
            </a:r>
            <a:r>
              <a:rPr lang="cs-CZ" i="1" dirty="0" err="1"/>
              <a:t>Tools</a:t>
            </a:r>
            <a:r>
              <a:rPr lang="cs-CZ" i="1" dirty="0"/>
              <a:t> and </a:t>
            </a:r>
            <a:r>
              <a:rPr lang="cs-CZ" i="1" dirty="0" err="1"/>
              <a:t>Applications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2021</a:t>
            </a:r>
            <a:r>
              <a:rPr lang="en-US" dirty="0"/>
              <a:t>, Vol. </a:t>
            </a:r>
            <a:r>
              <a:rPr lang="cs-CZ" dirty="0"/>
              <a:t>80</a:t>
            </a:r>
            <a:r>
              <a:rPr lang="en-US" dirty="0"/>
              <a:t>. DOI: </a:t>
            </a:r>
            <a:r>
              <a:rPr lang="en-US" dirty="0">
                <a:hlinkClick r:id="rId2"/>
              </a:rPr>
              <a:t>https://doi.org/10.1007/s11042-020-10139-6</a:t>
            </a:r>
            <a:endParaRPr lang="cs-CZ" dirty="0"/>
          </a:p>
          <a:p>
            <a:r>
              <a:rPr lang="en-US" dirty="0"/>
              <a:t>Sonja </a:t>
            </a:r>
            <a:r>
              <a:rPr lang="en-US" dirty="0" err="1"/>
              <a:t>Surjanovic</a:t>
            </a:r>
            <a:r>
              <a:rPr lang="cs-CZ" dirty="0"/>
              <a:t>,</a:t>
            </a:r>
            <a:r>
              <a:rPr lang="en-US" dirty="0"/>
              <a:t> Derek Bingham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i="1" dirty="0"/>
              <a:t>Virtual Library of Simulation Experiments: Test Functions and Datasets</a:t>
            </a:r>
            <a:r>
              <a:rPr lang="en-US" dirty="0"/>
              <a:t>. 2013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http://www.sfu.ca/~ssurjano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3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4272"/>
            <a:ext cx="8229600" cy="1143000"/>
          </a:xfrm>
        </p:spPr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8728"/>
            <a:ext cx="8229600" cy="571927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Genetické algoritmy řeší optimalizační problémy.</a:t>
            </a:r>
          </a:p>
          <a:p>
            <a:r>
              <a:rPr lang="cs-CZ" dirty="0"/>
              <a:t>Optimalizační problém je hledání nejlepší sady parametrů, tak aby funkce s těmito parametry byla minimalizovaná nebo maximalizovaná.</a:t>
            </a:r>
          </a:p>
          <a:p>
            <a:r>
              <a:rPr lang="cs-CZ" dirty="0"/>
              <a:t>Optimalizační problém na příkladu </a:t>
            </a:r>
            <a:r>
              <a:rPr lang="cs-CZ" dirty="0">
                <a:hlinkClick r:id="rId2"/>
              </a:rPr>
              <a:t>lineární regrese</a:t>
            </a:r>
            <a:endParaRPr lang="cs-CZ" dirty="0"/>
          </a:p>
          <a:p>
            <a:pPr lvl="1"/>
            <a:r>
              <a:rPr lang="cs-CZ" i="1" dirty="0" err="1"/>
              <a:t>ax</a:t>
            </a:r>
            <a:r>
              <a:rPr lang="cs-CZ" dirty="0"/>
              <a:t> + </a:t>
            </a:r>
            <a:r>
              <a:rPr lang="cs-CZ" i="1" dirty="0"/>
              <a:t>by</a:t>
            </a:r>
            <a:r>
              <a:rPr lang="cs-CZ" dirty="0"/>
              <a:t> + </a:t>
            </a:r>
            <a:r>
              <a:rPr lang="cs-CZ" i="1" dirty="0"/>
              <a:t>c</a:t>
            </a:r>
            <a:r>
              <a:rPr lang="cs-CZ" dirty="0"/>
              <a:t> = 0 je rovnice přímky, která má mít nejmenší sumu čtverců vzdáleností od bodů v rovině, které jsou výsledkem měření reálného jevu, například závislost počtu automobilů na hrubém domácím produktu.</a:t>
            </a:r>
          </a:p>
          <a:p>
            <a:pPr lvl="1"/>
            <a:r>
              <a:rPr lang="cs-CZ" dirty="0"/>
              <a:t>Při optimalizaci hledáme parametry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cs-CZ" i="1" dirty="0"/>
              <a:t>c</a:t>
            </a:r>
            <a:r>
              <a:rPr lang="cs-CZ" dirty="0"/>
              <a:t>, pro které je suma čtverců nejmenší.</a:t>
            </a:r>
          </a:p>
          <a:p>
            <a:pPr lvl="1"/>
            <a:r>
              <a:rPr lang="cs-CZ" dirty="0"/>
              <a:t>Pro lineární regresi existuje algoritmus, a proto tam genetický algoritmus není nutný.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25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/>
              <a:t>Vhodný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208" y="1321469"/>
            <a:ext cx="8229600" cy="5217443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Genetické algoritmy jsou vhodné pro složitější problémy se spoustou lokálních extrémů, viz například </a:t>
            </a:r>
            <a:r>
              <a:rPr lang="cs-CZ" dirty="0">
                <a:hlinkClick r:id="rId2"/>
              </a:rPr>
              <a:t>https://www.sfu.ca/~</a:t>
            </a:r>
            <a:r>
              <a:rPr lang="cs-CZ" dirty="0" err="1">
                <a:hlinkClick r:id="rId2"/>
              </a:rPr>
              <a:t>ssurjano</a:t>
            </a:r>
            <a:r>
              <a:rPr lang="cs-CZ" dirty="0">
                <a:hlinkClick r:id="rId2"/>
              </a:rPr>
              <a:t>/egg.html</a:t>
            </a:r>
            <a:r>
              <a:rPr lang="cs-CZ" dirty="0"/>
              <a:t>.</a:t>
            </a:r>
          </a:p>
          <a:p>
            <a:r>
              <a:rPr lang="cs-CZ" dirty="0"/>
              <a:t>Pokud funkce nemá lokání minima nebo maxima ale jen jedno globální, viz například </a:t>
            </a:r>
            <a:r>
              <a:rPr lang="cs-CZ" dirty="0">
                <a:hlinkClick r:id="rId3"/>
              </a:rPr>
              <a:t>https://www.sfu.ca/~</a:t>
            </a:r>
            <a:r>
              <a:rPr lang="cs-CZ" dirty="0" err="1">
                <a:hlinkClick r:id="rId3"/>
              </a:rPr>
              <a:t>ssurjano</a:t>
            </a:r>
            <a:r>
              <a:rPr lang="cs-CZ" dirty="0">
                <a:hlinkClick r:id="rId3"/>
              </a:rPr>
              <a:t>/boha.html</a:t>
            </a:r>
            <a:r>
              <a:rPr lang="cs-CZ" dirty="0"/>
              <a:t>, tak je pro hledání parametrů vhodný nějaký gradientní algoritmus, například </a:t>
            </a:r>
            <a:r>
              <a:rPr lang="cs-CZ" dirty="0" err="1"/>
              <a:t>backpropagation</a:t>
            </a:r>
            <a:r>
              <a:rPr lang="cs-CZ" dirty="0"/>
              <a:t> nebo regrese.</a:t>
            </a:r>
          </a:p>
          <a:p>
            <a:r>
              <a:rPr lang="cs-CZ" dirty="0"/>
              <a:t>Genetické algoritmy byly vynalezeny proto, abychom při hledání globálního minima neustrnuli v nějakém lokálním minimu.</a:t>
            </a:r>
          </a:p>
          <a:p>
            <a:r>
              <a:rPr lang="cs-CZ" dirty="0"/>
              <a:t>Genetické algoritmy to dělají tak, že paralelně testují více možností, neboli více sad hledaných parametrů.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147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Prvky genetických algoritmů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Jedinec</a:t>
            </a:r>
          </a:p>
          <a:p>
            <a:pPr lvl="1"/>
            <a:r>
              <a:rPr lang="cs-CZ" dirty="0"/>
              <a:t>testované řešení jako konkrétní sada parametrů, například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cs-CZ" i="1" dirty="0"/>
              <a:t>c</a:t>
            </a:r>
            <a:endParaRPr lang="cs-CZ" dirty="0"/>
          </a:p>
          <a:p>
            <a:pPr lvl="1"/>
            <a:r>
              <a:rPr lang="cs-CZ" dirty="0"/>
              <a:t>Celá sada parametrů je genetickou výbavou jedince.</a:t>
            </a:r>
          </a:p>
          <a:p>
            <a:r>
              <a:rPr lang="cs-CZ" dirty="0"/>
              <a:t>Populace</a:t>
            </a:r>
          </a:p>
          <a:p>
            <a:pPr lvl="1"/>
            <a:r>
              <a:rPr lang="cs-CZ" dirty="0"/>
              <a:t>všichni jedinci, kteří jsou současně testováni, nebo existují v paměti počítače</a:t>
            </a:r>
          </a:p>
          <a:p>
            <a:r>
              <a:rPr lang="cs-CZ" dirty="0"/>
              <a:t>Gen</a:t>
            </a:r>
          </a:p>
          <a:p>
            <a:pPr lvl="1"/>
            <a:r>
              <a:rPr lang="cs-CZ" dirty="0"/>
              <a:t>konkrétní hodnota parametru konkrétního jedince, například </a:t>
            </a:r>
            <a:r>
              <a:rPr lang="cs-CZ" i="1" dirty="0"/>
              <a:t>a</a:t>
            </a:r>
            <a:r>
              <a:rPr lang="cs-CZ" dirty="0"/>
              <a:t> nebo </a:t>
            </a:r>
            <a:r>
              <a:rPr lang="cs-CZ" i="1" dirty="0"/>
              <a:t>b</a:t>
            </a:r>
            <a:r>
              <a:rPr lang="cs-CZ" dirty="0"/>
              <a:t> nebo </a:t>
            </a:r>
            <a:r>
              <a:rPr lang="cs-CZ" i="1" dirty="0"/>
              <a:t>c</a:t>
            </a:r>
          </a:p>
          <a:p>
            <a:r>
              <a:rPr lang="cs-CZ" dirty="0"/>
              <a:t>Fitness </a:t>
            </a:r>
            <a:r>
              <a:rPr lang="cs-CZ" dirty="0" err="1"/>
              <a:t>function</a:t>
            </a:r>
            <a:endParaRPr lang="cs-CZ" dirty="0"/>
          </a:p>
          <a:p>
            <a:pPr lvl="1"/>
            <a:r>
              <a:rPr lang="cs-CZ" dirty="0"/>
              <a:t>hodnota optimalizované funkce s konkrétní sadou parametrů</a:t>
            </a:r>
          </a:p>
          <a:p>
            <a:pPr lvl="1"/>
            <a:r>
              <a:rPr lang="cs-CZ" dirty="0"/>
              <a:t>Jedinec je víc fit (má větší fitness), když se jeho hodnota daná touto funkcí víc blíží optimu (maximu nebo minimu, které hledáme).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99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52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Tvorba jedinců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Genetický algoritmus se snaží vygenerovat jedince s optimálním řešením, tak že si udržuje populaci jedinců a s jedinci dělá operace, které je mění, což jsou nejčastěji </a:t>
            </a:r>
            <a:r>
              <a:rPr lang="cs-CZ" b="1" dirty="0"/>
              <a:t>mutace</a:t>
            </a:r>
            <a:r>
              <a:rPr lang="cs-CZ" dirty="0"/>
              <a:t> a </a:t>
            </a:r>
            <a:r>
              <a:rPr lang="cs-CZ" b="1" dirty="0"/>
              <a:t>křížení</a:t>
            </a:r>
            <a:r>
              <a:rPr lang="cs-CZ" dirty="0"/>
              <a:t>.</a:t>
            </a:r>
          </a:p>
          <a:p>
            <a:r>
              <a:rPr lang="cs-CZ" dirty="0"/>
              <a:t>Mutace</a:t>
            </a:r>
          </a:p>
          <a:p>
            <a:pPr lvl="1"/>
            <a:r>
              <a:rPr lang="cs-CZ" dirty="0"/>
              <a:t>Jedinec se zkopíruje a jeho kopie si změní geny o nějakou malou hodnotu.</a:t>
            </a:r>
          </a:p>
          <a:p>
            <a:pPr lvl="1"/>
            <a:r>
              <a:rPr lang="cs-CZ" dirty="0"/>
              <a:t>Statistické rozdělení mutací může být velmi důležité. Takže například </a:t>
            </a:r>
            <a:r>
              <a:rPr lang="cs-CZ" dirty="0">
                <a:hlinkClick r:id="rId2"/>
              </a:rPr>
              <a:t>uniformní rozdělení</a:t>
            </a:r>
            <a:r>
              <a:rPr lang="cs-CZ" dirty="0"/>
              <a:t> může být horší než </a:t>
            </a:r>
            <a:r>
              <a:rPr lang="cs-CZ" dirty="0">
                <a:hlinkClick r:id="rId3"/>
              </a:rPr>
              <a:t>normální rozdělení</a:t>
            </a:r>
            <a:r>
              <a:rPr lang="cs-CZ" dirty="0"/>
              <a:t> a ještě lepší může být </a:t>
            </a:r>
            <a:r>
              <a:rPr lang="cs-CZ" dirty="0">
                <a:hlinkClick r:id="rId4"/>
              </a:rPr>
              <a:t>alfa-stabilní rozdělení</a:t>
            </a:r>
            <a:r>
              <a:rPr lang="cs-CZ" dirty="0"/>
              <a:t>.</a:t>
            </a:r>
          </a:p>
          <a:p>
            <a:r>
              <a:rPr lang="cs-CZ" dirty="0"/>
              <a:t>Křížení</a:t>
            </a:r>
          </a:p>
          <a:p>
            <a:pPr lvl="1"/>
            <a:r>
              <a:rPr lang="cs-CZ" dirty="0"/>
              <a:t>Dva jedinci poskytnou část svých genů pro sestavení potomka, který je zpravidla dál od rodičů než výsledek mutace od původního jedince.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2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Selekce jedinců do další generace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 vygenerování nových jedinců v nich provedeme selekci tak, aby populace zůstala stejně velká a byla v ní větší pravděpodobnost, že v ní jsou jedinci, kteří jsou více fit.</a:t>
            </a:r>
          </a:p>
          <a:p>
            <a:r>
              <a:rPr lang="cs-CZ" dirty="0"/>
              <a:t>Kdyby selekce vybrala jen jedince s nejlepším výsledkem fitness funkce, tak se může stát, že se všichni jedinci sejdou v lokálním minimu nebo maximu, tedy populace se stane uniformní a její potomci v tomto bodě také zůstanou, což je také problém gradientních algoritmů.</a:t>
            </a:r>
          </a:p>
          <a:p>
            <a:r>
              <a:rPr lang="cs-CZ" dirty="0"/>
              <a:t>Proto součástí selekce je i kritérium </a:t>
            </a:r>
            <a:r>
              <a:rPr lang="cs-CZ" b="1" dirty="0"/>
              <a:t>diversity</a:t>
            </a:r>
            <a:r>
              <a:rPr lang="cs-CZ" dirty="0"/>
              <a:t>, tedy do další generace vybíráme i jedince, kteří jsou nejdál od nejlepšího jedince.</a:t>
            </a:r>
          </a:p>
          <a:p>
            <a:r>
              <a:rPr lang="cs-CZ" dirty="0"/>
              <a:t>Kritériem pro selekci může být </a:t>
            </a:r>
            <a:r>
              <a:rPr lang="cs-CZ" b="1" dirty="0"/>
              <a:t>rank</a:t>
            </a:r>
            <a:r>
              <a:rPr lang="cs-CZ" dirty="0"/>
              <a:t> jako součet pořadí podle fitness a pořadí podle diversity.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49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Evoluční algoritmy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/>
              <a:t>Genetické algoritmy patří mezi evoluční algoritmy.</a:t>
            </a:r>
          </a:p>
          <a:p>
            <a:r>
              <a:rPr lang="cs-CZ" dirty="0"/>
              <a:t>Evoluční algoritmy jsou jakékoliv algoritmy, které jsou inspirovány biologickou evolucí.</a:t>
            </a:r>
          </a:p>
          <a:p>
            <a:r>
              <a:rPr lang="cs-CZ" dirty="0"/>
              <a:t>Tyto algoritmy mohou řešit i optimalizaci nebo vývoj softwaru nebo přístrojů.</a:t>
            </a:r>
          </a:p>
          <a:p>
            <a:r>
              <a:rPr lang="cs-CZ" dirty="0"/>
              <a:t>Přehledovou studii genetických algoritmů a jejich aplikačních oblastí publikovali </a:t>
            </a:r>
            <a:r>
              <a:rPr lang="cs-CZ" dirty="0" err="1"/>
              <a:t>Katoch</a:t>
            </a:r>
            <a:r>
              <a:rPr lang="cs-CZ" dirty="0"/>
              <a:t> a kol. v roce 2021.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0609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687</Words>
  <Application>Microsoft Office PowerPoint</Application>
  <PresentationFormat>Předvádění na obrazovce (4:3)</PresentationFormat>
  <Paragraphs>58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Genetické algoritmy</vt:lpstr>
      <vt:lpstr>Doporučená literatura</vt:lpstr>
      <vt:lpstr>Definice</vt:lpstr>
      <vt:lpstr>Vhodný problém</vt:lpstr>
      <vt:lpstr>Prvky genetických algoritmů</vt:lpstr>
      <vt:lpstr>Tvorba jedinců</vt:lpstr>
      <vt:lpstr>Selekce jedinců do další generace</vt:lpstr>
      <vt:lpstr>Evoluční algoritmy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BackPropagation</dc:title>
  <dc:creator>Dana</dc:creator>
  <cp:lastModifiedBy>Dana Nejedlová</cp:lastModifiedBy>
  <cp:revision>60</cp:revision>
  <dcterms:created xsi:type="dcterms:W3CDTF">2020-11-27T10:24:44Z</dcterms:created>
  <dcterms:modified xsi:type="dcterms:W3CDTF">2022-12-15T17:24:22Z</dcterms:modified>
</cp:coreProperties>
</file>