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-55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08523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d60f84b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d60f84bc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ed640fbe2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ed640fbe2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ed640fbe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ed640fbe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9ed640fbe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9ed640fbe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9ed640fbe2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9ed640fbe2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Predikátová logika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Cvičení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Inference pomocí rezoluce metodou rezolučního zamítnutí</a:t>
            </a:r>
            <a:endParaRPr sz="240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17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Když někdo složil zkoušku, tak to znamená, že se buďto učil nebo měl štěstí nebo přinesl profesorovi švestičky ze zahrádky.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Víme, že Petr složil zkoušku a neučil se. Dokažte metodou rezolučního zamítnutí, že Petr měl buďto štěstí nebo přinesl profesorovi švestičky.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A - Složil zkoušku. 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B - Učil se.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C - Měl štěstí.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D - Švestičky.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¬(C∨D) - negace teorému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A ⇒ (B ∨ C ∨ D)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převedeme na disjunkci literálů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¬A ∨ B ∨ C ∨D</a:t>
            </a:r>
            <a:endParaRPr sz="1000"/>
          </a:p>
        </p:txBody>
      </p:sp>
      <p:sp>
        <p:nvSpPr>
          <p:cNvPr id="62" name="Google Shape;62;p14"/>
          <p:cNvSpPr txBox="1"/>
          <p:nvPr/>
        </p:nvSpPr>
        <p:spPr>
          <a:xfrm>
            <a:off x="3035175" y="1017725"/>
            <a:ext cx="11319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¬A ∨ B ∨ C ∨ D</a:t>
            </a:r>
            <a:endParaRPr/>
          </a:p>
        </p:txBody>
      </p:sp>
      <p:cxnSp>
        <p:nvCxnSpPr>
          <p:cNvPr id="63" name="Google Shape;63;p14"/>
          <p:cNvCxnSpPr>
            <a:stCxn id="62" idx="2"/>
            <a:endCxn id="64" idx="0"/>
          </p:cNvCxnSpPr>
          <p:nvPr/>
        </p:nvCxnSpPr>
        <p:spPr>
          <a:xfrm>
            <a:off x="3601125" y="1442225"/>
            <a:ext cx="6228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14"/>
          <p:cNvSpPr txBox="1"/>
          <p:nvPr/>
        </p:nvSpPr>
        <p:spPr>
          <a:xfrm>
            <a:off x="4454000" y="1017725"/>
            <a:ext cx="3570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A</a:t>
            </a:r>
            <a:endParaRPr/>
          </a:p>
        </p:txBody>
      </p:sp>
      <p:cxnSp>
        <p:nvCxnSpPr>
          <p:cNvPr id="66" name="Google Shape;66;p14"/>
          <p:cNvCxnSpPr>
            <a:stCxn id="65" idx="2"/>
            <a:endCxn id="64" idx="0"/>
          </p:cNvCxnSpPr>
          <p:nvPr/>
        </p:nvCxnSpPr>
        <p:spPr>
          <a:xfrm flipH="1">
            <a:off x="4224200" y="1442225"/>
            <a:ext cx="4083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4"/>
          <p:cNvSpPr txBox="1"/>
          <p:nvPr/>
        </p:nvSpPr>
        <p:spPr>
          <a:xfrm>
            <a:off x="3801350" y="1765625"/>
            <a:ext cx="8454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B ∨ C ∨ D</a:t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5412950" y="1765625"/>
            <a:ext cx="3570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¬B</a:t>
            </a:r>
            <a:endParaRPr/>
          </a:p>
        </p:txBody>
      </p:sp>
      <p:cxnSp>
        <p:nvCxnSpPr>
          <p:cNvPr id="68" name="Google Shape;68;p14"/>
          <p:cNvCxnSpPr>
            <a:stCxn id="64" idx="2"/>
            <a:endCxn id="69" idx="0"/>
          </p:cNvCxnSpPr>
          <p:nvPr/>
        </p:nvCxnSpPr>
        <p:spPr>
          <a:xfrm>
            <a:off x="4224050" y="2190125"/>
            <a:ext cx="7662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" name="Google Shape;70;p14"/>
          <p:cNvCxnSpPr>
            <a:stCxn id="67" idx="2"/>
            <a:endCxn id="69" idx="0"/>
          </p:cNvCxnSpPr>
          <p:nvPr/>
        </p:nvCxnSpPr>
        <p:spPr>
          <a:xfrm flipH="1">
            <a:off x="4990250" y="2190125"/>
            <a:ext cx="6012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" name="Google Shape;69;p14"/>
          <p:cNvSpPr txBox="1"/>
          <p:nvPr/>
        </p:nvSpPr>
        <p:spPr>
          <a:xfrm>
            <a:off x="4567550" y="2513525"/>
            <a:ext cx="8454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C ∨ D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5717525" y="2513525"/>
            <a:ext cx="8454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¬(C∨D)</a:t>
            </a:r>
            <a:endParaRPr/>
          </a:p>
        </p:txBody>
      </p:sp>
      <p:cxnSp>
        <p:nvCxnSpPr>
          <p:cNvPr id="72" name="Google Shape;72;p14"/>
          <p:cNvCxnSpPr>
            <a:stCxn id="69" idx="2"/>
            <a:endCxn id="73" idx="0"/>
          </p:cNvCxnSpPr>
          <p:nvPr/>
        </p:nvCxnSpPr>
        <p:spPr>
          <a:xfrm>
            <a:off x="4990250" y="2938025"/>
            <a:ext cx="8550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4" name="Google Shape;74;p14"/>
          <p:cNvCxnSpPr>
            <a:stCxn id="71" idx="2"/>
            <a:endCxn id="73" idx="0"/>
          </p:cNvCxnSpPr>
          <p:nvPr/>
        </p:nvCxnSpPr>
        <p:spPr>
          <a:xfrm flipH="1">
            <a:off x="5845325" y="2938025"/>
            <a:ext cx="2949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3" name="Google Shape;73;p14"/>
          <p:cNvSpPr txBox="1"/>
          <p:nvPr/>
        </p:nvSpPr>
        <p:spPr>
          <a:xfrm>
            <a:off x="5518475" y="3261425"/>
            <a:ext cx="6537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nil / 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Inference pomocí rezoluce metodou rezolučního zamítnutí</a:t>
            </a:r>
            <a:endParaRPr sz="2400"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17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Když někdo složil zkoušku, tak to znamená, že se buďto učil nebo měl štěstí nebo přinesl profesorovi švestičky ze zahrádky.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Víme, že Petr složil zkoušku a neučil se. Dokažte metodou rezolučního zamítnutí, že Petr měl buďto štěstí nebo přinesl profesorovi švestičky.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A - Složil zkoušku. 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B - Učil se.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C - Měl štěstí.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D - Švestičky.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(¬C)∧(¬D) - negace teorému přidáme jako samostané výroky ¬C, ¬D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A ⇒ (B ∨ C ∨ D)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převedeme na disjunkci literálů</a:t>
            </a:r>
            <a:endParaRPr sz="1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¬A ∨ B ∨ C ∨D</a:t>
            </a:r>
            <a:endParaRPr sz="1000"/>
          </a:p>
        </p:txBody>
      </p:sp>
      <p:sp>
        <p:nvSpPr>
          <p:cNvPr id="81" name="Google Shape;81;p15"/>
          <p:cNvSpPr txBox="1"/>
          <p:nvPr/>
        </p:nvSpPr>
        <p:spPr>
          <a:xfrm>
            <a:off x="3035175" y="1017725"/>
            <a:ext cx="11319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¬A ∨ B ∨ C ∨ D</a:t>
            </a:r>
            <a:endParaRPr/>
          </a:p>
        </p:txBody>
      </p:sp>
      <p:cxnSp>
        <p:nvCxnSpPr>
          <p:cNvPr id="82" name="Google Shape;82;p15"/>
          <p:cNvCxnSpPr>
            <a:stCxn id="81" idx="2"/>
            <a:endCxn id="83" idx="0"/>
          </p:cNvCxnSpPr>
          <p:nvPr/>
        </p:nvCxnSpPr>
        <p:spPr>
          <a:xfrm>
            <a:off x="3601125" y="1442225"/>
            <a:ext cx="6228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" name="Google Shape;84;p15"/>
          <p:cNvSpPr txBox="1"/>
          <p:nvPr/>
        </p:nvSpPr>
        <p:spPr>
          <a:xfrm>
            <a:off x="4454000" y="1017725"/>
            <a:ext cx="3570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A</a:t>
            </a:r>
            <a:endParaRPr/>
          </a:p>
        </p:txBody>
      </p:sp>
      <p:cxnSp>
        <p:nvCxnSpPr>
          <p:cNvPr id="85" name="Google Shape;85;p15"/>
          <p:cNvCxnSpPr>
            <a:stCxn id="84" idx="2"/>
            <a:endCxn id="83" idx="0"/>
          </p:cNvCxnSpPr>
          <p:nvPr/>
        </p:nvCxnSpPr>
        <p:spPr>
          <a:xfrm flipH="1">
            <a:off x="4224200" y="1442225"/>
            <a:ext cx="4083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3" name="Google Shape;83;p15"/>
          <p:cNvSpPr txBox="1"/>
          <p:nvPr/>
        </p:nvSpPr>
        <p:spPr>
          <a:xfrm>
            <a:off x="3801350" y="1765625"/>
            <a:ext cx="8454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B ∨ C ∨ D</a:t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5412950" y="1765625"/>
            <a:ext cx="3570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¬B</a:t>
            </a:r>
            <a:endParaRPr/>
          </a:p>
        </p:txBody>
      </p:sp>
      <p:cxnSp>
        <p:nvCxnSpPr>
          <p:cNvPr id="87" name="Google Shape;87;p15"/>
          <p:cNvCxnSpPr>
            <a:stCxn id="83" idx="2"/>
            <a:endCxn id="88" idx="0"/>
          </p:cNvCxnSpPr>
          <p:nvPr/>
        </p:nvCxnSpPr>
        <p:spPr>
          <a:xfrm>
            <a:off x="4224050" y="2190125"/>
            <a:ext cx="7764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9" name="Google Shape;89;p15"/>
          <p:cNvCxnSpPr>
            <a:stCxn id="86" idx="2"/>
            <a:endCxn id="88" idx="0"/>
          </p:cNvCxnSpPr>
          <p:nvPr/>
        </p:nvCxnSpPr>
        <p:spPr>
          <a:xfrm flipH="1">
            <a:off x="5000450" y="2190125"/>
            <a:ext cx="5910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8" name="Google Shape;88;p15"/>
          <p:cNvSpPr txBox="1"/>
          <p:nvPr/>
        </p:nvSpPr>
        <p:spPr>
          <a:xfrm>
            <a:off x="4723200" y="2513525"/>
            <a:ext cx="5547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C ∨ D</a:t>
            </a:r>
            <a:endParaRPr/>
          </a:p>
        </p:txBody>
      </p:sp>
      <p:sp>
        <p:nvSpPr>
          <p:cNvPr id="90" name="Google Shape;90;p15"/>
          <p:cNvSpPr txBox="1"/>
          <p:nvPr/>
        </p:nvSpPr>
        <p:spPr>
          <a:xfrm>
            <a:off x="5717525" y="2513525"/>
            <a:ext cx="4872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¬C</a:t>
            </a:r>
            <a:endParaRPr/>
          </a:p>
        </p:txBody>
      </p:sp>
      <p:cxnSp>
        <p:nvCxnSpPr>
          <p:cNvPr id="91" name="Google Shape;91;p15"/>
          <p:cNvCxnSpPr>
            <a:stCxn id="88" idx="2"/>
            <a:endCxn id="92" idx="0"/>
          </p:cNvCxnSpPr>
          <p:nvPr/>
        </p:nvCxnSpPr>
        <p:spPr>
          <a:xfrm>
            <a:off x="5000550" y="2938025"/>
            <a:ext cx="7221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Google Shape;93;p15"/>
          <p:cNvCxnSpPr>
            <a:stCxn id="90" idx="2"/>
            <a:endCxn id="92" idx="0"/>
          </p:cNvCxnSpPr>
          <p:nvPr/>
        </p:nvCxnSpPr>
        <p:spPr>
          <a:xfrm flipH="1">
            <a:off x="5722625" y="2938025"/>
            <a:ext cx="2385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" name="Google Shape;92;p15"/>
          <p:cNvSpPr txBox="1"/>
          <p:nvPr/>
        </p:nvSpPr>
        <p:spPr>
          <a:xfrm>
            <a:off x="5518475" y="3261425"/>
            <a:ext cx="4083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D</a:t>
            </a:r>
            <a:endParaRPr/>
          </a:p>
        </p:txBody>
      </p:sp>
      <p:sp>
        <p:nvSpPr>
          <p:cNvPr id="94" name="Google Shape;94;p15"/>
          <p:cNvSpPr txBox="1"/>
          <p:nvPr/>
        </p:nvSpPr>
        <p:spPr>
          <a:xfrm>
            <a:off x="6400550" y="3261425"/>
            <a:ext cx="4083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¬D</a:t>
            </a:r>
            <a:endParaRPr/>
          </a:p>
        </p:txBody>
      </p:sp>
      <p:cxnSp>
        <p:nvCxnSpPr>
          <p:cNvPr id="95" name="Google Shape;95;p15"/>
          <p:cNvCxnSpPr>
            <a:stCxn id="92" idx="2"/>
            <a:endCxn id="96" idx="0"/>
          </p:cNvCxnSpPr>
          <p:nvPr/>
        </p:nvCxnSpPr>
        <p:spPr>
          <a:xfrm>
            <a:off x="5722625" y="3685925"/>
            <a:ext cx="8499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15"/>
          <p:cNvCxnSpPr>
            <a:stCxn id="94" idx="2"/>
            <a:endCxn id="96" idx="0"/>
          </p:cNvCxnSpPr>
          <p:nvPr/>
        </p:nvCxnSpPr>
        <p:spPr>
          <a:xfrm flipH="1">
            <a:off x="6572600" y="3685925"/>
            <a:ext cx="32100" cy="323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6" name="Google Shape;96;p15"/>
          <p:cNvSpPr txBox="1"/>
          <p:nvPr/>
        </p:nvSpPr>
        <p:spPr>
          <a:xfrm>
            <a:off x="6245675" y="4009325"/>
            <a:ext cx="6537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nil / 0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Inference pomocí rezoluce metodou rezolučního zamítnutí</a:t>
            </a:r>
            <a:endParaRPr sz="2400"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17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Když je někdo bohatý, znamená to, že bohatství buďto zdědil nebo vyhrál v loterii nebo hodně pracoval.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Víme, že Jan je bohatý a bohatství nezdědil ani nevyhrál.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Dokažte metodou rezolučního zamítnutí, že Jan hodně pracoval.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A - Je bohatý.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B - Zdědil. ¬B - Nezdědil.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C - Gamble. ¬C - Negamblil.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D - Práce.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¬D - negace teorému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A ⇒ (B ∨ C ∨ D)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převedeme na disjunkci literálů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¬A ∨ B ∨ C ∨D</a:t>
            </a:r>
            <a:endParaRPr sz="1000" dirty="0"/>
          </a:p>
        </p:txBody>
      </p:sp>
      <p:sp>
        <p:nvSpPr>
          <p:cNvPr id="104" name="Google Shape;104;p16"/>
          <p:cNvSpPr txBox="1"/>
          <p:nvPr/>
        </p:nvSpPr>
        <p:spPr>
          <a:xfrm>
            <a:off x="3523875" y="1201550"/>
            <a:ext cx="11757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¬A ∨ B ∨ C ∨D</a:t>
            </a:r>
            <a:endParaRPr/>
          </a:p>
        </p:txBody>
      </p:sp>
      <p:cxnSp>
        <p:nvCxnSpPr>
          <p:cNvPr id="105" name="Google Shape;105;p16"/>
          <p:cNvCxnSpPr>
            <a:stCxn id="104" idx="2"/>
            <a:endCxn id="106" idx="0"/>
          </p:cNvCxnSpPr>
          <p:nvPr/>
        </p:nvCxnSpPr>
        <p:spPr>
          <a:xfrm>
            <a:off x="4111725" y="1626050"/>
            <a:ext cx="4602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7" name="Google Shape;107;p16"/>
          <p:cNvSpPr txBox="1"/>
          <p:nvPr/>
        </p:nvSpPr>
        <p:spPr>
          <a:xfrm>
            <a:off x="4874375" y="1201550"/>
            <a:ext cx="3432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</a:t>
            </a:r>
            <a:endParaRPr/>
          </a:p>
        </p:txBody>
      </p:sp>
      <p:cxnSp>
        <p:nvCxnSpPr>
          <p:cNvPr id="108" name="Google Shape;108;p16"/>
          <p:cNvCxnSpPr>
            <a:stCxn id="107" idx="2"/>
            <a:endCxn id="106" idx="0"/>
          </p:cNvCxnSpPr>
          <p:nvPr/>
        </p:nvCxnSpPr>
        <p:spPr>
          <a:xfrm flipH="1">
            <a:off x="4571975" y="1626050"/>
            <a:ext cx="4740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6" name="Google Shape;106;p16"/>
          <p:cNvSpPr txBox="1"/>
          <p:nvPr/>
        </p:nvSpPr>
        <p:spPr>
          <a:xfrm>
            <a:off x="4149300" y="1871750"/>
            <a:ext cx="8454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 B ∨ C ∨D</a:t>
            </a:r>
            <a:endParaRPr/>
          </a:p>
        </p:txBody>
      </p:sp>
      <p:sp>
        <p:nvSpPr>
          <p:cNvPr id="109" name="Google Shape;109;p16"/>
          <p:cNvSpPr txBox="1"/>
          <p:nvPr/>
        </p:nvSpPr>
        <p:spPr>
          <a:xfrm>
            <a:off x="5432125" y="1251050"/>
            <a:ext cx="10953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/>
              <a:t>Víme že je bohatý.</a:t>
            </a:r>
            <a:endParaRPr sz="800"/>
          </a:p>
        </p:txBody>
      </p:sp>
      <p:sp>
        <p:nvSpPr>
          <p:cNvPr id="110" name="Google Shape;110;p16"/>
          <p:cNvSpPr txBox="1"/>
          <p:nvPr/>
        </p:nvSpPr>
        <p:spPr>
          <a:xfrm>
            <a:off x="5142225" y="1871750"/>
            <a:ext cx="6081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</a:rPr>
              <a:t>¬D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11" name="Google Shape;111;p16"/>
          <p:cNvCxnSpPr>
            <a:stCxn id="106" idx="2"/>
            <a:endCxn id="112" idx="0"/>
          </p:cNvCxnSpPr>
          <p:nvPr/>
        </p:nvCxnSpPr>
        <p:spPr>
          <a:xfrm>
            <a:off x="4572000" y="2296250"/>
            <a:ext cx="3135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3" name="Google Shape;113;p16"/>
          <p:cNvCxnSpPr>
            <a:stCxn id="110" idx="2"/>
            <a:endCxn id="112" idx="0"/>
          </p:cNvCxnSpPr>
          <p:nvPr/>
        </p:nvCxnSpPr>
        <p:spPr>
          <a:xfrm flipH="1">
            <a:off x="4885275" y="2296250"/>
            <a:ext cx="5610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2" name="Google Shape;112;p16"/>
          <p:cNvSpPr txBox="1"/>
          <p:nvPr/>
        </p:nvSpPr>
        <p:spPr>
          <a:xfrm>
            <a:off x="4529250" y="2541950"/>
            <a:ext cx="7122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</a:rPr>
              <a:t>B ∨ C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114" name="Google Shape;114;p16"/>
          <p:cNvCxnSpPr>
            <a:stCxn id="112" idx="2"/>
            <a:endCxn id="115" idx="0"/>
          </p:cNvCxnSpPr>
          <p:nvPr/>
        </p:nvCxnSpPr>
        <p:spPr>
          <a:xfrm>
            <a:off x="4885350" y="2966450"/>
            <a:ext cx="2025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6"/>
          <p:cNvCxnSpPr>
            <a:stCxn id="117" idx="2"/>
            <a:endCxn id="115" idx="0"/>
          </p:cNvCxnSpPr>
          <p:nvPr/>
        </p:nvCxnSpPr>
        <p:spPr>
          <a:xfrm flipH="1">
            <a:off x="5087725" y="2966450"/>
            <a:ext cx="5406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Google Shape;117;p16"/>
          <p:cNvSpPr txBox="1"/>
          <p:nvPr/>
        </p:nvSpPr>
        <p:spPr>
          <a:xfrm>
            <a:off x="5398225" y="2541950"/>
            <a:ext cx="4602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</a:rPr>
              <a:t>¬ B</a:t>
            </a: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4916125" y="3882350"/>
            <a:ext cx="6537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</a:rPr>
              <a:t>nil / 0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5858425" y="1921250"/>
            <a:ext cx="21120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/>
              <a:t>Víme že bohatství nezdědil, ani nevyhrál.</a:t>
            </a:r>
            <a:endParaRPr sz="800"/>
          </a:p>
        </p:txBody>
      </p:sp>
      <p:sp>
        <p:nvSpPr>
          <p:cNvPr id="120" name="Google Shape;120;p16"/>
          <p:cNvSpPr txBox="1"/>
          <p:nvPr/>
        </p:nvSpPr>
        <p:spPr>
          <a:xfrm>
            <a:off x="6130200" y="3942450"/>
            <a:ext cx="3013800" cy="5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/>
              <a:t>Resolventa tohoto výroku (|C| |</a:t>
            </a:r>
            <a:r>
              <a:rPr lang="cs" sz="1000">
                <a:solidFill>
                  <a:schemeClr val="dk2"/>
                </a:solidFill>
              </a:rPr>
              <a:t>¬C|</a:t>
            </a:r>
            <a:r>
              <a:rPr lang="cs" sz="1000"/>
              <a:t>  je prázdná klauzule značící rozpor.</a:t>
            </a: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115" name="Google Shape;115;p16"/>
          <p:cNvSpPr txBox="1"/>
          <p:nvPr/>
        </p:nvSpPr>
        <p:spPr>
          <a:xfrm>
            <a:off x="4916125" y="3212150"/>
            <a:ext cx="3432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</a:rPr>
              <a:t>C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121" name="Google Shape;121;p16"/>
          <p:cNvCxnSpPr/>
          <p:nvPr/>
        </p:nvCxnSpPr>
        <p:spPr>
          <a:xfrm>
            <a:off x="4993938" y="3633978"/>
            <a:ext cx="2025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" name="Google Shape;122;p16"/>
          <p:cNvCxnSpPr/>
          <p:nvPr/>
        </p:nvCxnSpPr>
        <p:spPr>
          <a:xfrm flipH="1">
            <a:off x="5196313" y="3633978"/>
            <a:ext cx="540600" cy="245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3" name="Google Shape;123;p16"/>
          <p:cNvSpPr txBox="1"/>
          <p:nvPr/>
        </p:nvSpPr>
        <p:spPr>
          <a:xfrm>
            <a:off x="5549575" y="3212150"/>
            <a:ext cx="5406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</a:rPr>
              <a:t>¬ C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Inference pomocí rezoluce metodou rezolučního zamítnutí</a:t>
            </a:r>
            <a:endParaRPr sz="2400"/>
          </a:p>
        </p:txBody>
      </p:sp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17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Když je někdo bohatý, znamená to, že bohatství buďto zdědil nebo vyhrál v loterii nebo hodně pracoval nebo kradl.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Víme, že Tomáš je bohatý a bohatství nezdědil ani nevyhrál.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Dokažte metodou rezolučního zamítnutí, že Tomáš buďto hodně pracoval nebo kradl.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A - Je bohatý.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B - Zdědil.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C - Vyhrál.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D - Pracoval.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E - Kradl.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¬(D∨E) - negace teorému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A ⇒ (B ∨ C ∨ D ∨ E)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převedeme na disjunkci literálů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¬A ∨ B ∨ C ∨ D ∨ E</a:t>
            </a:r>
            <a:endParaRPr sz="1000" dirty="0"/>
          </a:p>
        </p:txBody>
      </p:sp>
      <p:sp>
        <p:nvSpPr>
          <p:cNvPr id="130" name="Google Shape;130;p17"/>
          <p:cNvSpPr txBox="1"/>
          <p:nvPr/>
        </p:nvSpPr>
        <p:spPr>
          <a:xfrm>
            <a:off x="4315750" y="1068325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¬A ∨ B ∨ C ∨ D ∨ E</a:t>
            </a:r>
            <a:endParaRPr/>
          </a:p>
        </p:txBody>
      </p:sp>
      <p:cxnSp>
        <p:nvCxnSpPr>
          <p:cNvPr id="131" name="Google Shape;131;p17"/>
          <p:cNvCxnSpPr>
            <a:stCxn id="130" idx="2"/>
            <a:endCxn id="132" idx="0"/>
          </p:cNvCxnSpPr>
          <p:nvPr/>
        </p:nvCxnSpPr>
        <p:spPr>
          <a:xfrm>
            <a:off x="5161150" y="1492825"/>
            <a:ext cx="0" cy="287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3" name="Google Shape;133;p17"/>
          <p:cNvSpPr txBox="1"/>
          <p:nvPr/>
        </p:nvSpPr>
        <p:spPr>
          <a:xfrm>
            <a:off x="7057575" y="1068325"/>
            <a:ext cx="3354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</a:t>
            </a:r>
            <a:endParaRPr/>
          </a:p>
        </p:txBody>
      </p:sp>
      <p:cxnSp>
        <p:nvCxnSpPr>
          <p:cNvPr id="134" name="Google Shape;134;p17"/>
          <p:cNvCxnSpPr>
            <a:stCxn id="133" idx="2"/>
            <a:endCxn id="132" idx="0"/>
          </p:cNvCxnSpPr>
          <p:nvPr/>
        </p:nvCxnSpPr>
        <p:spPr>
          <a:xfrm flipH="1">
            <a:off x="5161275" y="1492825"/>
            <a:ext cx="2064000" cy="287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2" name="Google Shape;132;p17"/>
          <p:cNvSpPr txBox="1"/>
          <p:nvPr/>
        </p:nvSpPr>
        <p:spPr>
          <a:xfrm>
            <a:off x="4315750" y="1780525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B ∨ C ∨ D ∨ E</a:t>
            </a:r>
            <a:endParaRPr/>
          </a:p>
        </p:txBody>
      </p:sp>
      <p:sp>
        <p:nvSpPr>
          <p:cNvPr id="135" name="Google Shape;135;p17"/>
          <p:cNvSpPr txBox="1"/>
          <p:nvPr/>
        </p:nvSpPr>
        <p:spPr>
          <a:xfrm>
            <a:off x="6441875" y="2068225"/>
            <a:ext cx="5715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</a:t>
            </a:r>
            <a:r>
              <a:rPr lang="cs"/>
              <a:t>B</a:t>
            </a:r>
            <a:endParaRPr/>
          </a:p>
        </p:txBody>
      </p:sp>
      <p:cxnSp>
        <p:nvCxnSpPr>
          <p:cNvPr id="136" name="Google Shape;136;p17"/>
          <p:cNvCxnSpPr>
            <a:stCxn id="132" idx="2"/>
            <a:endCxn id="137" idx="0"/>
          </p:cNvCxnSpPr>
          <p:nvPr/>
        </p:nvCxnSpPr>
        <p:spPr>
          <a:xfrm>
            <a:off x="5161150" y="2205025"/>
            <a:ext cx="0" cy="25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7" name="Google Shape;137;p17"/>
          <p:cNvSpPr txBox="1"/>
          <p:nvPr/>
        </p:nvSpPr>
        <p:spPr>
          <a:xfrm>
            <a:off x="4315750" y="2458863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C ∨ D ∨ E</a:t>
            </a:r>
            <a:endParaRPr/>
          </a:p>
        </p:txBody>
      </p:sp>
      <p:cxnSp>
        <p:nvCxnSpPr>
          <p:cNvPr id="138" name="Google Shape;138;p17"/>
          <p:cNvCxnSpPr>
            <a:endCxn id="137" idx="0"/>
          </p:cNvCxnSpPr>
          <p:nvPr/>
        </p:nvCxnSpPr>
        <p:spPr>
          <a:xfrm flipH="1">
            <a:off x="5161150" y="2011863"/>
            <a:ext cx="1432200" cy="44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9" name="Google Shape;139;p17"/>
          <p:cNvSpPr txBox="1"/>
          <p:nvPr/>
        </p:nvSpPr>
        <p:spPr>
          <a:xfrm>
            <a:off x="4315750" y="3242050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D ∨ E</a:t>
            </a:r>
            <a:endParaRPr/>
          </a:p>
        </p:txBody>
      </p:sp>
      <p:sp>
        <p:nvSpPr>
          <p:cNvPr id="140" name="Google Shape;140;p17"/>
          <p:cNvSpPr txBox="1"/>
          <p:nvPr/>
        </p:nvSpPr>
        <p:spPr>
          <a:xfrm>
            <a:off x="6589725" y="2947575"/>
            <a:ext cx="5715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¬</a:t>
            </a:r>
            <a:r>
              <a:rPr lang="cs"/>
              <a:t>C</a:t>
            </a:r>
            <a:endParaRPr/>
          </a:p>
        </p:txBody>
      </p:sp>
      <p:cxnSp>
        <p:nvCxnSpPr>
          <p:cNvPr id="141" name="Google Shape;141;p17"/>
          <p:cNvCxnSpPr>
            <a:endCxn id="139" idx="0"/>
          </p:cNvCxnSpPr>
          <p:nvPr/>
        </p:nvCxnSpPr>
        <p:spPr>
          <a:xfrm flipH="1">
            <a:off x="5161150" y="3031150"/>
            <a:ext cx="1592100" cy="210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" name="Google Shape;142;p17"/>
          <p:cNvCxnSpPr>
            <a:stCxn id="137" idx="2"/>
            <a:endCxn id="139" idx="0"/>
          </p:cNvCxnSpPr>
          <p:nvPr/>
        </p:nvCxnSpPr>
        <p:spPr>
          <a:xfrm>
            <a:off x="5161150" y="2883363"/>
            <a:ext cx="0" cy="35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3" name="Google Shape;143;p17"/>
          <p:cNvSpPr txBox="1"/>
          <p:nvPr/>
        </p:nvSpPr>
        <p:spPr>
          <a:xfrm>
            <a:off x="4315750" y="3849425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</a:rPr>
              <a:t>0</a:t>
            </a:r>
            <a:endParaRPr/>
          </a:p>
        </p:txBody>
      </p:sp>
      <p:sp>
        <p:nvSpPr>
          <p:cNvPr id="144" name="Google Shape;144;p17"/>
          <p:cNvSpPr txBox="1"/>
          <p:nvPr/>
        </p:nvSpPr>
        <p:spPr>
          <a:xfrm>
            <a:off x="6441875" y="3584625"/>
            <a:ext cx="8322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000">
                <a:solidFill>
                  <a:schemeClr val="dk2"/>
                </a:solidFill>
              </a:rPr>
              <a:t>¬(D∨E)</a:t>
            </a:r>
            <a:endParaRPr/>
          </a:p>
        </p:txBody>
      </p:sp>
      <p:cxnSp>
        <p:nvCxnSpPr>
          <p:cNvPr id="145" name="Google Shape;145;p17"/>
          <p:cNvCxnSpPr>
            <a:stCxn id="139" idx="2"/>
            <a:endCxn id="143" idx="0"/>
          </p:cNvCxnSpPr>
          <p:nvPr/>
        </p:nvCxnSpPr>
        <p:spPr>
          <a:xfrm>
            <a:off x="5161150" y="3666550"/>
            <a:ext cx="0" cy="183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6" name="Google Shape;146;p17"/>
          <p:cNvCxnSpPr>
            <a:stCxn id="144" idx="1"/>
            <a:endCxn id="143" idx="0"/>
          </p:cNvCxnSpPr>
          <p:nvPr/>
        </p:nvCxnSpPr>
        <p:spPr>
          <a:xfrm flipH="1">
            <a:off x="5161175" y="3796875"/>
            <a:ext cx="1280700" cy="52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Inference pomocí rezoluce metodou rezolučního zamítnutí</a:t>
            </a:r>
            <a:endParaRPr sz="2400"/>
          </a:p>
        </p:txBody>
      </p:sp>
      <p:sp>
        <p:nvSpPr>
          <p:cNvPr id="152" name="Google Shape;15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17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Když má firma největší podíl na trhu, znamená to, že buďto vyrábí levně nebo kvalitně nebo nekale konkuruje.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Víme, že firma KRACH má dominanci ale její výrobky nejsou levné ani kvalitní.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Dokažte metodou rezolučního zamítnutí, že firma KRACH nekale konkuruje.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A - Složil zkoušku.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B - Učil se.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C - Měl štěstí.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D - Švestičky.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¬(C∨D) - negace teorému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A ⇒ (B ∨ C ∨ D)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převedeme na disjunkci literálů</a:t>
            </a:r>
            <a:endParaRPr sz="1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/>
              <a:t>¬A ∨ B ∨ C ∨D</a:t>
            </a:r>
            <a:endParaRPr sz="1000" dirty="0"/>
          </a:p>
        </p:txBody>
      </p:sp>
      <p:sp>
        <p:nvSpPr>
          <p:cNvPr id="153" name="Google Shape;153;p18"/>
          <p:cNvSpPr txBox="1"/>
          <p:nvPr/>
        </p:nvSpPr>
        <p:spPr>
          <a:xfrm>
            <a:off x="4315750" y="1068325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dddd</a:t>
            </a:r>
            <a:endParaRPr/>
          </a:p>
        </p:txBody>
      </p:sp>
      <p:cxnSp>
        <p:nvCxnSpPr>
          <p:cNvPr id="154" name="Google Shape;154;p18"/>
          <p:cNvCxnSpPr>
            <a:stCxn id="153" idx="2"/>
            <a:endCxn id="155" idx="0"/>
          </p:cNvCxnSpPr>
          <p:nvPr/>
        </p:nvCxnSpPr>
        <p:spPr>
          <a:xfrm>
            <a:off x="5161150" y="1492825"/>
            <a:ext cx="1305600" cy="37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6" name="Google Shape;156;p18"/>
          <p:cNvSpPr txBox="1"/>
          <p:nvPr/>
        </p:nvSpPr>
        <p:spPr>
          <a:xfrm>
            <a:off x="7057575" y="1068325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dddd</a:t>
            </a:r>
            <a:endParaRPr/>
          </a:p>
        </p:txBody>
      </p:sp>
      <p:cxnSp>
        <p:nvCxnSpPr>
          <p:cNvPr id="157" name="Google Shape;157;p18"/>
          <p:cNvCxnSpPr>
            <a:stCxn id="156" idx="2"/>
            <a:endCxn id="155" idx="0"/>
          </p:cNvCxnSpPr>
          <p:nvPr/>
        </p:nvCxnSpPr>
        <p:spPr>
          <a:xfrm flipH="1">
            <a:off x="6466875" y="1492825"/>
            <a:ext cx="1436100" cy="37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18"/>
          <p:cNvSpPr txBox="1"/>
          <p:nvPr/>
        </p:nvSpPr>
        <p:spPr>
          <a:xfrm>
            <a:off x="5621400" y="1871625"/>
            <a:ext cx="1690800" cy="4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dddd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Předvádění na obrazovce (16:9)</PresentationFormat>
  <Paragraphs>114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Simple Light</vt:lpstr>
      <vt:lpstr>Predikátová logika</vt:lpstr>
      <vt:lpstr>Inference pomocí rezoluce metodou rezolučního zamítnutí</vt:lpstr>
      <vt:lpstr>Inference pomocí rezoluce metodou rezolučního zamítnutí</vt:lpstr>
      <vt:lpstr>Inference pomocí rezoluce metodou rezolučního zamítnutí</vt:lpstr>
      <vt:lpstr>Inference pomocí rezoluce metodou rezolučního zamítnutí</vt:lpstr>
      <vt:lpstr>Inference pomocí rezoluce metodou rezolučního zamítnutí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Predikátová logika</dc:title>
  <cp:lastModifiedBy>Dana Nejedlová</cp:lastModifiedBy>
  <cp:revision>1</cp:revision>
  <dcterms:modified xsi:type="dcterms:W3CDTF">2020-10-27T16:59:43Z</dcterms:modified>
</cp:coreProperties>
</file>