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18.12.2023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t.gsia.cmu.edu/classes/dynamic/dynamic.html" TargetMode="External"/><Relationship Id="rId2" Type="http://schemas.openxmlformats.org/officeDocument/2006/relationships/hyperlink" Target="https://web.stanford.edu/~jurafsky/slp3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fis.tul.cz/~dana.nejedlova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at.gsia.cmu.edu/classes/dynamic/node3.html#SECTION000300000000000000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Algoritmus </a:t>
            </a:r>
            <a:r>
              <a:rPr lang="cs-CZ" dirty="0" err="1"/>
              <a:t>Dynamic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 smtClean="0"/>
              <a:t>Warping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971800"/>
          </a:xfrm>
        </p:spPr>
        <p:txBody>
          <a:bodyPr>
            <a:normAutofit/>
          </a:bodyPr>
          <a:lstStyle/>
          <a:p>
            <a:r>
              <a:rPr lang="cs-CZ" altLang="cs-CZ" dirty="0"/>
              <a:t>Dana Nejedlová</a:t>
            </a:r>
          </a:p>
          <a:p>
            <a:r>
              <a:rPr lang="cs-CZ" altLang="cs-CZ" dirty="0"/>
              <a:t>Katedra informatiky</a:t>
            </a:r>
          </a:p>
          <a:p>
            <a:r>
              <a:rPr lang="cs-CZ" altLang="cs-CZ" dirty="0"/>
              <a:t>Ekonomická fakulta</a:t>
            </a:r>
          </a:p>
          <a:p>
            <a:r>
              <a:rPr lang="cs-CZ" altLang="cs-CZ" dirty="0"/>
              <a:t>Technická univerzita v </a:t>
            </a:r>
            <a:r>
              <a:rPr lang="cs-CZ" altLang="cs-CZ" dirty="0" smtClean="0"/>
              <a:t>Liberci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33193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Úpravy a jejich směry ze sousedních spodních a levých buněk</a:t>
            </a:r>
          </a:p>
          <a:p>
            <a:pPr lvl="1"/>
            <a:r>
              <a:rPr lang="en-US" dirty="0" smtClean="0"/>
              <a:t>Deletion</a:t>
            </a:r>
            <a:r>
              <a:rPr lang="cs-CZ" dirty="0" smtClean="0"/>
              <a:t> „d“ je směr nahoru ↑ a má cenu 1.</a:t>
            </a:r>
          </a:p>
          <a:p>
            <a:pPr lvl="1"/>
            <a:r>
              <a:rPr lang="cs-CZ" dirty="0" smtClean="0"/>
              <a:t>I</a:t>
            </a:r>
            <a:r>
              <a:rPr lang="en-US" dirty="0" err="1" smtClean="0"/>
              <a:t>nsertion</a:t>
            </a:r>
            <a:r>
              <a:rPr lang="en-US" dirty="0" smtClean="0"/>
              <a:t> </a:t>
            </a:r>
            <a:r>
              <a:rPr lang="cs-CZ" dirty="0" smtClean="0"/>
              <a:t>„i“ je směr doprava → a má cenu 1.</a:t>
            </a:r>
          </a:p>
          <a:p>
            <a:pPr lvl="1"/>
            <a:r>
              <a:rPr lang="cs-CZ" dirty="0" smtClean="0"/>
              <a:t>S</a:t>
            </a:r>
            <a:r>
              <a:rPr lang="en-US" dirty="0" err="1" smtClean="0"/>
              <a:t>ubstitution</a:t>
            </a:r>
            <a:r>
              <a:rPr lang="cs-CZ" dirty="0" smtClean="0"/>
              <a:t> „s“ je směr diagonálně ↗ a má cenu 1.</a:t>
            </a:r>
          </a:p>
          <a:p>
            <a:pPr lvl="1"/>
            <a:r>
              <a:rPr lang="cs-CZ" dirty="0" err="1" smtClean="0"/>
              <a:t>Match</a:t>
            </a:r>
            <a:r>
              <a:rPr lang="cs-CZ" dirty="0" smtClean="0"/>
              <a:t> „m“ (písmena jsou stejná)</a:t>
            </a:r>
            <a:r>
              <a:rPr lang="cs-CZ" dirty="0"/>
              <a:t> je směr </a:t>
            </a:r>
            <a:r>
              <a:rPr lang="cs-CZ" dirty="0" smtClean="0"/>
              <a:t>↗ </a:t>
            </a:r>
            <a:r>
              <a:rPr lang="cs-CZ" dirty="0"/>
              <a:t>a má cenu </a:t>
            </a:r>
            <a:r>
              <a:rPr lang="cs-CZ" dirty="0" smtClean="0"/>
              <a:t>0.</a:t>
            </a:r>
          </a:p>
          <a:p>
            <a:r>
              <a:rPr lang="cs-CZ" dirty="0" smtClean="0"/>
              <a:t>V horní tabulce vybereme směr, kterým se dostaneme do vyplňované buňky nejlevněji.</a:t>
            </a:r>
          </a:p>
          <a:p>
            <a:pPr lvl="1"/>
            <a:r>
              <a:rPr lang="cs-CZ" dirty="0" smtClean="0"/>
              <a:t>Směry ze sousedních buněk, kterými se dostaneme do vyplňované buňky, a úpravy</a:t>
            </a:r>
          </a:p>
          <a:p>
            <a:pPr lvl="2"/>
            <a:r>
              <a:rPr lang="cs-CZ" dirty="0" smtClean="0"/>
              <a:t>Z levé buňky – směr →, úprava </a:t>
            </a:r>
            <a:r>
              <a:rPr lang="cs-CZ" dirty="0"/>
              <a:t>„i“</a:t>
            </a:r>
            <a:r>
              <a:rPr lang="cs-CZ" dirty="0" smtClean="0"/>
              <a:t>.</a:t>
            </a:r>
          </a:p>
          <a:p>
            <a:pPr lvl="2"/>
            <a:r>
              <a:rPr lang="cs-CZ" dirty="0" smtClean="0"/>
              <a:t>Z dolní buňky </a:t>
            </a:r>
            <a:r>
              <a:rPr lang="cs-CZ" dirty="0"/>
              <a:t>– </a:t>
            </a:r>
            <a:r>
              <a:rPr lang="cs-CZ" dirty="0" smtClean="0"/>
              <a:t>směr ↑, úprava </a:t>
            </a:r>
            <a:r>
              <a:rPr lang="cs-CZ" dirty="0"/>
              <a:t>„d</a:t>
            </a:r>
            <a:r>
              <a:rPr lang="cs-CZ" dirty="0" smtClean="0"/>
              <a:t>“.</a:t>
            </a:r>
          </a:p>
          <a:p>
            <a:pPr lvl="2"/>
            <a:r>
              <a:rPr lang="cs-CZ" dirty="0" smtClean="0"/>
              <a:t>Z buňky vlevo dole – směr ↗, úprava </a:t>
            </a:r>
            <a:r>
              <a:rPr lang="cs-CZ" dirty="0"/>
              <a:t>„s</a:t>
            </a:r>
            <a:r>
              <a:rPr lang="cs-CZ" dirty="0" smtClean="0"/>
              <a:t>“ nebo </a:t>
            </a:r>
            <a:r>
              <a:rPr lang="cs-CZ" dirty="0"/>
              <a:t>„m</a:t>
            </a:r>
            <a:r>
              <a:rPr lang="cs-CZ" dirty="0" smtClean="0"/>
              <a:t>“.</a:t>
            </a:r>
          </a:p>
          <a:p>
            <a:pPr lvl="1"/>
            <a:r>
              <a:rPr lang="cs-CZ" dirty="0" smtClean="0"/>
              <a:t>Vybereme </a:t>
            </a:r>
            <a:r>
              <a:rPr lang="cs-CZ" dirty="0"/>
              <a:t>směr ↗, a protože písmena nejsou stejná, tak je to „s</a:t>
            </a:r>
            <a:r>
              <a:rPr lang="cs-CZ" dirty="0" smtClean="0"/>
              <a:t>“.</a:t>
            </a:r>
          </a:p>
          <a:p>
            <a:r>
              <a:rPr lang="cs-CZ" dirty="0" smtClean="0"/>
              <a:t>V horní tabulce vyplníme celkovou cenu úpravy.</a:t>
            </a:r>
          </a:p>
          <a:p>
            <a:pPr lvl="1"/>
            <a:r>
              <a:rPr lang="cs-CZ" dirty="0" smtClean="0"/>
              <a:t>Celková cena </a:t>
            </a:r>
            <a:r>
              <a:rPr lang="cs-CZ" dirty="0"/>
              <a:t>úpravy </a:t>
            </a:r>
            <a:r>
              <a:rPr lang="cs-CZ" dirty="0" smtClean="0"/>
              <a:t>= </a:t>
            </a:r>
            <a:r>
              <a:rPr lang="cs-CZ" dirty="0"/>
              <a:t>sousední (levé, dolní nebo vlevo dole) číslo v horní tabulce + cena </a:t>
            </a:r>
            <a:r>
              <a:rPr lang="cs-CZ" dirty="0" smtClean="0"/>
              <a:t>vybrané úpravy.</a:t>
            </a:r>
          </a:p>
          <a:p>
            <a:pPr lvl="1"/>
            <a:r>
              <a:rPr lang="cs-CZ" dirty="0" smtClean="0"/>
              <a:t>Zde je minimální součet sousedního čísla a ceny úpravy 0 </a:t>
            </a:r>
            <a:r>
              <a:rPr lang="cs-CZ" dirty="0"/>
              <a:t>+ 1 </a:t>
            </a:r>
            <a:r>
              <a:rPr lang="cs-CZ" dirty="0" smtClean="0"/>
              <a:t>= </a:t>
            </a:r>
            <a:r>
              <a:rPr lang="cs-CZ" dirty="0"/>
              <a:t>1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Tedy 0 v buňce </a:t>
            </a:r>
            <a:r>
              <a:rPr lang="cs-CZ" dirty="0"/>
              <a:t>vlevo dole </a:t>
            </a:r>
            <a:r>
              <a:rPr lang="cs-CZ" dirty="0" smtClean="0"/>
              <a:t>+ cena směru </a:t>
            </a:r>
            <a:r>
              <a:rPr lang="cs-CZ" dirty="0"/>
              <a:t>„s</a:t>
            </a:r>
            <a:r>
              <a:rPr lang="cs-CZ" dirty="0" smtClean="0"/>
              <a:t>“.</a:t>
            </a:r>
          </a:p>
          <a:p>
            <a:r>
              <a:rPr lang="cs-CZ" dirty="0" smtClean="0"/>
              <a:t>V dolní tabulce vyplníme symbol úpravy.</a:t>
            </a:r>
          </a:p>
          <a:p>
            <a:pPr lvl="1"/>
            <a:r>
              <a:rPr lang="cs-CZ" dirty="0" smtClean="0"/>
              <a:t>Zde je to „s“.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4274"/>
            <a:ext cx="8229600" cy="1143000"/>
          </a:xfrm>
        </p:spPr>
        <p:txBody>
          <a:bodyPr/>
          <a:lstStyle/>
          <a:p>
            <a:r>
              <a:rPr lang="cs-CZ" dirty="0" smtClean="0"/>
              <a:t>Vyplnění levé dolní buňky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78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274"/>
            <a:ext cx="8229600" cy="1143000"/>
          </a:xfrm>
        </p:spPr>
        <p:txBody>
          <a:bodyPr/>
          <a:lstStyle/>
          <a:p>
            <a:r>
              <a:rPr lang="cs-CZ" dirty="0" smtClean="0"/>
              <a:t>Dokončení </a:t>
            </a:r>
            <a:r>
              <a:rPr lang="cs-CZ" dirty="0"/>
              <a:t>algoritmu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Vyplňujeme postupně buňky, které mají vyplněné všechny 3 sousední buňky.</a:t>
            </a:r>
          </a:p>
          <a:p>
            <a:r>
              <a:rPr lang="cs-CZ" dirty="0" smtClean="0"/>
              <a:t>Jako poslední vyplníme buňku vpravo nahoře.</a:t>
            </a:r>
          </a:p>
          <a:p>
            <a:pPr lvl="1"/>
            <a:r>
              <a:rPr lang="cs-CZ" dirty="0" smtClean="0"/>
              <a:t>Číslo v této buňce představuje minimální editační vzdálenost, tedy hodnotu MED, jako celkovou cenu úprav, které se musí udělat v prvním slově, abychom z něj dostali druhé slovo.</a:t>
            </a:r>
          </a:p>
          <a:p>
            <a:pPr lvl="1"/>
            <a:r>
              <a:rPr lang="cs-CZ" dirty="0" smtClean="0"/>
              <a:t>Pokud bychom chtěli porovnávat podobnost různých dvojic různě dlouhých slov, musela by se MED dělit délkou delšího slova ve dvojici.</a:t>
            </a:r>
          </a:p>
          <a:p>
            <a:pPr lvl="2"/>
            <a:r>
              <a:rPr lang="cs-CZ" dirty="0" smtClean="0"/>
              <a:t>Například bychom chtěli porovnat vzdálenost slov „pes“ a „ves“ se vzdáleností slov „trafika“ a „</a:t>
            </a:r>
            <a:r>
              <a:rPr lang="cs-CZ" dirty="0" err="1" smtClean="0"/>
              <a:t>afrika</a:t>
            </a:r>
            <a:r>
              <a:rPr lang="cs-CZ" dirty="0" smtClean="0"/>
              <a:t>“.</a:t>
            </a:r>
          </a:p>
          <a:p>
            <a:r>
              <a:rPr lang="cs-CZ" dirty="0" smtClean="0"/>
              <a:t>V dolní tabulce </a:t>
            </a:r>
            <a:r>
              <a:rPr lang="cs-CZ" dirty="0"/>
              <a:t>provedeme rekonstrukci nejkratší </a:t>
            </a:r>
            <a:r>
              <a:rPr lang="cs-CZ" dirty="0" smtClean="0"/>
              <a:t>cesty, tzv. </a:t>
            </a:r>
            <a:r>
              <a:rPr lang="cs-CZ" dirty="0" err="1"/>
              <a:t>backtracking</a:t>
            </a:r>
            <a:r>
              <a:rPr lang="cs-CZ" dirty="0"/>
              <a:t> nebo </a:t>
            </a:r>
            <a:r>
              <a:rPr lang="cs-CZ" dirty="0" err="1" smtClean="0"/>
              <a:t>backtrace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Začneme v buňce vpravo nahoře.</a:t>
            </a:r>
          </a:p>
          <a:p>
            <a:pPr lvl="1"/>
            <a:r>
              <a:rPr lang="cs-CZ" dirty="0" smtClean="0"/>
              <a:t>Písmeno</a:t>
            </a:r>
          </a:p>
          <a:p>
            <a:pPr lvl="2"/>
            <a:r>
              <a:rPr lang="cs-CZ" dirty="0" smtClean="0"/>
              <a:t>„</a:t>
            </a:r>
            <a:r>
              <a:rPr lang="cs-CZ" dirty="0"/>
              <a:t>d</a:t>
            </a:r>
            <a:r>
              <a:rPr lang="cs-CZ" dirty="0" smtClean="0"/>
              <a:t>“ nás </a:t>
            </a:r>
            <a:r>
              <a:rPr lang="cs-CZ" dirty="0"/>
              <a:t>odkáže </a:t>
            </a:r>
            <a:r>
              <a:rPr lang="cs-CZ" dirty="0" smtClean="0"/>
              <a:t>dolů ↓,</a:t>
            </a:r>
          </a:p>
          <a:p>
            <a:pPr lvl="2"/>
            <a:r>
              <a:rPr lang="cs-CZ" dirty="0"/>
              <a:t>„i“ nás odkáže doleva ←,</a:t>
            </a:r>
          </a:p>
          <a:p>
            <a:pPr lvl="2"/>
            <a:r>
              <a:rPr lang="cs-CZ" dirty="0" smtClean="0"/>
              <a:t>„s“ nebo „m“ nás </a:t>
            </a:r>
            <a:r>
              <a:rPr lang="cs-CZ" dirty="0"/>
              <a:t>odkáže </a:t>
            </a:r>
            <a:r>
              <a:rPr lang="cs-CZ" dirty="0" smtClean="0"/>
              <a:t>dolů doleva ↙.</a:t>
            </a:r>
            <a:endParaRPr lang="cs-CZ" dirty="0"/>
          </a:p>
          <a:p>
            <a:pPr lvl="1"/>
            <a:r>
              <a:rPr lang="cs-CZ" dirty="0" smtClean="0"/>
              <a:t>Z buňky, kam jsme byli odkázáni, pokračujeme dál, až se dostaneme do buňky s číslem 0.</a:t>
            </a:r>
          </a:p>
          <a:p>
            <a:pPr lvl="1"/>
            <a:r>
              <a:rPr lang="cs-CZ" dirty="0" smtClean="0"/>
              <a:t>Výsledkem je řetězec úprav.</a:t>
            </a:r>
          </a:p>
          <a:p>
            <a:pPr lvl="2"/>
            <a:r>
              <a:rPr lang="cs-CZ" dirty="0" smtClean="0"/>
              <a:t>Zde je to „</a:t>
            </a:r>
            <a:r>
              <a:rPr lang="cs-CZ" dirty="0" err="1" smtClean="0"/>
              <a:t>sdmsmi</a:t>
            </a:r>
            <a:r>
              <a:rPr lang="cs-CZ" dirty="0" smtClean="0"/>
              <a:t>“ jako typy úprav slova „</a:t>
            </a:r>
            <a:r>
              <a:rPr lang="cs-CZ" dirty="0" err="1" smtClean="0"/>
              <a:t>milan</a:t>
            </a:r>
            <a:r>
              <a:rPr lang="cs-CZ" dirty="0" smtClean="0"/>
              <a:t>“, abychom z něj dostali slovo „</a:t>
            </a:r>
            <a:r>
              <a:rPr lang="cs-CZ" dirty="0" err="1" smtClean="0"/>
              <a:t>alena</a:t>
            </a:r>
            <a:r>
              <a:rPr lang="cs-CZ" dirty="0" smtClean="0"/>
              <a:t>“.</a:t>
            </a:r>
          </a:p>
          <a:p>
            <a:pPr lvl="3"/>
            <a:r>
              <a:rPr lang="cs-CZ" dirty="0" smtClean="0"/>
              <a:t>Nahradíme „m“ za „a“. </a:t>
            </a:r>
            <a:r>
              <a:rPr lang="cs-CZ" dirty="0"/>
              <a:t>V</a:t>
            </a:r>
            <a:r>
              <a:rPr lang="cs-CZ" dirty="0" smtClean="0"/>
              <a:t>ymažeme „i“. Písmeno „l“ souhlasí. Nahradíme „a“ za „e“. Písmeno „n“ souhlasí. Vložíme „a“.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5976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62500" lnSpcReduction="20000"/>
          </a:bodyPr>
          <a:lstStyle/>
          <a:p>
            <a:r>
              <a:rPr lang="cs-CZ" dirty="0" smtClean="0"/>
              <a:t>Porovnání</a:t>
            </a:r>
          </a:p>
          <a:p>
            <a:pPr lvl="1"/>
            <a:r>
              <a:rPr lang="cs-CZ" dirty="0" smtClean="0"/>
              <a:t>zvukových signálů řeči s modely fonémů při automatickém rozpoznávání řeči</a:t>
            </a:r>
          </a:p>
          <a:p>
            <a:pPr lvl="1"/>
            <a:r>
              <a:rPr lang="cs-CZ" dirty="0" smtClean="0"/>
              <a:t>časových řad vývoje cen nebo naměřených veličin různých fyzikálních procesů.</a:t>
            </a:r>
          </a:p>
          <a:p>
            <a:pPr lvl="2"/>
            <a:r>
              <a:rPr lang="cs-CZ" dirty="0" smtClean="0"/>
              <a:t>Klasifikace úseku časové řady, aby bylo možné určit, </a:t>
            </a:r>
            <a:r>
              <a:rPr lang="cs-CZ" dirty="0"/>
              <a:t>jakému konkrétnímu procesu patří.</a:t>
            </a:r>
            <a:endParaRPr lang="cs-CZ" dirty="0" smtClean="0"/>
          </a:p>
          <a:p>
            <a:r>
              <a:rPr lang="cs-CZ" dirty="0" smtClean="0"/>
              <a:t>Hledání podobných sekvencí v DNA v oboru bioinformatika</a:t>
            </a:r>
          </a:p>
          <a:p>
            <a:r>
              <a:rPr lang="cs-CZ" dirty="0" smtClean="0"/>
              <a:t>MED pro </a:t>
            </a:r>
            <a:r>
              <a:rPr lang="cs-CZ" dirty="0"/>
              <a:t>n</a:t>
            </a:r>
            <a:r>
              <a:rPr lang="cs-CZ" dirty="0" smtClean="0"/>
              <a:t>ajití nejpodobnějšího slova pro zadané slovo, které není ve </a:t>
            </a:r>
            <a:r>
              <a:rPr lang="cs-CZ" dirty="0" smtClean="0"/>
              <a:t>slovníku, </a:t>
            </a:r>
            <a:r>
              <a:rPr lang="cs-CZ" dirty="0" smtClean="0"/>
              <a:t>při kontrole textu</a:t>
            </a:r>
          </a:p>
          <a:p>
            <a:r>
              <a:rPr lang="cs-CZ" dirty="0" smtClean="0"/>
              <a:t>Řetězec úprav pro určení vztahu mez slovy</a:t>
            </a:r>
          </a:p>
          <a:p>
            <a:pPr lvl="1"/>
            <a:r>
              <a:rPr lang="cs-CZ" dirty="0" smtClean="0"/>
              <a:t>najití slov se stejnou příponu, předponou nebo kořenem</a:t>
            </a:r>
          </a:p>
          <a:p>
            <a:r>
              <a:rPr lang="cs-CZ" dirty="0" smtClean="0"/>
              <a:t>Dá se měnit</a:t>
            </a:r>
          </a:p>
          <a:p>
            <a:pPr lvl="1"/>
            <a:r>
              <a:rPr lang="cs-CZ" dirty="0" smtClean="0"/>
              <a:t>cena úprav, aby se preferovaly určité z nich</a:t>
            </a:r>
          </a:p>
          <a:p>
            <a:pPr lvl="2"/>
            <a:r>
              <a:rPr lang="cs-CZ" dirty="0" smtClean="0"/>
              <a:t>Například chceme substituci nahradit operacemi </a:t>
            </a:r>
            <a:r>
              <a:rPr lang="cs-CZ" dirty="0" err="1" smtClean="0"/>
              <a:t>insertion</a:t>
            </a:r>
            <a:r>
              <a:rPr lang="cs-CZ" dirty="0" smtClean="0"/>
              <a:t> a </a:t>
            </a:r>
            <a:r>
              <a:rPr lang="cs-CZ" dirty="0" err="1" smtClean="0"/>
              <a:t>deletion</a:t>
            </a:r>
            <a:r>
              <a:rPr lang="cs-CZ" dirty="0" smtClean="0"/>
              <a:t>, a tak dáme substituci cenu 2.</a:t>
            </a:r>
          </a:p>
          <a:p>
            <a:pPr lvl="1"/>
            <a:r>
              <a:rPr lang="cs-CZ" dirty="0" smtClean="0"/>
              <a:t>cena substituce v závislosti na dvojici porovnávaných objektů</a:t>
            </a:r>
          </a:p>
          <a:p>
            <a:pPr lvl="2"/>
            <a:r>
              <a:rPr lang="cs-CZ" dirty="0" smtClean="0"/>
              <a:t>Například sestavíme tabulku všech dvojic písmen dle fonetické nebo grafické podobnosti a potom bude mít dvojice slov „vír“ a „vir“ menší vzdálenost než dvojice „pes“ a „les“.</a:t>
            </a:r>
          </a:p>
          <a:p>
            <a:pPr lvl="1"/>
            <a:r>
              <a:rPr lang="cs-CZ" dirty="0" smtClean="0"/>
              <a:t>jednotky vektorů</a:t>
            </a:r>
          </a:p>
          <a:p>
            <a:pPr lvl="2"/>
            <a:r>
              <a:rPr lang="cs-CZ" dirty="0" smtClean="0"/>
              <a:t>Například budeme text porovnávat na úrovni slov namísto písmen, abychom ke vstupní větě našli větu, která má co nejvíce slov ve stejném pořadí.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58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1366"/>
            <a:ext cx="8229600" cy="1143000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Tim </a:t>
            </a:r>
            <a:r>
              <a:rPr lang="en-US" dirty="0" err="1"/>
              <a:t>Roughgarden</a:t>
            </a:r>
            <a:r>
              <a:rPr lang="en-US" dirty="0"/>
              <a:t>: </a:t>
            </a:r>
            <a:r>
              <a:rPr lang="en-US" i="1" dirty="0"/>
              <a:t>Algorithms Illuminated Part 3: Greedy Algorithms and Dynamic</a:t>
            </a:r>
            <a:r>
              <a:rPr lang="cs-CZ" i="1" dirty="0"/>
              <a:t> </a:t>
            </a:r>
            <a:r>
              <a:rPr lang="en-US" i="1" dirty="0"/>
              <a:t>Programming</a:t>
            </a:r>
            <a:r>
              <a:rPr lang="en-US" dirty="0"/>
              <a:t>. </a:t>
            </a:r>
            <a:r>
              <a:rPr lang="cs-CZ" dirty="0"/>
              <a:t>1</a:t>
            </a:r>
            <a:r>
              <a:rPr lang="cs-CZ" baseline="30000" dirty="0"/>
              <a:t>st</a:t>
            </a:r>
            <a:r>
              <a:rPr lang="en-US" dirty="0"/>
              <a:t> ed. </a:t>
            </a:r>
            <a:r>
              <a:rPr lang="en-US" dirty="0" err="1"/>
              <a:t>Soundlikeyourself</a:t>
            </a:r>
            <a:r>
              <a:rPr lang="en-US" dirty="0"/>
              <a:t> Publishing, 20</a:t>
            </a:r>
            <a:r>
              <a:rPr lang="cs-CZ" dirty="0"/>
              <a:t>19</a:t>
            </a:r>
            <a:r>
              <a:rPr lang="en-US" dirty="0"/>
              <a:t>. ISBN: 978-0-9992829-4-6 (Paperback)</a:t>
            </a:r>
            <a:r>
              <a:rPr lang="cs-CZ" dirty="0"/>
              <a:t>. </a:t>
            </a:r>
            <a:r>
              <a:rPr lang="en-US" dirty="0"/>
              <a:t>ISBN: 978-0-9992829-5-3 (</a:t>
            </a:r>
            <a:r>
              <a:rPr lang="en-US" dirty="0" err="1"/>
              <a:t>ebook</a:t>
            </a:r>
            <a:r>
              <a:rPr lang="en-US" dirty="0"/>
              <a:t>).</a:t>
            </a:r>
            <a:endParaRPr lang="cs-CZ" dirty="0"/>
          </a:p>
          <a:p>
            <a:r>
              <a:rPr lang="cs-CZ" dirty="0"/>
              <a:t>Daniel </a:t>
            </a:r>
            <a:r>
              <a:rPr lang="cs-CZ" dirty="0" err="1"/>
              <a:t>Jurafsky</a:t>
            </a:r>
            <a:r>
              <a:rPr lang="cs-CZ" dirty="0"/>
              <a:t>, James H. Martin: </a:t>
            </a:r>
            <a:r>
              <a:rPr lang="cs-CZ" i="1" dirty="0" err="1"/>
              <a:t>Speech</a:t>
            </a:r>
            <a:r>
              <a:rPr lang="cs-CZ" i="1" dirty="0"/>
              <a:t> and </a:t>
            </a:r>
            <a:r>
              <a:rPr lang="cs-CZ" i="1" dirty="0" err="1"/>
              <a:t>Language</a:t>
            </a:r>
            <a:r>
              <a:rPr lang="cs-CZ" i="1" dirty="0"/>
              <a:t> </a:t>
            </a:r>
            <a:r>
              <a:rPr lang="cs-CZ" i="1" dirty="0" err="1"/>
              <a:t>Processing</a:t>
            </a:r>
            <a:r>
              <a:rPr lang="cs-CZ" dirty="0"/>
              <a:t>. 3</a:t>
            </a:r>
            <a:r>
              <a:rPr lang="cs-CZ" baseline="30000" dirty="0"/>
              <a:t>rd</a:t>
            </a:r>
            <a:r>
              <a:rPr lang="en-US" dirty="0"/>
              <a:t> </a:t>
            </a:r>
            <a:r>
              <a:rPr lang="en-US" dirty="0" err="1"/>
              <a:t>ed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cs-CZ" dirty="0"/>
              <a:t>draft</a:t>
            </a:r>
            <a:r>
              <a:rPr lang="en-US" dirty="0"/>
              <a:t>. 20</a:t>
            </a:r>
            <a:r>
              <a:rPr lang="cs-CZ" dirty="0"/>
              <a:t>22</a:t>
            </a:r>
            <a:r>
              <a:rPr lang="en-US" dirty="0"/>
              <a:t>.</a:t>
            </a:r>
            <a:r>
              <a:rPr lang="cs-CZ" dirty="0"/>
              <a:t> </a:t>
            </a:r>
            <a:r>
              <a:rPr lang="en-US" dirty="0">
                <a:hlinkClick r:id="rId2"/>
              </a:rPr>
              <a:t>https://web.stanford.edu/~jurafsky/slp3/</a:t>
            </a:r>
            <a:endParaRPr lang="cs-CZ" dirty="0"/>
          </a:p>
          <a:p>
            <a:r>
              <a:rPr lang="cs-CZ" dirty="0"/>
              <a:t>Michael A. </a:t>
            </a:r>
            <a:r>
              <a:rPr lang="cs-CZ" dirty="0" err="1"/>
              <a:t>Trick</a:t>
            </a:r>
            <a:r>
              <a:rPr lang="cs-CZ" dirty="0"/>
              <a:t>: </a:t>
            </a:r>
            <a:r>
              <a:rPr lang="cs-CZ" i="1" dirty="0"/>
              <a:t>A </a:t>
            </a:r>
            <a:r>
              <a:rPr lang="cs-CZ" i="1" dirty="0" err="1"/>
              <a:t>Tutorial</a:t>
            </a:r>
            <a:r>
              <a:rPr lang="cs-CZ" i="1" dirty="0"/>
              <a:t> on </a:t>
            </a:r>
            <a:r>
              <a:rPr lang="cs-CZ" i="1" dirty="0" err="1"/>
              <a:t>Dynamic</a:t>
            </a:r>
            <a:r>
              <a:rPr lang="cs-CZ" i="1" dirty="0"/>
              <a:t> </a:t>
            </a:r>
            <a:r>
              <a:rPr lang="cs-CZ" i="1" dirty="0" err="1"/>
              <a:t>Programming</a:t>
            </a:r>
            <a:r>
              <a:rPr lang="cs-CZ" dirty="0"/>
              <a:t>. 1998.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mat.gsia.cmu.edu/classes/dynamic/dynamic.html</a:t>
            </a:r>
            <a:endParaRPr lang="cs-CZ" dirty="0" smtClean="0"/>
          </a:p>
          <a:p>
            <a:r>
              <a:rPr lang="cs-CZ" dirty="0" smtClean="0"/>
              <a:t>Dana Nejedlová: </a:t>
            </a:r>
            <a:r>
              <a:rPr lang="cs-CZ" i="1" dirty="0"/>
              <a:t>Porovnání dvou slov metodou </a:t>
            </a:r>
            <a:r>
              <a:rPr lang="cs-CZ" i="1" dirty="0" err="1"/>
              <a:t>Dynamic</a:t>
            </a:r>
            <a:r>
              <a:rPr lang="cs-CZ" i="1" dirty="0"/>
              <a:t> </a:t>
            </a:r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i="1" dirty="0" err="1" smtClean="0"/>
              <a:t>Warping</a:t>
            </a:r>
            <a:r>
              <a:rPr lang="cs-CZ" dirty="0" smtClean="0"/>
              <a:t>. </a:t>
            </a:r>
            <a:r>
              <a:rPr lang="cs-CZ" smtClean="0">
                <a:hlinkClick r:id="rId4"/>
              </a:rPr>
              <a:t>https://efis.tul.cz/~dana.nejedlova/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45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</p:spPr>
            <p:txBody>
              <a:bodyPr>
                <a:normAutofit fontScale="62500" lnSpcReduction="20000"/>
              </a:bodyPr>
              <a:lstStyle/>
              <a:p>
                <a:r>
                  <a:rPr lang="cs-CZ" dirty="0" smtClean="0"/>
                  <a:t>Dynamic </a:t>
                </a:r>
                <a:r>
                  <a:rPr lang="cs-CZ" dirty="0" err="1"/>
                  <a:t>Time</a:t>
                </a:r>
                <a:r>
                  <a:rPr lang="cs-CZ" dirty="0"/>
                  <a:t> </a:t>
                </a:r>
                <a:r>
                  <a:rPr lang="cs-CZ" dirty="0" err="1" smtClean="0"/>
                  <a:t>Warping</a:t>
                </a:r>
                <a:r>
                  <a:rPr lang="cs-CZ" dirty="0" smtClean="0"/>
                  <a:t>, dále jen DTW, česky „dynamické </a:t>
                </a:r>
                <a:r>
                  <a:rPr lang="cs-CZ" dirty="0" err="1" smtClean="0"/>
                  <a:t>borcení</a:t>
                </a:r>
                <a:r>
                  <a:rPr lang="cs-CZ" dirty="0" smtClean="0"/>
                  <a:t> času“, je algoritmus zjišťující blízkost dvou vektorů.</a:t>
                </a:r>
                <a:endParaRPr lang="cs-CZ" dirty="0"/>
              </a:p>
              <a:p>
                <a:r>
                  <a:rPr lang="cs-CZ" dirty="0" smtClean="0"/>
                  <a:t>Na rozdíl od </a:t>
                </a:r>
                <a:r>
                  <a:rPr lang="cs-CZ" dirty="0" err="1" smtClean="0"/>
                  <a:t>Euclidovské</a:t>
                </a:r>
                <a:r>
                  <a:rPr lang="cs-CZ" dirty="0" smtClean="0"/>
                  <a:t> vzdálenosti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cs-CZ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0" smtClean="0">
                            <a:latin typeface="Cambria Math"/>
                          </a:rPr>
                          <m:t>𝐩</m:t>
                        </m:r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r>
                          <a:rPr lang="cs-CZ" b="1" i="0" smtClean="0">
                            <a:latin typeface="Cambria Math"/>
                          </a:rPr>
                          <m:t>𝐪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r>
                      <a:rPr lang="cs-CZ" i="1">
                        <a:latin typeface="Cambria Math"/>
                      </a:rPr>
                      <m:t>𝑑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>
                            <a:latin typeface="Cambria Math"/>
                          </a:rPr>
                          <m:t>𝐪</m:t>
                        </m:r>
                        <m:r>
                          <a:rPr lang="cs-CZ" i="1">
                            <a:latin typeface="Cambria Math"/>
                          </a:rPr>
                          <m:t>,</m:t>
                        </m:r>
                        <m:r>
                          <a:rPr lang="cs-CZ" b="1">
                            <a:latin typeface="Cambria Math"/>
                          </a:rPr>
                          <m:t>𝐩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nary>
                          <m:naryPr>
                            <m:chr m:val="∑"/>
                            <m:ctrlPr>
                              <a:rPr lang="cs-CZ" b="0" i="1" smtClean="0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cs-CZ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p>
                              <m:sSupPr>
                                <m:ctrlPr>
                                  <a:rPr lang="cs-CZ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cs-CZ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cs-CZ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0" i="1" smtClean="0">
                                            <a:latin typeface="Cambria Math"/>
                                          </a:rPr>
                                          <m:t>𝑞</m:t>
                                        </m:r>
                                      </m:e>
                                      <m:sub>
                                        <m:r>
                                          <a:rPr lang="cs-CZ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cs-CZ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cs-CZ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cs-CZ" b="0" i="1" smtClean="0">
                                            <a:latin typeface="Cambria Math"/>
                                          </a:rPr>
                                          <m:t>𝑝</m:t>
                                        </m:r>
                                      </m:e>
                                      <m:sub>
                                        <m:r>
                                          <a:rPr lang="cs-CZ" i="1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nary>
                      </m:e>
                    </m:rad>
                  </m:oMath>
                </a14:m>
                <a:r>
                  <a:rPr lang="cs-CZ" dirty="0" smtClean="0"/>
                  <a:t> nemusí být vektory stejně dlouhé.</a:t>
                </a:r>
                <a:endParaRPr lang="cs-CZ" dirty="0"/>
              </a:p>
              <a:p>
                <a:r>
                  <a:rPr lang="cs-CZ" dirty="0" smtClean="0"/>
                  <a:t>Prvky vektorů mohou být čísla, znaky a libovolné další objekty (</a:t>
                </a:r>
                <a:r>
                  <a:rPr lang="cs-CZ" dirty="0"/>
                  <a:t>například nukleové báze </a:t>
                </a:r>
                <a:r>
                  <a:rPr lang="cs-CZ" dirty="0" smtClean="0"/>
                  <a:t>DNA </a:t>
                </a:r>
                <a:r>
                  <a:rPr lang="cs-CZ" dirty="0"/>
                  <a:t>adenin A, guanin G, cytosin </a:t>
                </a:r>
                <a:r>
                  <a:rPr lang="cs-CZ" dirty="0" smtClean="0"/>
                  <a:t>C, </a:t>
                </a:r>
                <a:r>
                  <a:rPr lang="cs-CZ" dirty="0" err="1"/>
                  <a:t>thymin</a:t>
                </a:r>
                <a:r>
                  <a:rPr lang="cs-CZ" dirty="0"/>
                  <a:t> T).</a:t>
                </a:r>
              </a:p>
              <a:p>
                <a:r>
                  <a:rPr lang="cs-CZ" dirty="0" smtClean="0"/>
                  <a:t>Zatímco pojem DTW se používá nejčastěji v rozpoznání řeči a v analýze časových řad, v jiných oborech se používá pojem „</a:t>
                </a:r>
                <a:r>
                  <a:rPr lang="cs-CZ" dirty="0" err="1" smtClean="0"/>
                  <a:t>sequence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alignment</a:t>
                </a:r>
                <a:r>
                  <a:rPr lang="cs-CZ" dirty="0" smtClean="0"/>
                  <a:t>“ nebo „(minimální) editační vzdálenost“, dále jen MED.</a:t>
                </a:r>
                <a:endParaRPr lang="cs-CZ" dirty="0"/>
              </a:p>
              <a:p>
                <a:r>
                  <a:rPr lang="cs-CZ" dirty="0" smtClean="0"/>
                  <a:t>Editační vzdálenost se dál dělí podle typů operací, kterými se jeden vektor transformuje na druhý vektor.</a:t>
                </a:r>
                <a:endParaRPr lang="cs-CZ" dirty="0"/>
              </a:p>
              <a:p>
                <a:r>
                  <a:rPr lang="cs-CZ" dirty="0" smtClean="0"/>
                  <a:t>V této přednášce bude představena editační vzdálenost typu „</a:t>
                </a:r>
                <a:r>
                  <a:rPr lang="en-US" dirty="0" err="1" smtClean="0"/>
                  <a:t>Levenshtein</a:t>
                </a:r>
                <a:r>
                  <a:rPr lang="en-US" dirty="0" smtClean="0"/>
                  <a:t> distance</a:t>
                </a:r>
                <a:r>
                  <a:rPr lang="cs-CZ" dirty="0" smtClean="0"/>
                  <a:t>“, která obsahuje</a:t>
                </a:r>
                <a:r>
                  <a:rPr lang="en-US" dirty="0" smtClean="0"/>
                  <a:t> </a:t>
                </a:r>
                <a:r>
                  <a:rPr lang="cs-CZ" dirty="0" smtClean="0"/>
                  <a:t>mazání prvku vektoru (</a:t>
                </a:r>
                <a:r>
                  <a:rPr lang="en-US" dirty="0" smtClean="0"/>
                  <a:t>deletion</a:t>
                </a:r>
                <a:r>
                  <a:rPr lang="cs-CZ" dirty="0" smtClean="0"/>
                  <a:t>)</a:t>
                </a:r>
                <a:r>
                  <a:rPr lang="en-US" dirty="0" smtClean="0"/>
                  <a:t>, </a:t>
                </a:r>
                <a:r>
                  <a:rPr lang="cs-CZ" dirty="0" smtClean="0"/>
                  <a:t>vložení (</a:t>
                </a:r>
                <a:r>
                  <a:rPr lang="en-US" dirty="0" smtClean="0"/>
                  <a:t>insertion</a:t>
                </a:r>
                <a:r>
                  <a:rPr lang="cs-CZ" dirty="0" smtClean="0"/>
                  <a:t>)</a:t>
                </a:r>
                <a:r>
                  <a:rPr lang="en-US" dirty="0" smtClean="0"/>
                  <a:t> a </a:t>
                </a:r>
                <a:r>
                  <a:rPr lang="cs-CZ" dirty="0" smtClean="0"/>
                  <a:t>nahrazení (</a:t>
                </a:r>
                <a:r>
                  <a:rPr lang="en-US" dirty="0" smtClean="0"/>
                  <a:t>substitution</a:t>
                </a:r>
                <a:r>
                  <a:rPr lang="cs-CZ" dirty="0" smtClean="0"/>
                  <a:t>)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cs-CZ" dirty="0" smtClean="0"/>
                  <a:t>DTW je podmnožinou algoritmů typu dynamické programování, které řeší optimalizační problémy, například najít nejkratší cestu.</a:t>
                </a:r>
              </a:p>
              <a:p>
                <a:r>
                  <a:rPr lang="cs-CZ" dirty="0" smtClean="0"/>
                  <a:t>Dynamické programování je aplikovatelné, když lze problém rozložit na mezistupně, mezi nimiž je více možných různě drahých přechodů.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257800"/>
              </a:xfrm>
              <a:blipFill rotWithShape="1">
                <a:blip r:embed="rId2"/>
                <a:stretch>
                  <a:fillRect l="-593" t="-1624" r="-1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76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Nalezení nejkratší cesty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365104"/>
            <a:ext cx="8229600" cy="1761059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Podle </a:t>
            </a:r>
            <a:r>
              <a:rPr lang="cs-CZ" dirty="0">
                <a:hlinkClick r:id="rId2"/>
              </a:rPr>
              <a:t>Michael A. </a:t>
            </a:r>
            <a:r>
              <a:rPr lang="cs-CZ" dirty="0" err="1" smtClean="0">
                <a:hlinkClick r:id="rId2"/>
              </a:rPr>
              <a:t>Trick</a:t>
            </a:r>
            <a:r>
              <a:rPr lang="cs-CZ" dirty="0">
                <a:hlinkClick r:id="rId2"/>
              </a:rPr>
              <a:t>: A second </a:t>
            </a:r>
            <a:r>
              <a:rPr lang="cs-CZ" dirty="0" err="1">
                <a:hlinkClick r:id="rId2"/>
              </a:rPr>
              <a:t>example</a:t>
            </a:r>
            <a:endParaRPr lang="cs-CZ" dirty="0" smtClean="0"/>
          </a:p>
          <a:p>
            <a:r>
              <a:rPr lang="cs-CZ" dirty="0" smtClean="0"/>
              <a:t>Máme </a:t>
            </a:r>
            <a:r>
              <a:rPr lang="cs-CZ" dirty="0"/>
              <a:t>najít nejkratší cestu z uzlu A do uzlu J. Délka cest je vyjádřena čísly na spojích mezi uzly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Ovál 4"/>
          <p:cNvSpPr/>
          <p:nvPr/>
        </p:nvSpPr>
        <p:spPr>
          <a:xfrm>
            <a:off x="683568" y="2483604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A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8" name="Ovál 7"/>
          <p:cNvSpPr/>
          <p:nvPr/>
        </p:nvSpPr>
        <p:spPr>
          <a:xfrm>
            <a:off x="2447824" y="1259468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B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9" name="Ovál 8"/>
          <p:cNvSpPr/>
          <p:nvPr/>
        </p:nvSpPr>
        <p:spPr>
          <a:xfrm>
            <a:off x="2447824" y="2476691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C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447824" y="3779748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D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536056" y="1259468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E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536056" y="2476691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F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536056" y="3779748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G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408264" y="1864683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H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408264" y="3167740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I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7" name="Ovál 16"/>
          <p:cNvSpPr/>
          <p:nvPr/>
        </p:nvSpPr>
        <p:spPr>
          <a:xfrm>
            <a:off x="7920432" y="2483604"/>
            <a:ext cx="540000" cy="54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J</a:t>
            </a:r>
            <a:endParaRPr lang="cs-CZ" sz="3200" dirty="0">
              <a:solidFill>
                <a:schemeClr val="tx1"/>
              </a:solidFill>
            </a:endParaRPr>
          </a:p>
        </p:txBody>
      </p:sp>
      <p:cxnSp>
        <p:nvCxnSpPr>
          <p:cNvPr id="18" name="Přímá spojnice se šipkou 17"/>
          <p:cNvCxnSpPr>
            <a:stCxn id="5" idx="7"/>
            <a:endCxn id="8" idx="2"/>
          </p:cNvCxnSpPr>
          <p:nvPr/>
        </p:nvCxnSpPr>
        <p:spPr>
          <a:xfrm flipV="1">
            <a:off x="1144487" y="1529468"/>
            <a:ext cx="1303337" cy="10332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5" idx="6"/>
            <a:endCxn id="9" idx="2"/>
          </p:cNvCxnSpPr>
          <p:nvPr/>
        </p:nvCxnSpPr>
        <p:spPr>
          <a:xfrm flipV="1">
            <a:off x="1223568" y="2746691"/>
            <a:ext cx="1224256" cy="69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stCxn id="5" idx="5"/>
            <a:endCxn id="10" idx="2"/>
          </p:cNvCxnSpPr>
          <p:nvPr/>
        </p:nvCxnSpPr>
        <p:spPr>
          <a:xfrm>
            <a:off x="1144487" y="2944523"/>
            <a:ext cx="1303337" cy="11052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1619712" y="1763564"/>
            <a:ext cx="36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1691720" y="2411596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1619712" y="3419748"/>
            <a:ext cx="36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cxnSp>
        <p:nvCxnSpPr>
          <p:cNvPr id="29" name="Přímá spojnice se šipkou 28"/>
          <p:cNvCxnSpPr>
            <a:stCxn id="8" idx="6"/>
            <a:endCxn id="11" idx="2"/>
          </p:cNvCxnSpPr>
          <p:nvPr/>
        </p:nvCxnSpPr>
        <p:spPr>
          <a:xfrm>
            <a:off x="2987824" y="1529468"/>
            <a:ext cx="15482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8" idx="5"/>
            <a:endCxn id="12" idx="1"/>
          </p:cNvCxnSpPr>
          <p:nvPr/>
        </p:nvCxnSpPr>
        <p:spPr>
          <a:xfrm>
            <a:off x="2908743" y="1720387"/>
            <a:ext cx="1706394" cy="83538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8" idx="4"/>
            <a:endCxn id="13" idx="0"/>
          </p:cNvCxnSpPr>
          <p:nvPr/>
        </p:nvCxnSpPr>
        <p:spPr>
          <a:xfrm>
            <a:off x="2717824" y="1799468"/>
            <a:ext cx="2088232" cy="19802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9" idx="6"/>
            <a:endCxn id="12" idx="2"/>
          </p:cNvCxnSpPr>
          <p:nvPr/>
        </p:nvCxnSpPr>
        <p:spPr>
          <a:xfrm>
            <a:off x="2987824" y="2746691"/>
            <a:ext cx="15482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stCxn id="9" idx="7"/>
            <a:endCxn id="11" idx="3"/>
          </p:cNvCxnSpPr>
          <p:nvPr/>
        </p:nvCxnSpPr>
        <p:spPr>
          <a:xfrm flipV="1">
            <a:off x="2908743" y="1720387"/>
            <a:ext cx="1706394" cy="83538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/>
          <p:cNvCxnSpPr>
            <a:stCxn id="9" idx="5"/>
            <a:endCxn id="13" idx="1"/>
          </p:cNvCxnSpPr>
          <p:nvPr/>
        </p:nvCxnSpPr>
        <p:spPr>
          <a:xfrm>
            <a:off x="2908743" y="2937610"/>
            <a:ext cx="1706394" cy="9212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>
            <a:stCxn id="10" idx="6"/>
            <a:endCxn id="13" idx="2"/>
          </p:cNvCxnSpPr>
          <p:nvPr/>
        </p:nvCxnSpPr>
        <p:spPr>
          <a:xfrm>
            <a:off x="2987824" y="4049748"/>
            <a:ext cx="154823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>
            <a:stCxn id="10" idx="7"/>
            <a:endCxn id="12" idx="3"/>
          </p:cNvCxnSpPr>
          <p:nvPr/>
        </p:nvCxnSpPr>
        <p:spPr>
          <a:xfrm flipV="1">
            <a:off x="2908743" y="2937610"/>
            <a:ext cx="1706394" cy="9212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>
            <a:stCxn id="11" idx="6"/>
            <a:endCxn id="14" idx="1"/>
          </p:cNvCxnSpPr>
          <p:nvPr/>
        </p:nvCxnSpPr>
        <p:spPr>
          <a:xfrm>
            <a:off x="5076056" y="1529468"/>
            <a:ext cx="1411289" cy="4142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10" idx="0"/>
            <a:endCxn id="11" idx="4"/>
          </p:cNvCxnSpPr>
          <p:nvPr/>
        </p:nvCxnSpPr>
        <p:spPr>
          <a:xfrm flipV="1">
            <a:off x="2717824" y="1799468"/>
            <a:ext cx="2088232" cy="19802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stCxn id="12" idx="7"/>
            <a:endCxn id="14" idx="2"/>
          </p:cNvCxnSpPr>
          <p:nvPr/>
        </p:nvCxnSpPr>
        <p:spPr>
          <a:xfrm flipV="1">
            <a:off x="4996975" y="2134683"/>
            <a:ext cx="1411289" cy="42108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>
            <a:stCxn id="13" idx="7"/>
            <a:endCxn id="14" idx="3"/>
          </p:cNvCxnSpPr>
          <p:nvPr/>
        </p:nvCxnSpPr>
        <p:spPr>
          <a:xfrm flipV="1">
            <a:off x="4996975" y="2325602"/>
            <a:ext cx="1490370" cy="153322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3" idx="6"/>
            <a:endCxn id="15" idx="3"/>
          </p:cNvCxnSpPr>
          <p:nvPr/>
        </p:nvCxnSpPr>
        <p:spPr>
          <a:xfrm flipV="1">
            <a:off x="5076056" y="3628659"/>
            <a:ext cx="1411289" cy="42108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1" idx="5"/>
            <a:endCxn id="15" idx="1"/>
          </p:cNvCxnSpPr>
          <p:nvPr/>
        </p:nvCxnSpPr>
        <p:spPr>
          <a:xfrm>
            <a:off x="4996975" y="1720387"/>
            <a:ext cx="1490370" cy="152643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2" idx="5"/>
            <a:endCxn id="15" idx="2"/>
          </p:cNvCxnSpPr>
          <p:nvPr/>
        </p:nvCxnSpPr>
        <p:spPr>
          <a:xfrm>
            <a:off x="4996975" y="2937610"/>
            <a:ext cx="1411289" cy="5001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>
            <a:stCxn id="14" idx="6"/>
            <a:endCxn id="17" idx="1"/>
          </p:cNvCxnSpPr>
          <p:nvPr/>
        </p:nvCxnSpPr>
        <p:spPr>
          <a:xfrm>
            <a:off x="6948264" y="2134683"/>
            <a:ext cx="1051249" cy="4280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>
            <a:stCxn id="15" idx="6"/>
            <a:endCxn id="17" idx="3"/>
          </p:cNvCxnSpPr>
          <p:nvPr/>
        </p:nvCxnSpPr>
        <p:spPr>
          <a:xfrm flipV="1">
            <a:off x="6948264" y="2944523"/>
            <a:ext cx="1051249" cy="49321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ovéPole 81"/>
          <p:cNvSpPr txBox="1"/>
          <p:nvPr/>
        </p:nvSpPr>
        <p:spPr>
          <a:xfrm>
            <a:off x="3563928" y="1259508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83" name="TextovéPole 82"/>
          <p:cNvSpPr txBox="1"/>
          <p:nvPr/>
        </p:nvSpPr>
        <p:spPr>
          <a:xfrm>
            <a:off x="3275896" y="1691556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2771800" y="1907540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85" name="TextovéPole 84"/>
          <p:cNvSpPr txBox="1"/>
          <p:nvPr/>
        </p:nvSpPr>
        <p:spPr>
          <a:xfrm>
            <a:off x="3923968" y="1691516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86" name="TextovéPole 85"/>
          <p:cNvSpPr txBox="1"/>
          <p:nvPr/>
        </p:nvSpPr>
        <p:spPr>
          <a:xfrm>
            <a:off x="4067984" y="2474312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87" name="TextovéPole 86"/>
          <p:cNvSpPr txBox="1"/>
          <p:nvPr/>
        </p:nvSpPr>
        <p:spPr>
          <a:xfrm>
            <a:off x="3995976" y="3554432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88" name="TextovéPole 87"/>
          <p:cNvSpPr txBox="1"/>
          <p:nvPr/>
        </p:nvSpPr>
        <p:spPr>
          <a:xfrm>
            <a:off x="2699832" y="3338408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89" name="TextovéPole 88"/>
          <p:cNvSpPr txBox="1"/>
          <p:nvPr/>
        </p:nvSpPr>
        <p:spPr>
          <a:xfrm>
            <a:off x="3059872" y="3410416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90" name="TextovéPole 89"/>
          <p:cNvSpPr txBox="1"/>
          <p:nvPr/>
        </p:nvSpPr>
        <p:spPr>
          <a:xfrm>
            <a:off x="3563928" y="3995772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cs-CZ" dirty="0"/>
          </a:p>
        </p:txBody>
      </p:sp>
      <p:sp>
        <p:nvSpPr>
          <p:cNvPr id="91" name="TextovéPole 90"/>
          <p:cNvSpPr txBox="1"/>
          <p:nvPr/>
        </p:nvSpPr>
        <p:spPr>
          <a:xfrm>
            <a:off x="5652160" y="1411908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92" name="TextovéPole 91"/>
          <p:cNvSpPr txBox="1"/>
          <p:nvPr/>
        </p:nvSpPr>
        <p:spPr>
          <a:xfrm>
            <a:off x="5220112" y="1754232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93" name="TextovéPole 92"/>
          <p:cNvSpPr txBox="1"/>
          <p:nvPr/>
        </p:nvSpPr>
        <p:spPr>
          <a:xfrm>
            <a:off x="5076096" y="2195572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94" name="TextovéPole 93"/>
          <p:cNvSpPr txBox="1"/>
          <p:nvPr/>
        </p:nvSpPr>
        <p:spPr>
          <a:xfrm>
            <a:off x="5220112" y="2771636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95" name="TextovéPole 94"/>
          <p:cNvSpPr txBox="1"/>
          <p:nvPr/>
        </p:nvSpPr>
        <p:spPr>
          <a:xfrm>
            <a:off x="5292120" y="3410416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96" name="TextovéPole 95"/>
          <p:cNvSpPr txBox="1"/>
          <p:nvPr/>
        </p:nvSpPr>
        <p:spPr>
          <a:xfrm>
            <a:off x="5580152" y="3779748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97" name="TextovéPole 96"/>
          <p:cNvSpPr txBox="1"/>
          <p:nvPr/>
        </p:nvSpPr>
        <p:spPr>
          <a:xfrm>
            <a:off x="7308344" y="2042264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cs-CZ" dirty="0"/>
          </a:p>
        </p:txBody>
      </p:sp>
      <p:sp>
        <p:nvSpPr>
          <p:cNvPr id="98" name="TextovéPole 97"/>
          <p:cNvSpPr txBox="1"/>
          <p:nvPr/>
        </p:nvSpPr>
        <p:spPr>
          <a:xfrm>
            <a:off x="7380352" y="3131676"/>
            <a:ext cx="36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33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Nalezení nejkratší </a:t>
            </a:r>
            <a:r>
              <a:rPr lang="cs-CZ" dirty="0" smtClean="0"/>
              <a:t>cesty pomocí dynamického programování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0873748"/>
              </p:ext>
            </p:extLst>
          </p:nvPr>
        </p:nvGraphicFramePr>
        <p:xfrm>
          <a:off x="467545" y="1484784"/>
          <a:ext cx="8208912" cy="19792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"/>
                <a:gridCol w="1008112"/>
                <a:gridCol w="288032"/>
                <a:gridCol w="1080120"/>
                <a:gridCol w="288032"/>
                <a:gridCol w="1080120"/>
                <a:gridCol w="288032"/>
                <a:gridCol w="1152128"/>
                <a:gridCol w="216024"/>
                <a:gridCol w="1152128"/>
                <a:gridCol w="216024"/>
                <a:gridCol w="1224136"/>
              </a:tblGrid>
              <a:tr h="556070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 + 7 = 9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F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+ 4 = 6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G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+ 6 = 8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H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 + 1 = 7 (E)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I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 + 4 = 10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J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 + 3 = 10 (H)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5607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 + 3 = 7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 + 2 = 6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 + 4 = 8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 + 6 = 9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 + 3 = 6 (F)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 + 4 = 10 (I)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600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+ 4 = 6 (D)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 + 1 = 3 (D)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 + 5 = 7 (D)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 + 3 = 10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7 + 3 = 10</a:t>
                      </a:r>
                      <a:endParaRPr lang="cs-CZ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3501008"/>
            <a:ext cx="8229600" cy="335699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/>
              <a:t>Uzel </a:t>
            </a:r>
            <a:r>
              <a:rPr lang="cs-CZ" dirty="0"/>
              <a:t>A je výchozí.</a:t>
            </a:r>
          </a:p>
          <a:p>
            <a:r>
              <a:rPr lang="cs-CZ" dirty="0"/>
              <a:t>V uzlech B, C a D nic neřešíme, protože do nich vede jen jediná cesta.</a:t>
            </a:r>
          </a:p>
          <a:p>
            <a:r>
              <a:rPr lang="cs-CZ" dirty="0"/>
              <a:t>V ostatních uzlech vypočteme, ze kterého předchozího uzlu jsme se do nich dostali nejkratší cestou a tento uzel a dosavadní nejkratší délku cesty si zapamatujeme. Po dosažení cíle využijeme zapamatované uzly pro rekonstrukci nejkratší </a:t>
            </a:r>
            <a:r>
              <a:rPr lang="cs-CZ" dirty="0" smtClean="0"/>
              <a:t>cesty.</a:t>
            </a:r>
          </a:p>
          <a:p>
            <a:r>
              <a:rPr lang="pt-BR" dirty="0"/>
              <a:t>Nejkratší </a:t>
            </a:r>
            <a:r>
              <a:rPr lang="pt-BR" dirty="0" smtClean="0"/>
              <a:t>cesta</a:t>
            </a:r>
            <a:r>
              <a:rPr lang="cs-CZ" dirty="0" smtClean="0"/>
              <a:t> je</a:t>
            </a:r>
            <a:r>
              <a:rPr lang="pt-BR" dirty="0" smtClean="0"/>
              <a:t> </a:t>
            </a:r>
            <a:r>
              <a:rPr lang="pt-BR" dirty="0"/>
              <a:t>J-H-E-D-A nebo J-I-F-D-A.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27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MED dvou slov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Kolik úprav typu </a:t>
            </a:r>
            <a:r>
              <a:rPr lang="en-US" dirty="0" smtClean="0"/>
              <a:t>deletion, insertion a</a:t>
            </a:r>
            <a:r>
              <a:rPr lang="cs-CZ" dirty="0" smtClean="0"/>
              <a:t> </a:t>
            </a:r>
            <a:r>
              <a:rPr lang="en-US" dirty="0" smtClean="0"/>
              <a:t>substitution</a:t>
            </a:r>
            <a:r>
              <a:rPr lang="cs-CZ" dirty="0" smtClean="0"/>
              <a:t> musíme minimálně udělat</a:t>
            </a:r>
            <a:r>
              <a:rPr lang="en-US" dirty="0" smtClean="0"/>
              <a:t> </a:t>
            </a:r>
            <a:r>
              <a:rPr lang="cs-CZ" dirty="0" smtClean="0"/>
              <a:t>na prvním slově, abychom z něj udělali druhé slovo?</a:t>
            </a:r>
          </a:p>
          <a:p>
            <a:r>
              <a:rPr lang="cs-CZ" dirty="0" smtClean="0"/>
              <a:t>1. slovo: </a:t>
            </a:r>
            <a:r>
              <a:rPr lang="cs-CZ" dirty="0" err="1" smtClean="0"/>
              <a:t>milan</a:t>
            </a:r>
            <a:endParaRPr lang="cs-CZ" dirty="0" smtClean="0"/>
          </a:p>
          <a:p>
            <a:r>
              <a:rPr lang="cs-CZ" dirty="0" smtClean="0"/>
              <a:t>2. slovo: </a:t>
            </a:r>
            <a:r>
              <a:rPr lang="cs-CZ" dirty="0" err="1" smtClean="0"/>
              <a:t>alena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125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dirty="0" smtClean="0"/>
              <a:t>Výsledek MED </a:t>
            </a:r>
            <a:r>
              <a:rPr lang="cs-CZ" dirty="0"/>
              <a:t>dvou </a:t>
            </a:r>
            <a:r>
              <a:rPr lang="cs-CZ" dirty="0" smtClean="0"/>
              <a:t>slov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2324967"/>
              </p:ext>
            </p:extLst>
          </p:nvPr>
        </p:nvGraphicFramePr>
        <p:xfrm>
          <a:off x="457200" y="908720"/>
          <a:ext cx="822959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34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dirty="0" smtClean="0"/>
              <a:t>1. Předepíšeme tabulku.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845637"/>
              </p:ext>
            </p:extLst>
          </p:nvPr>
        </p:nvGraphicFramePr>
        <p:xfrm>
          <a:off x="457200" y="908720"/>
          <a:ext cx="822959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868053"/>
              </p:ext>
            </p:extLst>
          </p:nvPr>
        </p:nvGraphicFramePr>
        <p:xfrm>
          <a:off x="457200" y="908720"/>
          <a:ext cx="822959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m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 smtClean="0">
                          <a:solidFill>
                            <a:schemeClr val="tx1"/>
                          </a:solidFill>
                        </a:rPr>
                        <a:t>i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5638"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l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e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166E9-8D71-4105-BD6C-B5880B71D4FB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cs-CZ" dirty="0"/>
              <a:t>2. Vyplníme levou dolní </a:t>
            </a:r>
            <a:r>
              <a:rPr lang="cs-CZ" dirty="0" smtClean="0"/>
              <a:t>buňku.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60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1448</Words>
  <Application>Microsoft Office PowerPoint</Application>
  <PresentationFormat>Předvádění na obrazovce (4:3)</PresentationFormat>
  <Paragraphs>327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Algoritmus Dynamic Time Warping</vt:lpstr>
      <vt:lpstr>Zdroje</vt:lpstr>
      <vt:lpstr>Definice</vt:lpstr>
      <vt:lpstr>Nalezení nejkratší cesty</vt:lpstr>
      <vt:lpstr>Nalezení nejkratší cesty pomocí dynamického programování</vt:lpstr>
      <vt:lpstr>MED dvou slov</vt:lpstr>
      <vt:lpstr>Výsledek MED dvou slov</vt:lpstr>
      <vt:lpstr>1. Předepíšeme tabulku.</vt:lpstr>
      <vt:lpstr>2. Vyplníme levou dolní buňku.</vt:lpstr>
      <vt:lpstr>Vyplnění levé dolní buňky</vt:lpstr>
      <vt:lpstr>Dokončení algoritmu</vt:lpstr>
      <vt:lpstr>Aplikace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Algoritmus Dynamic Time Warping</dc:title>
  <dc:creator>Dana</dc:creator>
  <cp:lastModifiedBy>Dana Nejedlová</cp:lastModifiedBy>
  <cp:revision>3</cp:revision>
  <dcterms:created xsi:type="dcterms:W3CDTF">2022-11-21T10:53:41Z</dcterms:created>
  <dcterms:modified xsi:type="dcterms:W3CDTF">2023-12-18T11:00:59Z</dcterms:modified>
</cp:coreProperties>
</file>