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5.11.2020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Bayesovské</a:t>
            </a:r>
            <a:r>
              <a:rPr lang="cs-CZ" dirty="0" smtClean="0"/>
              <a:t> sítě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cs-CZ" altLang="cs-CZ" dirty="0"/>
              <a:t>Dana Nejedlová</a:t>
            </a:r>
          </a:p>
          <a:p>
            <a:r>
              <a:rPr lang="cs-CZ" altLang="cs-CZ" dirty="0"/>
              <a:t>Katedra informatiky</a:t>
            </a:r>
          </a:p>
          <a:p>
            <a:r>
              <a:rPr lang="cs-CZ" altLang="cs-CZ" dirty="0"/>
              <a:t>Ekonomická fakulta</a:t>
            </a:r>
          </a:p>
          <a:p>
            <a:r>
              <a:rPr lang="cs-CZ" altLang="cs-CZ" dirty="0"/>
              <a:t>Technická univerzita v </a:t>
            </a:r>
            <a:r>
              <a:rPr lang="cs-CZ" altLang="cs-CZ" dirty="0" smtClean="0"/>
              <a:t>Liberci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96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cs-CZ" dirty="0" err="1" smtClean="0"/>
              <a:t>Bayesovské</a:t>
            </a:r>
            <a:r>
              <a:rPr lang="cs-CZ" dirty="0" smtClean="0"/>
              <a:t> sítě (</a:t>
            </a:r>
            <a:r>
              <a:rPr lang="en-US" dirty="0"/>
              <a:t>Bayesian networks, </a:t>
            </a:r>
            <a:r>
              <a:rPr lang="en-US" dirty="0" smtClean="0"/>
              <a:t>Bayes net</a:t>
            </a:r>
            <a:r>
              <a:rPr lang="cs-CZ" dirty="0" smtClean="0"/>
              <a:t>s,</a:t>
            </a:r>
            <a:r>
              <a:rPr lang="en-US" dirty="0" smtClean="0"/>
              <a:t> </a:t>
            </a:r>
            <a:r>
              <a:rPr lang="cs-CZ" dirty="0" smtClean="0"/>
              <a:t>v 80. a 90. letech zvané B</a:t>
            </a:r>
            <a:r>
              <a:rPr lang="en-US" dirty="0" err="1" smtClean="0"/>
              <a:t>elief</a:t>
            </a:r>
            <a:r>
              <a:rPr lang="en-US" dirty="0" smtClean="0"/>
              <a:t> networks</a:t>
            </a:r>
            <a:r>
              <a:rPr lang="cs-CZ" dirty="0" smtClean="0"/>
              <a:t>) jsou druhem grafického modelu.</a:t>
            </a:r>
          </a:p>
          <a:p>
            <a:r>
              <a:rPr lang="cs-CZ" dirty="0" err="1" smtClean="0"/>
              <a:t>Bayesovská</a:t>
            </a:r>
            <a:r>
              <a:rPr lang="cs-CZ" dirty="0" smtClean="0"/>
              <a:t> síť je</a:t>
            </a:r>
            <a:r>
              <a:rPr lang="cs-CZ" dirty="0"/>
              <a:t> </a:t>
            </a:r>
            <a:r>
              <a:rPr lang="cs-CZ" dirty="0" smtClean="0"/>
              <a:t>orientovaný acyklický graf, ve kterém je každý uzel opatřen kvantitativní informací o pravděpodobnosti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 v grafu šipka z uzlu </a:t>
            </a:r>
            <a:r>
              <a:rPr lang="cs-CZ" i="1" dirty="0" smtClean="0"/>
              <a:t>X</a:t>
            </a:r>
            <a:r>
              <a:rPr lang="cs-CZ" dirty="0" smtClean="0"/>
              <a:t> do uzlu </a:t>
            </a:r>
            <a:r>
              <a:rPr lang="cs-CZ" i="1" dirty="0" smtClean="0"/>
              <a:t>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Říkáme, že uzel </a:t>
            </a:r>
            <a:r>
              <a:rPr lang="cs-CZ" i="1" dirty="0" smtClean="0"/>
              <a:t>X</a:t>
            </a:r>
            <a:r>
              <a:rPr lang="cs-CZ" dirty="0" smtClean="0"/>
              <a:t> je rodičem uzlu </a:t>
            </a:r>
            <a:r>
              <a:rPr lang="cs-CZ" i="1" dirty="0" smtClean="0"/>
              <a:t>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Znamená, že </a:t>
            </a:r>
            <a:r>
              <a:rPr lang="cs-CZ" i="1" dirty="0" smtClean="0"/>
              <a:t>X</a:t>
            </a:r>
            <a:r>
              <a:rPr lang="cs-CZ" dirty="0" smtClean="0"/>
              <a:t> má přímý vliv na </a:t>
            </a:r>
            <a:r>
              <a:rPr lang="cs-CZ" i="1" dirty="0" smtClean="0"/>
              <a:t>Y</a:t>
            </a:r>
            <a:r>
              <a:rPr lang="cs-CZ" dirty="0" smtClean="0"/>
              <a:t>, neboli </a:t>
            </a:r>
            <a:r>
              <a:rPr lang="cs-CZ" i="1" dirty="0" smtClean="0"/>
              <a:t>X</a:t>
            </a:r>
            <a:r>
              <a:rPr lang="cs-CZ" dirty="0" smtClean="0"/>
              <a:t> je příčinou </a:t>
            </a:r>
            <a:r>
              <a:rPr lang="cs-CZ" i="1" dirty="0" smtClean="0"/>
              <a:t>Y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Kauzalitu dokáže stanovit expert na problematiku, která je sítí reprezentována.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1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5257800"/>
          </a:xfrm>
        </p:spPr>
        <p:txBody>
          <a:bodyPr>
            <a:normAutofit/>
          </a:bodyPr>
          <a:lstStyle/>
          <a:p>
            <a:r>
              <a:rPr lang="cs-CZ" dirty="0" smtClean="0"/>
              <a:t>Alarm se může spustit</a:t>
            </a:r>
          </a:p>
          <a:p>
            <a:pPr lvl="1"/>
            <a:r>
              <a:rPr lang="cs-CZ" dirty="0" smtClean="0"/>
              <a:t>vloupáním,</a:t>
            </a:r>
          </a:p>
          <a:p>
            <a:pPr lvl="1"/>
            <a:r>
              <a:rPr lang="cs-CZ" dirty="0" smtClean="0"/>
              <a:t>zemětřesením a</a:t>
            </a:r>
          </a:p>
          <a:p>
            <a:pPr lvl="1"/>
            <a:r>
              <a:rPr lang="cs-CZ" dirty="0" smtClean="0"/>
              <a:t>jinými vlivy.</a:t>
            </a:r>
          </a:p>
          <a:p>
            <a:r>
              <a:rPr lang="cs-CZ" dirty="0" smtClean="0"/>
              <a:t>Když je slyšet alarm, tak nám zavolá</a:t>
            </a:r>
          </a:p>
          <a:p>
            <a:pPr lvl="1"/>
            <a:r>
              <a:rPr lang="cs-CZ" dirty="0" smtClean="0"/>
              <a:t>John a</a:t>
            </a:r>
          </a:p>
          <a:p>
            <a:pPr lvl="1"/>
            <a:r>
              <a:rPr lang="cs-CZ" dirty="0" smtClean="0"/>
              <a:t>Mary.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283968" y="1556792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Vloupání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804248" y="1556792"/>
            <a:ext cx="1944216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Zemětřesení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724128" y="2857619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Alarm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83968" y="4365104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John volá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7020272" y="4389915"/>
            <a:ext cx="172819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Mary volá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3" name="Přímá spojnice se šipkou 12"/>
          <p:cNvCxnSpPr>
            <a:stCxn id="4" idx="4"/>
            <a:endCxn id="8" idx="1"/>
          </p:cNvCxnSpPr>
          <p:nvPr/>
        </p:nvCxnSpPr>
        <p:spPr>
          <a:xfrm>
            <a:off x="5148064" y="2132856"/>
            <a:ext cx="829152" cy="8091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7" idx="4"/>
            <a:endCxn id="8" idx="7"/>
          </p:cNvCxnSpPr>
          <p:nvPr/>
        </p:nvCxnSpPr>
        <p:spPr>
          <a:xfrm flipH="1">
            <a:off x="7199232" y="2132856"/>
            <a:ext cx="577124" cy="8091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8" idx="5"/>
            <a:endCxn id="11" idx="0"/>
          </p:cNvCxnSpPr>
          <p:nvPr/>
        </p:nvCxnSpPr>
        <p:spPr>
          <a:xfrm>
            <a:off x="7199232" y="3349320"/>
            <a:ext cx="685136" cy="10405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8" idx="3"/>
            <a:endCxn id="10" idx="0"/>
          </p:cNvCxnSpPr>
          <p:nvPr/>
        </p:nvCxnSpPr>
        <p:spPr>
          <a:xfrm flipH="1">
            <a:off x="5148064" y="3349320"/>
            <a:ext cx="829152" cy="10157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26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Pravděpodobnosti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Nepodmíněné</a:t>
            </a:r>
          </a:p>
          <a:p>
            <a:pPr lvl="1"/>
            <a:r>
              <a:rPr lang="cs-CZ" dirty="0" smtClean="0"/>
              <a:t>Vloupání</a:t>
            </a:r>
          </a:p>
          <a:p>
            <a:pPr lvl="1"/>
            <a:r>
              <a:rPr lang="cs-CZ" dirty="0" smtClean="0"/>
              <a:t>Zemětřesení</a:t>
            </a:r>
          </a:p>
          <a:p>
            <a:pPr lvl="1"/>
            <a:r>
              <a:rPr lang="cs-CZ" dirty="0" smtClean="0"/>
              <a:t>Nepodmíněné jevy musí být na sobě nezávislé.</a:t>
            </a:r>
          </a:p>
          <a:p>
            <a:pPr lvl="2"/>
            <a:r>
              <a:rPr lang="cs-CZ" dirty="0" smtClean="0"/>
              <a:t>Pokud to není splněno, musí být vybrány jen ty skutečně nezávislé jako vstupní uzly pro ty ostatní.</a:t>
            </a:r>
          </a:p>
          <a:p>
            <a:r>
              <a:rPr lang="cs-CZ" dirty="0" smtClean="0"/>
              <a:t>Podmíněné</a:t>
            </a:r>
          </a:p>
          <a:p>
            <a:pPr lvl="1"/>
            <a:r>
              <a:rPr lang="cs-CZ" dirty="0" smtClean="0"/>
              <a:t>Všechny uzly, do kterých vstupuje šipka</a:t>
            </a:r>
          </a:p>
          <a:p>
            <a:pPr lvl="1"/>
            <a:r>
              <a:rPr lang="cs-CZ" dirty="0" smtClean="0"/>
              <a:t>Pravděpodobnosti za podmínky, že nastal nebo nenastal jev vstupující do uzlu.</a:t>
            </a:r>
          </a:p>
          <a:p>
            <a:pPr lvl="2"/>
            <a:r>
              <a:rPr lang="cs-CZ" dirty="0" smtClean="0"/>
              <a:t>Pro </a:t>
            </a:r>
            <a:r>
              <a:rPr lang="cs-CZ" i="1" dirty="0" smtClean="0"/>
              <a:t>n</a:t>
            </a:r>
            <a:r>
              <a:rPr lang="cs-CZ" dirty="0" smtClean="0"/>
              <a:t> vlivů je to 2</a:t>
            </a:r>
            <a:r>
              <a:rPr lang="cs-CZ" i="1" baseline="30000" dirty="0" smtClean="0"/>
              <a:t>n</a:t>
            </a:r>
            <a:r>
              <a:rPr lang="cs-CZ" dirty="0" smtClean="0"/>
              <a:t> </a:t>
            </a:r>
            <a:r>
              <a:rPr lang="cs-CZ" dirty="0" smtClean="0"/>
              <a:t>pravděpodobností a proto by mělo být </a:t>
            </a:r>
            <a:r>
              <a:rPr lang="cs-CZ" i="1" dirty="0" smtClean="0"/>
              <a:t>n</a:t>
            </a:r>
            <a:r>
              <a:rPr lang="cs-CZ" dirty="0" smtClean="0"/>
              <a:t> nízké.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61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Stanovíme všechny pravděpodobnosti</a:t>
            </a:r>
          </a:p>
          <a:p>
            <a:pPr lvl="1"/>
            <a:r>
              <a:rPr lang="cs-CZ" dirty="0" smtClean="0"/>
              <a:t>odhadem,</a:t>
            </a:r>
          </a:p>
          <a:p>
            <a:pPr lvl="1"/>
            <a:r>
              <a:rPr lang="cs-CZ" dirty="0" smtClean="0"/>
              <a:t>z dat (pozorováním, zkušeností).</a:t>
            </a:r>
          </a:p>
          <a:p>
            <a:r>
              <a:rPr lang="cs-CZ" dirty="0" smtClean="0"/>
              <a:t>Vypočítáme pravděpodobnost pro určitou kombinaci jevů.</a:t>
            </a:r>
          </a:p>
          <a:p>
            <a:pPr lvl="1"/>
            <a:r>
              <a:rPr lang="cs-CZ" dirty="0" smtClean="0"/>
              <a:t>Například jaká je nepodmíněná pravděpodobnost, že </a:t>
            </a:r>
            <a:r>
              <a:rPr lang="en-US" dirty="0" smtClean="0"/>
              <a:t>John </a:t>
            </a:r>
            <a:r>
              <a:rPr lang="cs-CZ" dirty="0" smtClean="0"/>
              <a:t>volá</a:t>
            </a:r>
            <a:r>
              <a:rPr lang="en-US" dirty="0" smtClean="0"/>
              <a:t> </a:t>
            </a:r>
            <a:r>
              <a:rPr lang="cs-CZ" dirty="0" smtClean="0"/>
              <a:t>a nedošlo k</a:t>
            </a:r>
            <a:r>
              <a:rPr lang="en-US" dirty="0" smtClean="0"/>
              <a:t> </a:t>
            </a:r>
            <a:r>
              <a:rPr lang="cs-CZ" dirty="0" smtClean="0"/>
              <a:t>zemětřesení</a:t>
            </a:r>
            <a:r>
              <a:rPr lang="en-US" dirty="0" smtClean="0"/>
              <a:t> </a:t>
            </a:r>
            <a:r>
              <a:rPr lang="cs-CZ" dirty="0" smtClean="0"/>
              <a:t>a došlo ke vloupání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23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4272"/>
            <a:ext cx="8229600" cy="1143000"/>
          </a:xfrm>
        </p:spPr>
        <p:txBody>
          <a:bodyPr/>
          <a:lstStyle/>
          <a:p>
            <a:r>
              <a:rPr lang="cs-CZ" dirty="0" smtClean="0"/>
              <a:t>Pravděpodobnostní počet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6021288"/>
              </a:xfrm>
            </p:spPr>
            <p:txBody>
              <a:bodyPr>
                <a:normAutofit fontScale="70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endParaRPr lang="cs-CZ" i="1" dirty="0" smtClean="0">
                  <a:latin typeface="Cambria Math"/>
                </a:endParaRPr>
              </a:p>
              <a:p>
                <a:pPr lvl="1"/>
                <a:r>
                  <a:rPr lang="cs-CZ" dirty="0"/>
                  <a:t>Pravděpodobnost, že nastal jev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𝐴</m:t>
                    </m:r>
                  </m:oMath>
                </a14:m>
                <a:endParaRPr lang="cs-CZ" i="1" dirty="0"/>
              </a:p>
              <a:p>
                <a:pPr lvl="1"/>
                <a:r>
                  <a:rPr lang="cs-CZ" dirty="0" smtClean="0"/>
                  <a:t>Primární pravděpodobnost (Prior probability)</a:t>
                </a:r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Pravděpodobnost, že nastaly jevy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𝐴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 err="1" smtClean="0"/>
                  <a:t>a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𝐵</m:t>
                    </m:r>
                  </m:oMath>
                </a14:m>
                <a:r>
                  <a:rPr lang="cs-CZ" dirty="0" smtClean="0"/>
                  <a:t> současně</a:t>
                </a:r>
              </a:p>
              <a:p>
                <a:pPr lvl="1"/>
                <a:r>
                  <a:rPr lang="cs-CZ" dirty="0" smtClean="0"/>
                  <a:t>Sdružená pravděpodobnost (Joint probability)</a:t>
                </a:r>
              </a:p>
              <a:p>
                <a:pPr lvl="1"/>
                <a:r>
                  <a:rPr lang="cs-CZ" dirty="0" smtClean="0"/>
                  <a:t>Když jsou jevy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𝐴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err="1"/>
                  <a:t>a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𝐵</m:t>
                    </m:r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na sobě nezávislé, tak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  <m:r>
                          <a:rPr lang="cs-CZ" i="1">
                            <a:latin typeface="Cambria Math"/>
                          </a:rPr>
                          <m:t>,</m:t>
                        </m:r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cs-CZ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cs-CZ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𝐴</m:t>
                            </m:r>
                            <m:r>
                              <a:rPr lang="cs-CZ" i="1">
                                <a:latin typeface="Cambria Math"/>
                              </a:rPr>
                              <m:t>,   </m:t>
                            </m:r>
                            <m:r>
                              <a:rPr lang="cs-CZ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Pravděpodobnost jevu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𝐴</m:t>
                    </m:r>
                  </m:oMath>
                </a14:m>
                <a:r>
                  <a:rPr lang="cs-CZ" dirty="0" smtClean="0"/>
                  <a:t> za podmínky, že nastal jev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𝐵</m:t>
                    </m:r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Podmíněná pravděpodobnost (</a:t>
                </a:r>
                <a:r>
                  <a:rPr lang="cs-CZ" dirty="0" err="1" smtClean="0"/>
                  <a:t>Conditional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or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Posterior</a:t>
                </a:r>
                <a:r>
                  <a:rPr lang="cs-CZ" dirty="0" smtClean="0"/>
                  <a:t> probability)</a:t>
                </a:r>
              </a:p>
              <a:p>
                <a:r>
                  <a:rPr lang="cs-CZ" dirty="0" smtClean="0"/>
                  <a:t>Když jsou jevy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𝐴</m:t>
                    </m:r>
                  </m:oMath>
                </a14:m>
                <a:r>
                  <a:rPr lang="cs-CZ" dirty="0" smtClean="0"/>
                  <a:t> </a:t>
                </a:r>
                <a:r>
                  <a:rPr lang="cs-CZ" dirty="0" err="1" smtClean="0"/>
                  <a:t>a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𝐵</m:t>
                    </m:r>
                  </m:oMath>
                </a14:m>
                <a:r>
                  <a:rPr lang="cs-CZ" dirty="0" smtClean="0"/>
                  <a:t> na sobě nezávislé, potom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cs-CZ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𝐴</m:t>
                            </m:r>
                            <m:r>
                              <a:rPr lang="cs-CZ" i="1">
                                <a:latin typeface="Cambria Math"/>
                              </a:rPr>
                              <m:t>,   </m:t>
                            </m:r>
                            <m:r>
                              <a:rPr lang="cs-CZ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𝐵</m:t>
                            </m:r>
                          </m:e>
                        </m:d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</m:d>
                  </m:oMath>
                </a14:m>
                <a:r>
                  <a:rPr lang="cs-CZ" dirty="0" smtClean="0"/>
                  <a:t> a tedy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  <m:r>
                          <a:rPr lang="cs-CZ" i="1">
                            <a:latin typeface="Cambria Math"/>
                          </a:rPr>
                          <m:t>,</m:t>
                        </m:r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r>
                  <a:rPr lang="cs-CZ" dirty="0" smtClean="0"/>
                  <a:t>, viz výše.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6021288"/>
              </a:xfrm>
              <a:blipFill rotWithShape="1">
                <a:blip r:embed="rId2"/>
                <a:stretch>
                  <a:fillRect l="-815" t="-3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10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2817"/>
            <a:ext cx="8229600" cy="1143000"/>
          </a:xfrm>
        </p:spPr>
        <p:txBody>
          <a:bodyPr/>
          <a:lstStyle/>
          <a:p>
            <a:r>
              <a:rPr lang="cs-CZ" dirty="0" err="1" smtClean="0"/>
              <a:t>Bayesovo</a:t>
            </a:r>
            <a:r>
              <a:rPr lang="cs-CZ" dirty="0" smtClean="0"/>
              <a:t> pravidlo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602128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cs-CZ" dirty="0" smtClean="0"/>
                  <a:t>Například </a:t>
                </a:r>
                <a:r>
                  <a:rPr lang="cs-CZ" dirty="0"/>
                  <a:t>lékař </a:t>
                </a:r>
                <a:r>
                  <a:rPr lang="cs-CZ" dirty="0" smtClean="0"/>
                  <a:t>zná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</m:d>
                  </m:oMath>
                </a14:m>
                <a:r>
                  <a:rPr lang="cs-CZ" dirty="0" smtClean="0"/>
                  <a:t>.</a:t>
                </a:r>
              </a:p>
              <a:p>
                <a:pPr lvl="1"/>
                <a:r>
                  <a:rPr lang="cs-CZ" dirty="0" smtClean="0"/>
                  <a:t>Pravděpodobnost symptomu za podmínky, že má pacient určitou nemoc.</a:t>
                </a:r>
              </a:p>
              <a:p>
                <a:r>
                  <a:rPr lang="cs-CZ" dirty="0" smtClean="0"/>
                  <a:t>K lékaři přijde pacient se symptomem, a lékař potřebuje stanovit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</m:d>
                  </m:oMath>
                </a14:m>
                <a:r>
                  <a:rPr lang="cs-CZ" dirty="0" smtClean="0"/>
                  <a:t>.</a:t>
                </a:r>
              </a:p>
              <a:p>
                <a:pPr lvl="1"/>
                <a:r>
                  <a:rPr lang="cs-CZ" dirty="0" smtClean="0"/>
                  <a:t>Pravděpodobnost, že pacient s určitým symptomem má určitou nemoc.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𝑛𝑒𝑚𝑜𝑐</m:t>
                        </m:r>
                      </m:e>
                      <m:e>
                        <m:r>
                          <a:rPr lang="cs-CZ" b="0" i="1" smtClean="0">
                            <a:latin typeface="Cambria Math"/>
                          </a:rPr>
                          <m:t>𝑠𝑦𝑚𝑝𝑡𝑜𝑚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𝑛𝑒𝑚𝑜𝑐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,   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𝑠𝑦𝑚𝑝𝑡𝑜𝑚</m:t>
                            </m:r>
                          </m:e>
                        </m:d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𝑠𝑦𝑚𝑝𝑡𝑜𝑚</m:t>
                            </m:r>
                          </m:e>
                        </m:d>
                      </m:den>
                    </m:f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𝑛𝑒𝑚𝑜𝑐</m:t>
                            </m:r>
                            <m:r>
                              <a:rPr lang="cs-CZ" i="1">
                                <a:latin typeface="Cambria Math"/>
                              </a:rPr>
                              <m:t>,   </m:t>
                            </m:r>
                            <m:r>
                              <a:rPr lang="cs-CZ" i="1">
                                <a:latin typeface="Cambria Math"/>
                              </a:rPr>
                              <m:t>𝑠𝑦𝑚𝑝𝑡𝑜𝑚</m:t>
                            </m:r>
                          </m:e>
                        </m:d>
                      </m:num>
                      <m:den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𝑛𝑒𝑚𝑜𝑐</m:t>
                            </m:r>
                          </m:e>
                        </m:d>
                      </m:den>
                    </m:f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</m:d>
                    <m:r>
                      <a:rPr lang="cs-CZ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</m:d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𝑛𝑒𝑚𝑜𝑐</m:t>
                        </m:r>
                      </m:e>
                    </m:d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𝑠𝑦𝑚𝑝𝑡𝑜𝑚</m:t>
                            </m:r>
                          </m:e>
                          <m:e>
                            <m:r>
                              <a:rPr lang="cs-CZ" i="1">
                                <a:latin typeface="Cambria Math"/>
                              </a:rPr>
                              <m:t>𝑛𝑒𝑚𝑜𝑐</m:t>
                            </m:r>
                          </m:e>
                        </m:d>
                        <m:r>
                          <a:rPr lang="cs-CZ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𝑛𝑒𝑚𝑜𝑐</m:t>
                            </m:r>
                          </m:e>
                        </m:d>
                      </m:num>
                      <m:den>
                        <m:r>
                          <a:rPr lang="cs-CZ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</a:rPr>
                              <m:t>𝑠𝑦𝑚𝑝𝑡𝑜𝑚</m:t>
                            </m:r>
                          </m:e>
                        </m:d>
                      </m:den>
                    </m:f>
                  </m:oMath>
                </a14:m>
                <a:endParaRPr lang="cs-CZ" dirty="0" smtClean="0"/>
              </a:p>
              <a:p>
                <a:r>
                  <a:rPr lang="cs-CZ" dirty="0" smtClean="0"/>
                  <a:t>Pro nalezení nejpravděpodobnější nemoci nepotřebujeme znát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</m:d>
                  </m:oMath>
                </a14:m>
                <a:r>
                  <a:rPr lang="cs-CZ" dirty="0" smtClean="0"/>
                  <a:t>, protože je pro různé nemoci konstantní.</a:t>
                </a:r>
              </a:p>
              <a:p>
                <a:pPr lvl="1"/>
                <a:r>
                  <a:rPr lang="cs-CZ" dirty="0" smtClean="0"/>
                  <a:t>Hledáme nemoc, pro kterou je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𝑠𝑦𝑚𝑝𝑡𝑜𝑚</m:t>
                        </m:r>
                      </m:e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</m:d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𝑛𝑒𝑚𝑜𝑐</m:t>
                        </m:r>
                      </m:e>
                    </m:d>
                  </m:oMath>
                </a14:m>
                <a:r>
                  <a:rPr lang="cs-CZ" dirty="0" smtClean="0"/>
                  <a:t> maximální.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6021288"/>
              </a:xfrm>
              <a:blipFill rotWithShape="1">
                <a:blip r:embed="rId2"/>
                <a:stretch>
                  <a:fillRect l="-815" t="-16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571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567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Bayesovské sítě</vt:lpstr>
      <vt:lpstr>Definice</vt:lpstr>
      <vt:lpstr>Příklad sítě</vt:lpstr>
      <vt:lpstr>Pravděpodobnosti</vt:lpstr>
      <vt:lpstr>Použití sítě</vt:lpstr>
      <vt:lpstr>Pravděpodobnostní počet</vt:lpstr>
      <vt:lpstr>Bayesovo pravidlo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Bayesovské sítě</dc:title>
  <dc:creator>Dana</dc:creator>
  <cp:lastModifiedBy>Dana Nejedlová</cp:lastModifiedBy>
  <cp:revision>24</cp:revision>
  <dcterms:created xsi:type="dcterms:W3CDTF">2020-11-03T11:29:33Z</dcterms:created>
  <dcterms:modified xsi:type="dcterms:W3CDTF">2020-11-05T13:24:04Z</dcterms:modified>
</cp:coreProperties>
</file>