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73" r:id="rId4"/>
    <p:sldId id="259" r:id="rId5"/>
    <p:sldId id="269" r:id="rId6"/>
    <p:sldId id="268" r:id="rId7"/>
    <p:sldId id="281" r:id="rId8"/>
    <p:sldId id="261" r:id="rId9"/>
    <p:sldId id="272" r:id="rId10"/>
    <p:sldId id="280" r:id="rId11"/>
    <p:sldId id="283" r:id="rId12"/>
    <p:sldId id="274" r:id="rId13"/>
    <p:sldId id="282" r:id="rId14"/>
    <p:sldId id="258" r:id="rId15"/>
    <p:sldId id="270" r:id="rId16"/>
    <p:sldId id="277" r:id="rId17"/>
    <p:sldId id="278" r:id="rId18"/>
    <p:sldId id="285" r:id="rId19"/>
    <p:sldId id="263" r:id="rId20"/>
    <p:sldId id="264" r:id="rId21"/>
    <p:sldId id="265" r:id="rId22"/>
    <p:sldId id="286" r:id="rId23"/>
    <p:sldId id="266" r:id="rId24"/>
    <p:sldId id="267" r:id="rId25"/>
    <p:sldId id="284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9BC6A-57D2-48BB-99DE-EA5CEC3141D5}" type="datetimeFigureOut">
              <a:rPr lang="cs-CZ" smtClean="0"/>
              <a:pPr/>
              <a:t>21.10.2024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759F29-19E4-4030-BC62-34899E9107D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598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7C82-F4A4-4F81-9927-5F69CA8CA02E}" type="datetime1">
              <a:rPr lang="cs-CZ" smtClean="0"/>
              <a:pPr/>
              <a:t>21.10.2024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F2A2A-2D96-4BFE-9CE9-32E76790C242}" type="datetime1">
              <a:rPr lang="cs-CZ" smtClean="0"/>
              <a:pPr/>
              <a:t>21.10.2024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F037-0ABB-464D-9799-FD8F0F1E91ED}" type="datetime1">
              <a:rPr lang="cs-CZ" smtClean="0"/>
              <a:pPr/>
              <a:t>21.10.2024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0ECC-4C6E-478F-82C2-CCB14B7FBDF2}" type="datetime1">
              <a:rPr lang="cs-CZ" smtClean="0"/>
              <a:pPr/>
              <a:t>21.10.2024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4401B-A105-4F94-9F58-C559CD46D874}" type="datetime1">
              <a:rPr lang="cs-CZ" smtClean="0"/>
              <a:pPr/>
              <a:t>21.10.2024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FE249-93ED-4E71-AE25-9EBD70951BAC}" type="datetime1">
              <a:rPr lang="cs-CZ" smtClean="0"/>
              <a:pPr/>
              <a:t>21.10.2024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D1F1-2B26-498A-B8F3-F6B21B26DE92}" type="datetime1">
              <a:rPr lang="cs-CZ" smtClean="0"/>
              <a:pPr/>
              <a:t>21.10.2024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BC4C-82E1-4F9C-9BB6-50006D70FA4E}" type="datetime1">
              <a:rPr lang="cs-CZ" smtClean="0"/>
              <a:pPr/>
              <a:t>21.10.2024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9572-CEB1-47B3-AE9C-ACDE4F5EE26D}" type="datetime1">
              <a:rPr lang="cs-CZ" smtClean="0"/>
              <a:pPr/>
              <a:t>21.10.2024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6E24-E328-4763-972B-3C4E94E7914F}" type="datetime1">
              <a:rPr lang="cs-CZ" smtClean="0"/>
              <a:pPr/>
              <a:t>21.10.2024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C315C-B238-4E67-8829-77B62ACDABAD}" type="datetime1">
              <a:rPr lang="cs-CZ" smtClean="0"/>
              <a:pPr/>
              <a:t>21.10.2024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D5617-C462-416F-8A5E-FEB606D51078}" type="datetime1">
              <a:rPr lang="cs-CZ" smtClean="0"/>
              <a:pPr/>
              <a:t>21.10.2024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Logika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971800"/>
          </a:xfrm>
        </p:spPr>
        <p:txBody>
          <a:bodyPr>
            <a:normAutofit/>
          </a:bodyPr>
          <a:lstStyle/>
          <a:p>
            <a:r>
              <a:rPr lang="cs-CZ" altLang="cs-CZ" dirty="0"/>
              <a:t>Dana Nejedlová</a:t>
            </a:r>
          </a:p>
          <a:p>
            <a:r>
              <a:rPr lang="cs-CZ" altLang="cs-CZ" dirty="0"/>
              <a:t>Katedra informatiky</a:t>
            </a:r>
          </a:p>
          <a:p>
            <a:r>
              <a:rPr lang="cs-CZ" altLang="cs-CZ" dirty="0"/>
              <a:t>Ekonomická fakulta</a:t>
            </a:r>
          </a:p>
          <a:p>
            <a:r>
              <a:rPr lang="cs-CZ" altLang="cs-CZ" dirty="0"/>
              <a:t>Technická univerzita v </a:t>
            </a:r>
            <a:r>
              <a:rPr lang="cs-CZ" altLang="cs-CZ" dirty="0" smtClean="0"/>
              <a:t>Liberci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717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196"/>
            <a:ext cx="8229600" cy="1143000"/>
          </a:xfrm>
        </p:spPr>
        <p:txBody>
          <a:bodyPr/>
          <a:lstStyle/>
          <a:p>
            <a:r>
              <a:rPr lang="cs-CZ" dirty="0" smtClean="0"/>
              <a:t>Univerzální metoda inference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/>
          <a:lstStyle/>
          <a:p>
            <a:r>
              <a:rPr lang="cs-CZ" dirty="0" smtClean="0"/>
              <a:t>Pomocí kompletních pravdivostních tabulek lze dokázat vše, ale je to 2</a:t>
            </a:r>
            <a:r>
              <a:rPr lang="cs-CZ" i="1" baseline="30000" dirty="0" smtClean="0"/>
              <a:t>n</a:t>
            </a:r>
            <a:r>
              <a:rPr lang="cs-CZ" dirty="0" smtClean="0"/>
              <a:t> složité, kde </a:t>
            </a:r>
            <a:r>
              <a:rPr lang="cs-CZ" i="1" dirty="0" smtClean="0"/>
              <a:t>n</a:t>
            </a:r>
            <a:r>
              <a:rPr lang="cs-CZ" dirty="0" smtClean="0"/>
              <a:t> je počet dále nerozložitelných (atomických) výroků (axiomů).</a:t>
            </a:r>
          </a:p>
          <a:p>
            <a:pPr lvl="1"/>
            <a:r>
              <a:rPr lang="cs-CZ" dirty="0" smtClean="0"/>
              <a:t>Když je v úloze 100 atomických výroků, tabulka bude mít 2</a:t>
            </a:r>
            <a:r>
              <a:rPr lang="cs-CZ" baseline="30000" dirty="0" smtClean="0"/>
              <a:t>100</a:t>
            </a:r>
            <a:r>
              <a:rPr lang="cs-CZ" dirty="0" smtClean="0"/>
              <a:t> řádků.</a:t>
            </a:r>
          </a:p>
          <a:p>
            <a:pPr lvl="1"/>
            <a:r>
              <a:rPr lang="cs-CZ" dirty="0" smtClean="0"/>
              <a:t>V desítkové soustavě je </a:t>
            </a:r>
            <a:r>
              <a:rPr lang="cs-CZ" dirty="0"/>
              <a:t>2</a:t>
            </a:r>
            <a:r>
              <a:rPr lang="cs-CZ" baseline="30000" dirty="0"/>
              <a:t>100</a:t>
            </a:r>
            <a:r>
              <a:rPr lang="cs-CZ" dirty="0"/>
              <a:t> </a:t>
            </a:r>
            <a:r>
              <a:rPr lang="cs-CZ" dirty="0" smtClean="0"/>
              <a:t>rovné číslu s počtem číslic 1 + 100 ∙ log</a:t>
            </a:r>
            <a:r>
              <a:rPr lang="cs-CZ" baseline="-25000" dirty="0" smtClean="0"/>
              <a:t>10</a:t>
            </a:r>
            <a:r>
              <a:rPr lang="cs-CZ" dirty="0" smtClean="0"/>
              <a:t>2 = 1 + 100 </a:t>
            </a:r>
            <a:r>
              <a:rPr lang="cs-CZ" dirty="0"/>
              <a:t>∙ </a:t>
            </a:r>
            <a:r>
              <a:rPr lang="cs-CZ" dirty="0" smtClean="0"/>
              <a:t>0,3 = 31.</a:t>
            </a:r>
          </a:p>
          <a:p>
            <a:pPr lvl="1"/>
            <a:r>
              <a:rPr lang="cs-CZ" dirty="0" smtClean="0"/>
              <a:t>1267650600228229401496703205376 řádků</a:t>
            </a:r>
          </a:p>
          <a:p>
            <a:r>
              <a:rPr lang="cs-CZ" dirty="0" smtClean="0"/>
              <a:t>Proto se v praxi využívají inferenční systémy s vybranými inferenčními pravidly, které určité typy úloh řeší efektivně, ale neumí řešit vše.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759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Konverze mezi Hornovou klauzulí a formou vhodnou pro rezoluci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Hornova klauzule</a:t>
            </a:r>
          </a:p>
          <a:p>
            <a:pPr lvl="1"/>
            <a:r>
              <a:rPr lang="cs-CZ" dirty="0" smtClean="0"/>
              <a:t>vhodná pro použití zobecněného Modus </a:t>
            </a:r>
            <a:r>
              <a:rPr lang="cs-CZ" dirty="0" err="1" smtClean="0"/>
              <a:t>ponens</a:t>
            </a:r>
            <a:endParaRPr lang="cs-CZ" dirty="0" smtClean="0"/>
          </a:p>
          <a:p>
            <a:pPr lvl="1"/>
            <a:r>
              <a:rPr lang="cs-CZ" i="1" dirty="0" smtClean="0"/>
              <a:t>A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Ů</a:t>
            </a:r>
            <a:r>
              <a:rPr lang="cs-CZ" dirty="0"/>
              <a:t> </a:t>
            </a:r>
            <a:r>
              <a:rPr lang="cs-CZ" i="1" dirty="0"/>
              <a:t>B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Ů</a:t>
            </a:r>
            <a:r>
              <a:rPr lang="cs-CZ" dirty="0"/>
              <a:t> </a:t>
            </a:r>
            <a:r>
              <a:rPr lang="cs-CZ" i="1" dirty="0"/>
              <a:t>C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Ţ</a:t>
            </a:r>
            <a:r>
              <a:rPr lang="cs-CZ" dirty="0"/>
              <a:t> </a:t>
            </a:r>
            <a:r>
              <a:rPr lang="cs-CZ" i="1" dirty="0" smtClean="0"/>
              <a:t>D</a:t>
            </a:r>
            <a:r>
              <a:rPr lang="cs-CZ" dirty="0" smtClean="0"/>
              <a:t> =</a:t>
            </a:r>
          </a:p>
          <a:p>
            <a:pPr lvl="1"/>
            <a:r>
              <a:rPr lang="cs-CZ" dirty="0"/>
              <a:t>= </a:t>
            </a:r>
            <a:r>
              <a:rPr lang="cs-CZ" dirty="0" smtClean="0">
                <a:latin typeface="Symbol" panose="05050102010706020507" pitchFamily="18" charset="2"/>
              </a:rPr>
              <a:t>Ř</a:t>
            </a:r>
            <a:r>
              <a:rPr lang="cs-CZ" dirty="0" smtClean="0"/>
              <a:t>(</a:t>
            </a:r>
            <a:r>
              <a:rPr lang="cs-CZ" i="1" dirty="0" smtClean="0"/>
              <a:t>A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Ů</a:t>
            </a:r>
            <a:r>
              <a:rPr lang="cs-CZ" dirty="0"/>
              <a:t> </a:t>
            </a:r>
            <a:r>
              <a:rPr lang="cs-CZ" i="1" dirty="0"/>
              <a:t>B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Ů</a:t>
            </a:r>
            <a:r>
              <a:rPr lang="cs-CZ" dirty="0"/>
              <a:t> </a:t>
            </a:r>
            <a:r>
              <a:rPr lang="cs-CZ" i="1" dirty="0" smtClean="0"/>
              <a:t>C</a:t>
            </a:r>
            <a:r>
              <a:rPr lang="cs-CZ" dirty="0" smtClean="0"/>
              <a:t>) </a:t>
            </a:r>
            <a:r>
              <a:rPr lang="cs-CZ" dirty="0" smtClean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i="1" dirty="0" smtClean="0"/>
              <a:t>D</a:t>
            </a:r>
            <a:r>
              <a:rPr lang="cs-CZ" dirty="0" smtClean="0"/>
              <a:t> = </a:t>
            </a:r>
            <a:r>
              <a:rPr lang="cs-CZ" dirty="0">
                <a:latin typeface="Symbol" panose="05050102010706020507" pitchFamily="18" charset="2"/>
              </a:rPr>
              <a:t>Ř</a:t>
            </a:r>
            <a:r>
              <a:rPr lang="cs-CZ" i="1" dirty="0" smtClean="0"/>
              <a:t>A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Ř</a:t>
            </a:r>
            <a:r>
              <a:rPr lang="cs-CZ" i="1" dirty="0" smtClean="0"/>
              <a:t>B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Ř</a:t>
            </a:r>
            <a:r>
              <a:rPr lang="cs-CZ" i="1" dirty="0" smtClean="0"/>
              <a:t>C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i="1" dirty="0" smtClean="0"/>
              <a:t>D</a:t>
            </a:r>
          </a:p>
          <a:p>
            <a:pPr lvl="1"/>
            <a:r>
              <a:rPr lang="cs-CZ" dirty="0"/>
              <a:t>Pokud </a:t>
            </a:r>
            <a:r>
              <a:rPr lang="cs-CZ" dirty="0" smtClean="0"/>
              <a:t>je </a:t>
            </a:r>
            <a:r>
              <a:rPr lang="cs-CZ" dirty="0"/>
              <a:t>Hornova </a:t>
            </a:r>
            <a:r>
              <a:rPr lang="cs-CZ" dirty="0" smtClean="0"/>
              <a:t>klauzule převedena </a:t>
            </a:r>
            <a:r>
              <a:rPr lang="cs-CZ" dirty="0"/>
              <a:t>do disjunkce </a:t>
            </a:r>
            <a:r>
              <a:rPr lang="cs-CZ" dirty="0" err="1" smtClean="0"/>
              <a:t>literálů</a:t>
            </a:r>
            <a:r>
              <a:rPr lang="cs-CZ" dirty="0" smtClean="0"/>
              <a:t>, </a:t>
            </a:r>
            <a:r>
              <a:rPr lang="cs-CZ" dirty="0"/>
              <a:t>tak v </a:t>
            </a:r>
            <a:r>
              <a:rPr lang="cs-CZ" dirty="0" smtClean="0"/>
              <a:t>ní </a:t>
            </a:r>
            <a:r>
              <a:rPr lang="cs-CZ" dirty="0"/>
              <a:t>musí být maximálně jedna kladná atomická </a:t>
            </a:r>
            <a:r>
              <a:rPr lang="cs-CZ" dirty="0" smtClean="0"/>
              <a:t>formule (hlava, zde </a:t>
            </a:r>
            <a:r>
              <a:rPr lang="cs-CZ" i="1" dirty="0" smtClean="0"/>
              <a:t>D</a:t>
            </a:r>
            <a:r>
              <a:rPr lang="cs-CZ" dirty="0" smtClean="0"/>
              <a:t>).</a:t>
            </a:r>
          </a:p>
          <a:p>
            <a:pPr lvl="2"/>
            <a:r>
              <a:rPr lang="cs-CZ" dirty="0" smtClean="0"/>
              <a:t>Pokud tam je právě jedna, tak se nazývá </a:t>
            </a:r>
            <a:r>
              <a:rPr lang="cs-CZ" dirty="0" err="1" smtClean="0">
                <a:solidFill>
                  <a:srgbClr val="7030A0"/>
                </a:solidFill>
              </a:rPr>
              <a:t>definite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err="1" smtClean="0">
                <a:solidFill>
                  <a:srgbClr val="7030A0"/>
                </a:solidFill>
              </a:rPr>
              <a:t>clause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Například formule </a:t>
            </a:r>
            <a:r>
              <a:rPr lang="cs-CZ" i="1" dirty="0" smtClean="0"/>
              <a:t>A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Ů</a:t>
            </a:r>
            <a:r>
              <a:rPr lang="cs-CZ" dirty="0"/>
              <a:t> </a:t>
            </a:r>
            <a:r>
              <a:rPr lang="cs-CZ" i="1" dirty="0"/>
              <a:t>B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Ů</a:t>
            </a:r>
            <a:r>
              <a:rPr lang="cs-CZ" dirty="0"/>
              <a:t> </a:t>
            </a:r>
            <a:r>
              <a:rPr lang="cs-CZ" i="1" dirty="0"/>
              <a:t>C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Ţ</a:t>
            </a:r>
            <a:r>
              <a:rPr lang="cs-CZ" dirty="0"/>
              <a:t> </a:t>
            </a:r>
            <a:r>
              <a:rPr lang="cs-CZ" i="1" dirty="0" smtClean="0"/>
              <a:t>D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 smtClean="0">
                <a:latin typeface="Symbol" panose="05050102010706020507" pitchFamily="18" charset="2"/>
              </a:rPr>
              <a:t> </a:t>
            </a:r>
            <a:r>
              <a:rPr lang="cs-CZ" i="1" dirty="0" smtClean="0"/>
              <a:t>E</a:t>
            </a:r>
            <a:r>
              <a:rPr lang="cs-CZ" dirty="0" smtClean="0"/>
              <a:t> znamená, že, když platí </a:t>
            </a:r>
            <a:r>
              <a:rPr lang="cs-CZ" i="1" dirty="0"/>
              <a:t>A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Ů</a:t>
            </a:r>
            <a:r>
              <a:rPr lang="cs-CZ" dirty="0"/>
              <a:t> </a:t>
            </a:r>
            <a:r>
              <a:rPr lang="cs-CZ" i="1" dirty="0"/>
              <a:t>B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Ů</a:t>
            </a:r>
            <a:r>
              <a:rPr lang="cs-CZ" dirty="0"/>
              <a:t> </a:t>
            </a:r>
            <a:r>
              <a:rPr lang="cs-CZ" i="1" dirty="0" smtClean="0"/>
              <a:t>C</a:t>
            </a:r>
            <a:r>
              <a:rPr lang="cs-CZ" dirty="0" smtClean="0"/>
              <a:t>, tak se stane </a:t>
            </a:r>
            <a:r>
              <a:rPr lang="cs-CZ" i="1" dirty="0"/>
              <a:t>D </a:t>
            </a:r>
            <a:r>
              <a:rPr lang="cs-CZ" dirty="0"/>
              <a:t>nebo</a:t>
            </a:r>
            <a:r>
              <a:rPr lang="cs-CZ" dirty="0" smtClean="0">
                <a:latin typeface="Symbol" panose="05050102010706020507" pitchFamily="18" charset="2"/>
              </a:rPr>
              <a:t> </a:t>
            </a:r>
            <a:r>
              <a:rPr lang="cs-CZ" i="1" dirty="0" smtClean="0"/>
              <a:t>E</a:t>
            </a:r>
            <a:r>
              <a:rPr lang="cs-CZ" dirty="0" smtClean="0"/>
              <a:t>, což není definitivní </a:t>
            </a:r>
            <a:r>
              <a:rPr lang="cs-CZ" smtClean="0"/>
              <a:t>(jisté).</a:t>
            </a:r>
            <a:endParaRPr lang="cs-CZ" dirty="0"/>
          </a:p>
          <a:p>
            <a:r>
              <a:rPr lang="cs-CZ" dirty="0" smtClean="0"/>
              <a:t>Disjunkce </a:t>
            </a:r>
            <a:r>
              <a:rPr lang="cs-CZ" dirty="0" err="1" smtClean="0"/>
              <a:t>literálů</a:t>
            </a:r>
            <a:r>
              <a:rPr lang="cs-CZ" dirty="0" smtClean="0"/>
              <a:t> (je vhodná </a:t>
            </a:r>
            <a:r>
              <a:rPr lang="cs-CZ" dirty="0"/>
              <a:t>pro rezoluci</a:t>
            </a:r>
            <a:r>
              <a:rPr lang="cs-CZ" dirty="0" smtClean="0"/>
              <a:t>)</a:t>
            </a:r>
          </a:p>
          <a:p>
            <a:pPr lvl="1"/>
            <a:r>
              <a:rPr lang="cs-CZ" i="1" dirty="0" smtClean="0"/>
              <a:t>A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i="1" dirty="0" smtClean="0"/>
              <a:t>B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i="1" dirty="0" smtClean="0"/>
              <a:t>C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i="1" dirty="0" smtClean="0"/>
              <a:t>D</a:t>
            </a:r>
            <a:r>
              <a:rPr lang="cs-CZ" dirty="0" smtClean="0"/>
              <a:t> =</a:t>
            </a:r>
            <a:endParaRPr lang="cs-CZ" dirty="0"/>
          </a:p>
          <a:p>
            <a:pPr lvl="1"/>
            <a:r>
              <a:rPr lang="cs-CZ" dirty="0"/>
              <a:t>= </a:t>
            </a:r>
            <a:r>
              <a:rPr lang="cs-CZ" dirty="0" smtClean="0">
                <a:latin typeface="Symbol" panose="05050102010706020507" pitchFamily="18" charset="2"/>
              </a:rPr>
              <a:t>Ř</a:t>
            </a:r>
            <a:r>
              <a:rPr lang="cs-CZ" dirty="0" smtClean="0"/>
              <a:t>(</a:t>
            </a:r>
            <a:r>
              <a:rPr lang="cs-CZ" i="1" dirty="0" smtClean="0"/>
              <a:t>A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i="1" dirty="0"/>
              <a:t>B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i="1" dirty="0"/>
              <a:t>C</a:t>
            </a:r>
            <a:r>
              <a:rPr lang="cs-CZ" dirty="0" smtClean="0"/>
              <a:t>) </a:t>
            </a:r>
            <a:r>
              <a:rPr lang="cs-CZ" dirty="0">
                <a:latin typeface="Symbol" panose="05050102010706020507" pitchFamily="18" charset="2"/>
              </a:rPr>
              <a:t>Ţ</a:t>
            </a:r>
            <a:r>
              <a:rPr lang="cs-CZ" dirty="0" smtClean="0"/>
              <a:t> </a:t>
            </a:r>
            <a:r>
              <a:rPr lang="cs-CZ" i="1" dirty="0" smtClean="0"/>
              <a:t>D</a:t>
            </a:r>
            <a:r>
              <a:rPr lang="cs-CZ" dirty="0" smtClean="0"/>
              <a:t> = </a:t>
            </a:r>
            <a:r>
              <a:rPr lang="cs-CZ" dirty="0"/>
              <a:t>(</a:t>
            </a:r>
            <a:r>
              <a:rPr lang="cs-CZ" dirty="0" smtClean="0">
                <a:latin typeface="Symbol" panose="05050102010706020507" pitchFamily="18" charset="2"/>
              </a:rPr>
              <a:t>Ř</a:t>
            </a:r>
            <a:r>
              <a:rPr lang="cs-CZ" i="1" dirty="0" smtClean="0"/>
              <a:t>A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Ů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Ř</a:t>
            </a:r>
            <a:r>
              <a:rPr lang="cs-CZ" i="1" dirty="0" smtClean="0"/>
              <a:t>B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Ů</a:t>
            </a:r>
            <a:r>
              <a:rPr lang="cs-CZ" dirty="0" smtClean="0"/>
              <a:t> </a:t>
            </a:r>
            <a:r>
              <a:rPr lang="cs-CZ" dirty="0" smtClean="0">
                <a:latin typeface="Symbol" panose="05050102010706020507" pitchFamily="18" charset="2"/>
              </a:rPr>
              <a:t>Ř</a:t>
            </a:r>
            <a:r>
              <a:rPr lang="cs-CZ" i="1" dirty="0" smtClean="0"/>
              <a:t>C</a:t>
            </a:r>
            <a:r>
              <a:rPr lang="cs-CZ" dirty="0" smtClean="0"/>
              <a:t>) </a:t>
            </a:r>
            <a:r>
              <a:rPr lang="cs-CZ" dirty="0">
                <a:latin typeface="Symbol" panose="05050102010706020507" pitchFamily="18" charset="2"/>
              </a:rPr>
              <a:t>Ţ</a:t>
            </a:r>
            <a:r>
              <a:rPr lang="cs-CZ" dirty="0"/>
              <a:t> </a:t>
            </a:r>
            <a:r>
              <a:rPr lang="cs-CZ" i="1" dirty="0" smtClean="0"/>
              <a:t>D</a:t>
            </a:r>
          </a:p>
          <a:p>
            <a:pPr lvl="1"/>
            <a:r>
              <a:rPr lang="cs-CZ" dirty="0" smtClean="0"/>
              <a:t>Hlavou Hornovy klauzule nemusí být právě </a:t>
            </a:r>
            <a:r>
              <a:rPr lang="cs-CZ" i="1" dirty="0" smtClean="0"/>
              <a:t>D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3330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196"/>
            <a:ext cx="8229600" cy="1143000"/>
          </a:xfrm>
        </p:spPr>
        <p:txBody>
          <a:bodyPr/>
          <a:lstStyle/>
          <a:p>
            <a:r>
              <a:rPr lang="cs-CZ" dirty="0" smtClean="0"/>
              <a:t>Příklad logicky správného úsudku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104456"/>
          </a:xfrm>
        </p:spPr>
        <p:txBody>
          <a:bodyPr>
            <a:normAutofit fontScale="70000" lnSpcReduction="20000"/>
          </a:bodyPr>
          <a:lstStyle/>
          <a:p>
            <a:r>
              <a:rPr lang="cs-CZ" i="1" dirty="0" smtClean="0"/>
              <a:t>A</a:t>
            </a:r>
            <a:r>
              <a:rPr lang="cs-CZ" dirty="0" smtClean="0"/>
              <a:t>: Klesá tlak.</a:t>
            </a:r>
          </a:p>
          <a:p>
            <a:r>
              <a:rPr lang="cs-CZ" i="1" dirty="0" smtClean="0"/>
              <a:t>B</a:t>
            </a:r>
            <a:r>
              <a:rPr lang="cs-CZ" dirty="0" smtClean="0"/>
              <a:t>: Zkazí se počasí.</a:t>
            </a:r>
          </a:p>
          <a:p>
            <a:r>
              <a:rPr lang="cs-CZ" i="1" dirty="0" smtClean="0"/>
              <a:t>C</a:t>
            </a:r>
            <a:r>
              <a:rPr lang="cs-CZ" dirty="0" smtClean="0"/>
              <a:t>: Když </a:t>
            </a:r>
            <a:r>
              <a:rPr lang="cs-CZ" dirty="0"/>
              <a:t>klesá tlak, zkazí se počasí</a:t>
            </a:r>
            <a:r>
              <a:rPr lang="cs-CZ" dirty="0" smtClean="0"/>
              <a:t>. </a:t>
            </a:r>
            <a:r>
              <a:rPr lang="cs-CZ" i="1" dirty="0" smtClean="0"/>
              <a:t>A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Ţ</a:t>
            </a:r>
            <a:r>
              <a:rPr lang="cs-CZ" dirty="0" smtClean="0"/>
              <a:t> </a:t>
            </a:r>
            <a:r>
              <a:rPr lang="cs-CZ" i="1" dirty="0" smtClean="0"/>
              <a:t>B</a:t>
            </a:r>
            <a:endParaRPr lang="cs-CZ" i="1" dirty="0"/>
          </a:p>
          <a:p>
            <a:r>
              <a:rPr lang="cs-CZ" dirty="0" smtClean="0"/>
              <a:t>Dokažte, že platí </a:t>
            </a:r>
            <a:r>
              <a:rPr lang="cs-CZ" i="1" dirty="0" smtClean="0"/>
              <a:t>B</a:t>
            </a:r>
            <a:r>
              <a:rPr lang="cs-CZ" dirty="0" smtClean="0"/>
              <a:t>, když platí </a:t>
            </a:r>
            <a:r>
              <a:rPr lang="cs-CZ" i="1" dirty="0" smtClean="0"/>
              <a:t>A</a:t>
            </a:r>
            <a:r>
              <a:rPr lang="cs-CZ" dirty="0"/>
              <a:t> </a:t>
            </a:r>
            <a:r>
              <a:rPr lang="cs-CZ" dirty="0" err="1"/>
              <a:t>a</a:t>
            </a:r>
            <a:r>
              <a:rPr lang="cs-CZ" i="1" dirty="0" smtClean="0"/>
              <a:t> C</a:t>
            </a:r>
            <a:r>
              <a:rPr lang="cs-CZ" dirty="0" smtClean="0"/>
              <a:t>.</a:t>
            </a:r>
          </a:p>
          <a:p>
            <a:r>
              <a:rPr lang="cs-CZ" i="1" dirty="0"/>
              <a:t>A</a:t>
            </a:r>
            <a:r>
              <a:rPr lang="cs-CZ" dirty="0"/>
              <a:t> </a:t>
            </a:r>
            <a:r>
              <a:rPr lang="cs-CZ" dirty="0" err="1"/>
              <a:t>a</a:t>
            </a:r>
            <a:r>
              <a:rPr lang="cs-CZ" i="1" dirty="0"/>
              <a:t> C </a:t>
            </a:r>
            <a:r>
              <a:rPr lang="cs-CZ" dirty="0" smtClean="0"/>
              <a:t>jsou předpoklady (axiomy).</a:t>
            </a:r>
          </a:p>
          <a:p>
            <a:r>
              <a:rPr lang="cs-CZ" i="1" dirty="0" smtClean="0"/>
              <a:t>B</a:t>
            </a:r>
            <a:r>
              <a:rPr lang="cs-CZ" dirty="0" smtClean="0"/>
              <a:t> je závěr (dokazovaný teorém).</a:t>
            </a:r>
          </a:p>
          <a:p>
            <a:r>
              <a:rPr lang="cs-CZ" i="1" dirty="0" smtClean="0"/>
              <a:t>B</a:t>
            </a:r>
            <a:r>
              <a:rPr lang="cs-CZ" dirty="0" smtClean="0"/>
              <a:t> je dokázáno,</a:t>
            </a:r>
          </a:p>
          <a:p>
            <a:pPr lvl="1"/>
            <a:r>
              <a:rPr lang="cs-CZ" dirty="0" smtClean="0"/>
              <a:t>když pro všechny řádky pravdivostní tabulky, kde jsou oba předpoklady pravdivé, platí, že i závěr je pravdivý, nebo</a:t>
            </a:r>
          </a:p>
          <a:p>
            <a:pPr lvl="1"/>
            <a:r>
              <a:rPr lang="cs-CZ" dirty="0" smtClean="0"/>
              <a:t>když je</a:t>
            </a:r>
            <a:r>
              <a:rPr lang="cs-CZ" dirty="0"/>
              <a:t> v pravdivostní tabulce </a:t>
            </a:r>
            <a:r>
              <a:rPr lang="cs-CZ" dirty="0" smtClean="0"/>
              <a:t>sloupek s implikací, která má jako antecedent konjunkci všech axiomů a jako konkluzi dokazovaný závěr, a pro všechny kombinace hodnot všech atomických výroků je výsledek v tomto sloupci pravda.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3128820"/>
              </p:ext>
            </p:extLst>
          </p:nvPr>
        </p:nvGraphicFramePr>
        <p:xfrm>
          <a:off x="611560" y="5029200"/>
          <a:ext cx="432008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/>
                <a:gridCol w="360000"/>
                <a:gridCol w="1440000"/>
                <a:gridCol w="720080"/>
                <a:gridCol w="1440000"/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 = (A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Ţ</a:t>
                      </a:r>
                      <a:r>
                        <a:rPr lang="cs-CZ" dirty="0" smtClean="0"/>
                        <a:t> B)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Ů</a:t>
                      </a:r>
                      <a:r>
                        <a:rPr lang="cs-CZ" dirty="0" smtClean="0"/>
                        <a:t> 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(A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Ů</a:t>
                      </a:r>
                      <a:r>
                        <a:rPr lang="cs-CZ" dirty="0" smtClean="0"/>
                        <a:t> C)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Ţ</a:t>
                      </a:r>
                      <a:r>
                        <a:rPr lang="cs-CZ" dirty="0" smtClean="0"/>
                        <a:t> B</a:t>
                      </a:r>
                      <a:endParaRPr lang="cs-CZ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493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1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Příklad logicky nesprávného úsudku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104456"/>
          </a:xfrm>
        </p:spPr>
        <p:txBody>
          <a:bodyPr>
            <a:normAutofit fontScale="70000" lnSpcReduction="20000"/>
          </a:bodyPr>
          <a:lstStyle/>
          <a:p>
            <a:r>
              <a:rPr lang="cs-CZ" i="1" dirty="0" smtClean="0"/>
              <a:t>A</a:t>
            </a:r>
            <a:r>
              <a:rPr lang="cs-CZ" dirty="0" smtClean="0"/>
              <a:t>: Klesá tlak.</a:t>
            </a:r>
          </a:p>
          <a:p>
            <a:r>
              <a:rPr lang="cs-CZ" i="1" dirty="0" smtClean="0"/>
              <a:t>B</a:t>
            </a:r>
            <a:r>
              <a:rPr lang="cs-CZ" dirty="0" smtClean="0"/>
              <a:t>: Zkazí se počasí.</a:t>
            </a:r>
          </a:p>
          <a:p>
            <a:r>
              <a:rPr lang="cs-CZ" i="1" dirty="0" smtClean="0"/>
              <a:t>C</a:t>
            </a:r>
            <a:r>
              <a:rPr lang="cs-CZ" dirty="0" smtClean="0"/>
              <a:t>: Když </a:t>
            </a:r>
            <a:r>
              <a:rPr lang="cs-CZ" dirty="0"/>
              <a:t>klesá tlak, zkazí se počasí</a:t>
            </a:r>
            <a:r>
              <a:rPr lang="cs-CZ" dirty="0" smtClean="0"/>
              <a:t>. </a:t>
            </a:r>
            <a:r>
              <a:rPr lang="cs-CZ" i="1" dirty="0" smtClean="0"/>
              <a:t>A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Ţ</a:t>
            </a:r>
            <a:r>
              <a:rPr lang="cs-CZ" dirty="0" smtClean="0"/>
              <a:t> </a:t>
            </a:r>
            <a:r>
              <a:rPr lang="cs-CZ" i="1" dirty="0" smtClean="0"/>
              <a:t>B</a:t>
            </a:r>
            <a:r>
              <a:rPr lang="cs-CZ" dirty="0" smtClean="0"/>
              <a:t> (axiom)</a:t>
            </a:r>
            <a:endParaRPr lang="cs-CZ" dirty="0"/>
          </a:p>
          <a:p>
            <a:r>
              <a:rPr lang="cs-CZ" i="1" dirty="0" smtClean="0"/>
              <a:t>D</a:t>
            </a:r>
            <a:r>
              <a:rPr lang="cs-CZ" dirty="0" smtClean="0"/>
              <a:t>: Dnes neklesá </a:t>
            </a:r>
            <a:r>
              <a:rPr lang="cs-CZ" dirty="0"/>
              <a:t>tlak. (axiom)</a:t>
            </a:r>
            <a:endParaRPr lang="cs-CZ" dirty="0" smtClean="0"/>
          </a:p>
          <a:p>
            <a:r>
              <a:rPr lang="cs-CZ" i="1" dirty="0" smtClean="0"/>
              <a:t>E</a:t>
            </a:r>
            <a:r>
              <a:rPr lang="cs-CZ" dirty="0" smtClean="0"/>
              <a:t>: Dnes se nezkazí počasí.</a:t>
            </a:r>
            <a:r>
              <a:rPr lang="cs-CZ" dirty="0"/>
              <a:t> </a:t>
            </a:r>
            <a:r>
              <a:rPr lang="cs-CZ" dirty="0" smtClean="0"/>
              <a:t>(závěr, to jest dokazovaný teorém)</a:t>
            </a:r>
          </a:p>
          <a:p>
            <a:r>
              <a:rPr lang="cs-CZ" dirty="0" smtClean="0"/>
              <a:t>Dokažte, že platí </a:t>
            </a:r>
            <a:r>
              <a:rPr lang="cs-CZ" i="1" dirty="0" smtClean="0"/>
              <a:t>E</a:t>
            </a:r>
            <a:r>
              <a:rPr lang="cs-CZ" dirty="0" smtClean="0"/>
              <a:t>, když platí </a:t>
            </a:r>
            <a:r>
              <a:rPr lang="cs-CZ" i="1" dirty="0" smtClean="0"/>
              <a:t>C</a:t>
            </a:r>
            <a:r>
              <a:rPr lang="cs-CZ" dirty="0" smtClean="0"/>
              <a:t> </a:t>
            </a:r>
            <a:r>
              <a:rPr lang="cs-CZ" dirty="0"/>
              <a:t>a</a:t>
            </a:r>
            <a:r>
              <a:rPr lang="cs-CZ" i="1" dirty="0"/>
              <a:t> </a:t>
            </a:r>
            <a:r>
              <a:rPr lang="cs-CZ" i="1" dirty="0" smtClean="0"/>
              <a:t>D</a:t>
            </a:r>
            <a:r>
              <a:rPr lang="cs-CZ" dirty="0" smtClean="0"/>
              <a:t>.</a:t>
            </a:r>
          </a:p>
          <a:p>
            <a:r>
              <a:rPr lang="cs-CZ" i="1" dirty="0" smtClean="0"/>
              <a:t>E</a:t>
            </a:r>
            <a:r>
              <a:rPr lang="cs-CZ" dirty="0" smtClean="0"/>
              <a:t> nevyplývá z </a:t>
            </a:r>
            <a:r>
              <a:rPr lang="cs-CZ" i="1" dirty="0"/>
              <a:t>C</a:t>
            </a:r>
            <a:r>
              <a:rPr lang="cs-CZ" dirty="0"/>
              <a:t> a</a:t>
            </a:r>
            <a:r>
              <a:rPr lang="cs-CZ" i="1" dirty="0"/>
              <a:t> D</a:t>
            </a:r>
            <a:r>
              <a:rPr lang="cs-CZ" dirty="0" smtClean="0"/>
              <a:t>, protože</a:t>
            </a:r>
          </a:p>
          <a:p>
            <a:pPr lvl="1"/>
            <a:r>
              <a:rPr lang="cs-CZ" dirty="0" smtClean="0"/>
              <a:t>na řádcích pravdivostní tabulky, kde jsou oba předpoklady (axiomy) pravdivé, není vždy závěr je pravdivý, a</a:t>
            </a:r>
          </a:p>
          <a:p>
            <a:pPr lvl="1"/>
            <a:r>
              <a:rPr lang="cs-CZ" dirty="0" smtClean="0"/>
              <a:t>sloupek s implikací, která má jako antecedent konjunkci všech axiomů a jako konkluzi dokazovaný závěr, nemá pro všechny kombinace hodnot všech atomických výroků výsledek pravda.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4055454"/>
              </p:ext>
            </p:extLst>
          </p:nvPr>
        </p:nvGraphicFramePr>
        <p:xfrm>
          <a:off x="611560" y="5029200"/>
          <a:ext cx="64800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/>
                <a:gridCol w="360000"/>
                <a:gridCol w="1440000"/>
                <a:gridCol w="1080000"/>
                <a:gridCol w="1080000"/>
                <a:gridCol w="720000"/>
                <a:gridCol w="1440000"/>
              </a:tblGrid>
              <a:tr h="14288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 = (A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Ţ</a:t>
                      </a:r>
                      <a:r>
                        <a:rPr lang="cs-CZ" dirty="0" smtClean="0"/>
                        <a:t> B)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</a:t>
                      </a:r>
                      <a:r>
                        <a:rPr lang="cs-CZ" baseline="0" dirty="0" smtClean="0"/>
                        <a:t> =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Ř</a:t>
                      </a:r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E</a:t>
                      </a:r>
                      <a:r>
                        <a:rPr lang="cs-CZ" baseline="0" dirty="0" smtClean="0"/>
                        <a:t> =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Ř</a:t>
                      </a:r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C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Ů</a:t>
                      </a:r>
                      <a:r>
                        <a:rPr lang="cs-CZ" dirty="0" smtClean="0"/>
                        <a:t>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(C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Ů</a:t>
                      </a:r>
                      <a:r>
                        <a:rPr lang="cs-CZ" dirty="0" smtClean="0"/>
                        <a:t> D)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Ţ</a:t>
                      </a:r>
                      <a:r>
                        <a:rPr lang="cs-CZ" dirty="0" smtClean="0"/>
                        <a:t> E</a:t>
                      </a:r>
                    </a:p>
                  </a:txBody>
                  <a:tcPr/>
                </a:tc>
              </a:tr>
              <a:tr h="364502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0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0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</a:tr>
              <a:tr h="364502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0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0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</a:tr>
              <a:tr h="364502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</a:tr>
              <a:tr h="364502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45740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4184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Predikátová logika 1. </a:t>
            </a:r>
            <a:r>
              <a:rPr lang="cs-CZ" dirty="0"/>
              <a:t>řádu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First-Order</a:t>
            </a:r>
            <a:r>
              <a:rPr lang="cs-CZ" dirty="0"/>
              <a:t> </a:t>
            </a:r>
            <a:r>
              <a:rPr lang="cs-CZ" dirty="0" err="1"/>
              <a:t>Predicate</a:t>
            </a:r>
            <a:r>
              <a:rPr lang="cs-CZ" dirty="0"/>
              <a:t> </a:t>
            </a:r>
            <a:r>
              <a:rPr lang="cs-CZ" dirty="0" err="1"/>
              <a:t>Calculus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Logika prvního řádu se tak jmenuje proto, že kvantifikuje objekty (entity prvního řádu pojmenovatelné </a:t>
            </a:r>
            <a:r>
              <a:rPr lang="cs-CZ" dirty="0" smtClean="0"/>
              <a:t>podstatnými jmény</a:t>
            </a:r>
            <a:r>
              <a:rPr lang="cs-CZ" dirty="0"/>
              <a:t>) ale ne vztahy mezi těmito objekty nebo funkce těchto </a:t>
            </a:r>
            <a:r>
              <a:rPr lang="cs-CZ" dirty="0" smtClean="0"/>
              <a:t>objektů.</a:t>
            </a:r>
          </a:p>
          <a:p>
            <a:r>
              <a:rPr lang="cs-CZ" dirty="0" smtClean="0"/>
              <a:t>Oproti výrokové logice má navíc </a:t>
            </a:r>
            <a:r>
              <a:rPr lang="cs-CZ" dirty="0" smtClean="0">
                <a:solidFill>
                  <a:srgbClr val="0070C0"/>
                </a:solidFill>
              </a:rPr>
              <a:t>kvantifikátory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existenční </a:t>
            </a:r>
            <a:r>
              <a:rPr lang="cs-CZ" dirty="0" smtClean="0">
                <a:latin typeface="Symbol" panose="05050102010706020507" pitchFamily="18" charset="2"/>
              </a:rPr>
              <a:t>$</a:t>
            </a:r>
            <a:endParaRPr lang="cs-CZ" dirty="0" smtClean="0"/>
          </a:p>
          <a:p>
            <a:pPr lvl="2"/>
            <a:r>
              <a:rPr lang="cs-CZ" dirty="0" smtClean="0"/>
              <a:t>Existuje pták, který létá.</a:t>
            </a:r>
          </a:p>
          <a:p>
            <a:pPr lvl="1"/>
            <a:r>
              <a:rPr lang="cs-CZ" dirty="0" smtClean="0"/>
              <a:t>univerzální </a:t>
            </a:r>
            <a:r>
              <a:rPr lang="cs-CZ" dirty="0" smtClean="0">
                <a:latin typeface="Symbol" panose="05050102010706020507" pitchFamily="18" charset="2"/>
              </a:rPr>
              <a:t>"</a:t>
            </a:r>
            <a:endParaRPr lang="cs-CZ" dirty="0" smtClean="0"/>
          </a:p>
          <a:p>
            <a:pPr lvl="2"/>
            <a:r>
              <a:rPr lang="cs-CZ" dirty="0" smtClean="0"/>
              <a:t>Všichni ptáci létají, neboli, když je někdo pták, tak létá.</a:t>
            </a:r>
          </a:p>
          <a:p>
            <a:r>
              <a:rPr lang="cs-CZ" dirty="0"/>
              <a:t>Logika vyššího řádu (</a:t>
            </a:r>
            <a:r>
              <a:rPr lang="cs-CZ" dirty="0" err="1"/>
              <a:t>higher-order</a:t>
            </a:r>
            <a:r>
              <a:rPr lang="cs-CZ" dirty="0"/>
              <a:t> </a:t>
            </a:r>
            <a:r>
              <a:rPr lang="cs-CZ" dirty="0" err="1"/>
              <a:t>logic</a:t>
            </a:r>
            <a:r>
              <a:rPr lang="cs-CZ" dirty="0"/>
              <a:t>) dovoluje kvantifikovat také vztahy a funkce</a:t>
            </a:r>
            <a:r>
              <a:rPr lang="cs-CZ" dirty="0" smtClean="0"/>
              <a:t>.</a:t>
            </a:r>
          </a:p>
          <a:p>
            <a:pPr lvl="1"/>
            <a:r>
              <a:rPr lang="cs-CZ" dirty="0"/>
              <a:t>Pomocí logiky vyššího řádu můžeme například říct, že dva objekty </a:t>
            </a:r>
            <a:r>
              <a:rPr lang="cs-CZ" dirty="0" smtClean="0"/>
              <a:t>jsou stejné</a:t>
            </a:r>
            <a:r>
              <a:rPr lang="cs-CZ" dirty="0"/>
              <a:t>, když a právě když všechny jejich vlastnosti jsou </a:t>
            </a:r>
            <a:r>
              <a:rPr lang="cs-CZ" dirty="0" smtClean="0"/>
              <a:t>stejné.</a:t>
            </a:r>
          </a:p>
          <a:p>
            <a:pPr lvl="1"/>
            <a:r>
              <a:rPr lang="cs-CZ" dirty="0"/>
              <a:t>Logika vyššího řádu má větší vyjadřovací schopnost, </a:t>
            </a:r>
            <a:r>
              <a:rPr lang="cs-CZ"/>
              <a:t>ale </a:t>
            </a:r>
            <a:r>
              <a:rPr lang="cs-CZ" smtClean="0"/>
              <a:t>pravděpodobně nelze </a:t>
            </a:r>
            <a:r>
              <a:rPr lang="cs-CZ" dirty="0" smtClean="0"/>
              <a:t>vyvinout </a:t>
            </a:r>
            <a:r>
              <a:rPr lang="cs-CZ" dirty="0"/>
              <a:t>efektivní metody pro její používání.</a:t>
            </a:r>
            <a:endParaRPr lang="cs-CZ" dirty="0" smtClean="0"/>
          </a:p>
          <a:p>
            <a:r>
              <a:rPr lang="cs-CZ" dirty="0" smtClean="0"/>
              <a:t>Predikát</a:t>
            </a:r>
            <a:r>
              <a:rPr lang="cs-CZ" dirty="0"/>
              <a:t> </a:t>
            </a:r>
            <a:r>
              <a:rPr lang="cs-CZ" dirty="0" smtClean="0"/>
              <a:t>vyjadřuje vlastnost objektu nebo vztah mezi objekty.</a:t>
            </a:r>
          </a:p>
          <a:p>
            <a:r>
              <a:rPr lang="cs-CZ" dirty="0" smtClean="0"/>
              <a:t>Predikáty tvoří </a:t>
            </a:r>
            <a:r>
              <a:rPr lang="cs-CZ" dirty="0" smtClean="0">
                <a:solidFill>
                  <a:srgbClr val="0070C0"/>
                </a:solidFill>
              </a:rPr>
              <a:t>klauzule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rgbClr val="7030A0"/>
                </a:solidFill>
              </a:rPr>
              <a:t>clause</a:t>
            </a:r>
            <a:r>
              <a:rPr lang="cs-CZ" dirty="0" smtClean="0"/>
              <a:t>).</a:t>
            </a:r>
          </a:p>
          <a:p>
            <a:pPr lvl="1"/>
            <a:r>
              <a:rPr lang="cs-CZ" dirty="0" smtClean="0"/>
              <a:t>Klauzule je disjunkce </a:t>
            </a:r>
            <a:r>
              <a:rPr lang="cs-CZ" dirty="0" err="1" smtClean="0"/>
              <a:t>literálů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>
                <a:solidFill>
                  <a:srgbClr val="0070C0"/>
                </a:solidFill>
              </a:rPr>
              <a:t>Literál</a:t>
            </a:r>
            <a:r>
              <a:rPr lang="cs-CZ" dirty="0" smtClean="0"/>
              <a:t> je atomická formule, což je atomický výrok vzniklý, když se za proměnnou dosadí konstanta.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99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45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Inference v predikátové logice 1. řádu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Za proměnné jsou dosazovány konstanty, čímž je jazyk predikátové logiky 1. řádu konvertován do jazyka výrokové logiky.</a:t>
            </a:r>
          </a:p>
          <a:p>
            <a:r>
              <a:rPr lang="cs-CZ" dirty="0" smtClean="0"/>
              <a:t>Na výsledné výroky jsou uplatňována inferenční pravidla.</a:t>
            </a:r>
          </a:p>
          <a:p>
            <a:r>
              <a:rPr lang="cs-CZ" dirty="0" smtClean="0"/>
              <a:t>Příklad:</a:t>
            </a:r>
          </a:p>
          <a:p>
            <a:pPr lvl="1"/>
            <a:r>
              <a:rPr lang="cs-CZ" dirty="0" smtClean="0"/>
              <a:t>Každý, kdo se učí a má štěstí, složí zkoušku.</a:t>
            </a:r>
          </a:p>
          <a:p>
            <a:pPr lvl="2"/>
            <a:r>
              <a:rPr lang="cs-CZ" dirty="0" smtClean="0">
                <a:latin typeface="Symbol" panose="05050102010706020507" pitchFamily="18" charset="2"/>
              </a:rPr>
              <a:t>"</a:t>
            </a:r>
            <a:r>
              <a:rPr lang="cs-CZ" i="1" dirty="0" smtClean="0"/>
              <a:t>X </a:t>
            </a:r>
            <a:r>
              <a:rPr lang="cs-CZ" dirty="0" smtClean="0"/>
              <a:t>(</a:t>
            </a:r>
            <a:r>
              <a:rPr lang="cs-CZ" dirty="0" err="1" smtClean="0"/>
              <a:t>učíSe</a:t>
            </a:r>
            <a:r>
              <a:rPr lang="cs-CZ" dirty="0" smtClean="0"/>
              <a:t>(</a:t>
            </a:r>
            <a:r>
              <a:rPr lang="cs-CZ" i="1" dirty="0" smtClean="0"/>
              <a:t>X</a:t>
            </a:r>
            <a:r>
              <a:rPr lang="cs-CZ" dirty="0" smtClean="0"/>
              <a:t>) </a:t>
            </a:r>
            <a:r>
              <a:rPr lang="cs-CZ" dirty="0" smtClean="0">
                <a:latin typeface="Symbol" panose="05050102010706020507" pitchFamily="18" charset="2"/>
              </a:rPr>
              <a:t>Ů</a:t>
            </a:r>
            <a:r>
              <a:rPr lang="cs-CZ" dirty="0"/>
              <a:t> </a:t>
            </a:r>
            <a:r>
              <a:rPr lang="cs-CZ" dirty="0" err="1" smtClean="0"/>
              <a:t>máŠtěstí</a:t>
            </a:r>
            <a:r>
              <a:rPr lang="cs-CZ" dirty="0" smtClean="0"/>
              <a:t>(</a:t>
            </a:r>
            <a:r>
              <a:rPr lang="cs-CZ" i="1" dirty="0" smtClean="0"/>
              <a:t>X</a:t>
            </a:r>
            <a:r>
              <a:rPr lang="cs-CZ" dirty="0" smtClean="0"/>
              <a:t>) </a:t>
            </a:r>
            <a:r>
              <a:rPr lang="cs-CZ" dirty="0" smtClean="0">
                <a:latin typeface="Symbol" panose="05050102010706020507" pitchFamily="18" charset="2"/>
              </a:rPr>
              <a:t>Ţ</a:t>
            </a:r>
            <a:r>
              <a:rPr lang="cs-CZ" dirty="0"/>
              <a:t> </a:t>
            </a:r>
            <a:r>
              <a:rPr lang="cs-CZ" dirty="0" err="1" smtClean="0"/>
              <a:t>složíZkoušku</a:t>
            </a:r>
            <a:r>
              <a:rPr lang="cs-CZ" dirty="0" smtClean="0"/>
              <a:t>(</a:t>
            </a:r>
            <a:r>
              <a:rPr lang="cs-CZ" i="1" dirty="0" smtClean="0"/>
              <a:t>X</a:t>
            </a:r>
            <a:r>
              <a:rPr lang="cs-CZ" dirty="0" smtClean="0"/>
              <a:t>))</a:t>
            </a:r>
          </a:p>
          <a:p>
            <a:pPr lvl="1"/>
            <a:r>
              <a:rPr lang="cs-CZ" dirty="0" smtClean="0"/>
              <a:t>Petr se učí. Petr má štěstí.</a:t>
            </a:r>
          </a:p>
          <a:p>
            <a:pPr lvl="2"/>
            <a:r>
              <a:rPr lang="cs-CZ" dirty="0" err="1"/>
              <a:t>učíSe</a:t>
            </a:r>
            <a:r>
              <a:rPr lang="cs-CZ" dirty="0"/>
              <a:t>(</a:t>
            </a:r>
            <a:r>
              <a:rPr lang="cs-CZ" i="1" dirty="0" err="1"/>
              <a:t>petr</a:t>
            </a:r>
            <a:r>
              <a:rPr lang="cs-CZ" dirty="0" smtClean="0"/>
              <a:t>). </a:t>
            </a:r>
            <a:r>
              <a:rPr lang="cs-CZ" dirty="0" err="1"/>
              <a:t>máŠtěstí</a:t>
            </a:r>
            <a:r>
              <a:rPr lang="cs-CZ" dirty="0"/>
              <a:t>(</a:t>
            </a:r>
            <a:r>
              <a:rPr lang="cs-CZ" i="1" dirty="0" err="1"/>
              <a:t>petr</a:t>
            </a:r>
            <a:r>
              <a:rPr lang="cs-CZ" dirty="0" smtClean="0"/>
              <a:t>).</a:t>
            </a:r>
          </a:p>
          <a:p>
            <a:pPr lvl="2"/>
            <a:r>
              <a:rPr lang="cs-CZ" dirty="0" smtClean="0"/>
              <a:t>Tyto axiomy jsou v konjunkci.</a:t>
            </a:r>
          </a:p>
          <a:p>
            <a:pPr lvl="1"/>
            <a:r>
              <a:rPr lang="cs-CZ" dirty="0" smtClean="0"/>
              <a:t>Složí Petr zkoušku?</a:t>
            </a:r>
          </a:p>
          <a:p>
            <a:pPr lvl="2"/>
            <a:r>
              <a:rPr lang="cs-CZ" dirty="0" err="1" smtClean="0"/>
              <a:t>složíZkoušku</a:t>
            </a:r>
            <a:r>
              <a:rPr lang="cs-CZ" dirty="0" smtClean="0"/>
              <a:t>(</a:t>
            </a:r>
            <a:r>
              <a:rPr lang="cs-CZ" i="1" dirty="0" err="1" smtClean="0"/>
              <a:t>petr</a:t>
            </a:r>
            <a:r>
              <a:rPr lang="cs-CZ" dirty="0" smtClean="0"/>
              <a:t>).</a:t>
            </a:r>
          </a:p>
          <a:p>
            <a:r>
              <a:rPr lang="cs-CZ" dirty="0" smtClean="0"/>
              <a:t>Řešení:</a:t>
            </a:r>
          </a:p>
          <a:p>
            <a:pPr lvl="1"/>
            <a:r>
              <a:rPr lang="cs-CZ" dirty="0" err="1" smtClean="0"/>
              <a:t>učíSe</a:t>
            </a:r>
            <a:r>
              <a:rPr lang="cs-CZ" dirty="0" smtClean="0"/>
              <a:t>(</a:t>
            </a:r>
            <a:r>
              <a:rPr lang="cs-CZ" i="1" dirty="0" err="1"/>
              <a:t>petr</a:t>
            </a:r>
            <a:r>
              <a:rPr lang="cs-CZ" dirty="0" smtClean="0"/>
              <a:t>) </a:t>
            </a:r>
            <a:r>
              <a:rPr lang="cs-CZ" dirty="0">
                <a:latin typeface="Symbol" panose="05050102010706020507" pitchFamily="18" charset="2"/>
              </a:rPr>
              <a:t>Ů</a:t>
            </a:r>
            <a:r>
              <a:rPr lang="cs-CZ" dirty="0"/>
              <a:t> </a:t>
            </a:r>
            <a:r>
              <a:rPr lang="cs-CZ" dirty="0" err="1" smtClean="0"/>
              <a:t>máŠtěstí</a:t>
            </a:r>
            <a:r>
              <a:rPr lang="cs-CZ" dirty="0" smtClean="0"/>
              <a:t>(</a:t>
            </a:r>
            <a:r>
              <a:rPr lang="cs-CZ" i="1" dirty="0" err="1"/>
              <a:t>petr</a:t>
            </a:r>
            <a:r>
              <a:rPr lang="cs-CZ" dirty="0" smtClean="0"/>
              <a:t>) </a:t>
            </a:r>
            <a:r>
              <a:rPr lang="cs-CZ" dirty="0">
                <a:latin typeface="Symbol" panose="05050102010706020507" pitchFamily="18" charset="2"/>
              </a:rPr>
              <a:t>Ţ</a:t>
            </a:r>
            <a:r>
              <a:rPr lang="cs-CZ" dirty="0"/>
              <a:t> </a:t>
            </a:r>
            <a:r>
              <a:rPr lang="cs-CZ" dirty="0" err="1" smtClean="0"/>
              <a:t>složíZkoušku</a:t>
            </a:r>
            <a:r>
              <a:rPr lang="cs-CZ" dirty="0" smtClean="0"/>
              <a:t>(</a:t>
            </a:r>
            <a:r>
              <a:rPr lang="cs-CZ" i="1" dirty="0" err="1"/>
              <a:t>petr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Za proměnnou </a:t>
            </a:r>
            <a:r>
              <a:rPr lang="cs-CZ" i="1" dirty="0" smtClean="0"/>
              <a:t>X</a:t>
            </a:r>
            <a:r>
              <a:rPr lang="cs-CZ" dirty="0" smtClean="0"/>
              <a:t> byla dosazena konstanta </a:t>
            </a:r>
            <a:r>
              <a:rPr lang="cs-CZ" i="1" dirty="0" err="1" smtClean="0"/>
              <a:t>petr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V bázi znalostí (axiomů) jsou všechny </a:t>
            </a:r>
            <a:r>
              <a:rPr lang="cs-CZ" dirty="0" err="1" smtClean="0"/>
              <a:t>literály</a:t>
            </a:r>
            <a:r>
              <a:rPr lang="cs-CZ" dirty="0" smtClean="0"/>
              <a:t> antecedentu, a tak lze pravidlem modus </a:t>
            </a:r>
            <a:r>
              <a:rPr lang="cs-CZ" dirty="0" err="1" smtClean="0"/>
              <a:t>ponens</a:t>
            </a:r>
            <a:r>
              <a:rPr lang="cs-CZ" dirty="0" smtClean="0"/>
              <a:t> vyvodit, </a:t>
            </a:r>
            <a:r>
              <a:rPr lang="cs-CZ" dirty="0"/>
              <a:t>že Petr složí </a:t>
            </a:r>
            <a:r>
              <a:rPr lang="cs-CZ" dirty="0" smtClean="0"/>
              <a:t>zkoušku.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89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5682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dirty="0" smtClean="0"/>
              <a:t>Úlohy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Úloha č. 1</a:t>
            </a:r>
          </a:p>
          <a:p>
            <a:pPr lvl="1"/>
            <a:r>
              <a:rPr lang="cs-CZ" dirty="0" smtClean="0"/>
              <a:t>Lze ji reprezentovat </a:t>
            </a:r>
            <a:r>
              <a:rPr lang="cs-CZ" dirty="0"/>
              <a:t>pomocí Hornových </a:t>
            </a:r>
            <a:r>
              <a:rPr lang="cs-CZ" dirty="0" smtClean="0"/>
              <a:t>klauzulí.</a:t>
            </a:r>
          </a:p>
          <a:p>
            <a:pPr lvl="1"/>
            <a:r>
              <a:rPr lang="cs-CZ" dirty="0" smtClean="0"/>
              <a:t>Fakt, který se dokazuje, je nedokazatelný.</a:t>
            </a:r>
          </a:p>
          <a:p>
            <a:pPr lvl="1"/>
            <a:r>
              <a:rPr lang="cs-CZ" dirty="0" smtClean="0"/>
              <a:t>Když </a:t>
            </a:r>
            <a:r>
              <a:rPr lang="cs-CZ" dirty="0"/>
              <a:t>někdo studuje nebo má štěstí, tak složí zkoušky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(</a:t>
            </a:r>
            <a:r>
              <a:rPr lang="cs-CZ" dirty="0"/>
              <a:t>studuje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štěstí) </a:t>
            </a:r>
            <a:r>
              <a:rPr lang="cs-CZ" dirty="0">
                <a:latin typeface="Symbol" panose="05050102010706020507" pitchFamily="18" charset="2"/>
              </a:rPr>
              <a:t>Ţ</a:t>
            </a:r>
            <a:r>
              <a:rPr lang="cs-CZ" dirty="0"/>
              <a:t> </a:t>
            </a:r>
            <a:r>
              <a:rPr lang="cs-CZ" dirty="0" smtClean="0"/>
              <a:t>složí = (studuje </a:t>
            </a:r>
            <a:r>
              <a:rPr lang="cs-CZ" dirty="0" smtClean="0">
                <a:latin typeface="Symbol" panose="05050102010706020507" pitchFamily="18" charset="2"/>
              </a:rPr>
              <a:t>Ţ</a:t>
            </a:r>
            <a:r>
              <a:rPr lang="cs-CZ" dirty="0" smtClean="0"/>
              <a:t> složí) </a:t>
            </a:r>
            <a:r>
              <a:rPr lang="cs-CZ" dirty="0" smtClean="0">
                <a:latin typeface="Symbol" panose="05050102010706020507" pitchFamily="18" charset="2"/>
              </a:rPr>
              <a:t>Ů</a:t>
            </a:r>
            <a:r>
              <a:rPr lang="cs-CZ" dirty="0" smtClean="0"/>
              <a:t> (</a:t>
            </a:r>
            <a:r>
              <a:rPr lang="cs-CZ" dirty="0"/>
              <a:t>štěstí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Ţ</a:t>
            </a:r>
            <a:r>
              <a:rPr lang="cs-CZ" dirty="0"/>
              <a:t> složí)</a:t>
            </a:r>
          </a:p>
          <a:p>
            <a:pPr lvl="1"/>
            <a:r>
              <a:rPr lang="cs-CZ" dirty="0"/>
              <a:t>((studuje </a:t>
            </a:r>
            <a:r>
              <a:rPr lang="cs-CZ" dirty="0">
                <a:latin typeface="Symbol" panose="05050102010706020507" pitchFamily="18" charset="2"/>
              </a:rPr>
              <a:t>Ţ</a:t>
            </a:r>
            <a:r>
              <a:rPr lang="cs-CZ" dirty="0"/>
              <a:t> složí) </a:t>
            </a:r>
            <a:r>
              <a:rPr lang="cs-CZ" dirty="0" smtClean="0">
                <a:latin typeface="Symbol" panose="05050102010706020507" pitchFamily="18" charset="2"/>
              </a:rPr>
              <a:t>Ů</a:t>
            </a:r>
            <a:r>
              <a:rPr lang="cs-CZ" dirty="0" smtClean="0"/>
              <a:t> </a:t>
            </a:r>
            <a:r>
              <a:rPr lang="cs-CZ" dirty="0"/>
              <a:t>(štěstí </a:t>
            </a:r>
            <a:r>
              <a:rPr lang="cs-CZ" dirty="0">
                <a:latin typeface="Symbol" panose="05050102010706020507" pitchFamily="18" charset="2"/>
              </a:rPr>
              <a:t>Ţ</a:t>
            </a:r>
            <a:r>
              <a:rPr lang="cs-CZ" dirty="0"/>
              <a:t> složí</a:t>
            </a:r>
            <a:r>
              <a:rPr lang="cs-CZ" dirty="0" smtClean="0"/>
              <a:t>)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Ů</a:t>
            </a:r>
            <a:r>
              <a:rPr lang="cs-CZ" dirty="0"/>
              <a:t> </a:t>
            </a:r>
            <a:r>
              <a:rPr lang="cs-CZ" dirty="0" smtClean="0"/>
              <a:t>složí </a:t>
            </a:r>
            <a:r>
              <a:rPr lang="cs-CZ" dirty="0">
                <a:latin typeface="Symbol" panose="05050102010706020507" pitchFamily="18" charset="2"/>
              </a:rPr>
              <a:t>Ů</a:t>
            </a:r>
            <a:r>
              <a:rPr lang="cs-CZ" dirty="0" smtClean="0"/>
              <a:t> </a:t>
            </a:r>
            <a:r>
              <a:rPr lang="cs-CZ" dirty="0" err="1" smtClean="0">
                <a:latin typeface="Symbol" panose="05050102010706020507" pitchFamily="18" charset="2"/>
              </a:rPr>
              <a:t>Ř</a:t>
            </a:r>
            <a:r>
              <a:rPr lang="cs-CZ" dirty="0" err="1" smtClean="0"/>
              <a:t>studuje</a:t>
            </a:r>
            <a:r>
              <a:rPr lang="cs-CZ" dirty="0" smtClean="0"/>
              <a:t>) </a:t>
            </a:r>
            <a:r>
              <a:rPr lang="cs-CZ" dirty="0">
                <a:latin typeface="Symbol" panose="05050102010706020507" pitchFamily="18" charset="2"/>
              </a:rPr>
              <a:t>Ţ</a:t>
            </a:r>
            <a:r>
              <a:rPr lang="cs-CZ" dirty="0" smtClean="0"/>
              <a:t> štěstí</a:t>
            </a:r>
          </a:p>
          <a:p>
            <a:r>
              <a:rPr lang="cs-CZ" dirty="0" smtClean="0"/>
              <a:t>Úloha č. 2</a:t>
            </a:r>
          </a:p>
          <a:p>
            <a:pPr lvl="1"/>
            <a:r>
              <a:rPr lang="cs-CZ" dirty="0" smtClean="0"/>
              <a:t>Nelze </a:t>
            </a:r>
            <a:r>
              <a:rPr lang="cs-CZ" dirty="0"/>
              <a:t>ji reprezentovat pomocí Hornových klauzulí.</a:t>
            </a:r>
          </a:p>
          <a:p>
            <a:pPr lvl="1"/>
            <a:r>
              <a:rPr lang="cs-CZ" dirty="0"/>
              <a:t>Fakt, který se dokazuje, je </a:t>
            </a:r>
            <a:r>
              <a:rPr lang="cs-CZ" dirty="0" smtClean="0"/>
              <a:t>dokazatelný pomocí rezoluce.</a:t>
            </a:r>
            <a:endParaRPr lang="cs-CZ" dirty="0"/>
          </a:p>
          <a:p>
            <a:pPr lvl="1"/>
            <a:r>
              <a:rPr lang="cs-CZ" dirty="0" smtClean="0"/>
              <a:t>Zkoušky </a:t>
            </a:r>
            <a:r>
              <a:rPr lang="cs-CZ" dirty="0"/>
              <a:t>složí jen ten, kdo studuje nebo má </a:t>
            </a:r>
            <a:r>
              <a:rPr lang="cs-CZ" dirty="0" smtClean="0"/>
              <a:t>štěstí, neboli, když </a:t>
            </a:r>
            <a:r>
              <a:rPr lang="cs-CZ" dirty="0"/>
              <a:t>někdo složí zkoušky, znamená to, že studuje nebo má štěstí</a:t>
            </a:r>
            <a:r>
              <a:rPr lang="cs-CZ" dirty="0" smtClean="0"/>
              <a:t>.</a:t>
            </a:r>
            <a:endParaRPr lang="cs-CZ" dirty="0"/>
          </a:p>
          <a:p>
            <a:pPr lvl="1"/>
            <a:r>
              <a:rPr lang="cs-CZ" dirty="0" smtClean="0"/>
              <a:t>((</a:t>
            </a:r>
            <a:r>
              <a:rPr lang="cs-CZ" dirty="0"/>
              <a:t>složí</a:t>
            </a:r>
            <a:r>
              <a:rPr lang="cs-CZ" dirty="0">
                <a:latin typeface="Symbol" panose="05050102010706020507" pitchFamily="18" charset="2"/>
              </a:rPr>
              <a:t> Ţ</a:t>
            </a:r>
            <a:r>
              <a:rPr lang="cs-CZ" dirty="0"/>
              <a:t> (studuje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štěstí)) </a:t>
            </a:r>
            <a:r>
              <a:rPr lang="cs-CZ" dirty="0">
                <a:latin typeface="Symbol" panose="05050102010706020507" pitchFamily="18" charset="2"/>
              </a:rPr>
              <a:t>Ů</a:t>
            </a:r>
            <a:r>
              <a:rPr lang="cs-CZ" dirty="0"/>
              <a:t> složí </a:t>
            </a:r>
            <a:r>
              <a:rPr lang="cs-CZ" dirty="0" smtClean="0">
                <a:latin typeface="Symbol" panose="05050102010706020507" pitchFamily="18" charset="2"/>
              </a:rPr>
              <a:t>Ů</a:t>
            </a:r>
            <a:r>
              <a:rPr lang="cs-CZ" dirty="0" smtClean="0"/>
              <a:t> </a:t>
            </a:r>
            <a:r>
              <a:rPr lang="cs-CZ" dirty="0" err="1" smtClean="0">
                <a:latin typeface="Symbol" panose="05050102010706020507" pitchFamily="18" charset="2"/>
              </a:rPr>
              <a:t>Ř</a:t>
            </a:r>
            <a:r>
              <a:rPr lang="cs-CZ" dirty="0" err="1" smtClean="0"/>
              <a:t>studuje</a:t>
            </a:r>
            <a:r>
              <a:rPr lang="cs-CZ" dirty="0"/>
              <a:t>) </a:t>
            </a:r>
            <a:r>
              <a:rPr lang="cs-CZ" dirty="0">
                <a:latin typeface="Symbol" panose="05050102010706020507" pitchFamily="18" charset="2"/>
              </a:rPr>
              <a:t>Ţ</a:t>
            </a:r>
            <a:r>
              <a:rPr lang="cs-CZ" dirty="0"/>
              <a:t> </a:t>
            </a:r>
            <a:r>
              <a:rPr lang="cs-CZ" dirty="0" smtClean="0"/>
              <a:t>štěstí</a:t>
            </a:r>
          </a:p>
          <a:p>
            <a:r>
              <a:rPr lang="cs-CZ" dirty="0" smtClean="0"/>
              <a:t>Z obou úloh chceme vyvodit zda, </a:t>
            </a:r>
            <a:r>
              <a:rPr lang="cs-CZ" dirty="0"/>
              <a:t>když Petr složil zkoušku a nestudoval, tak měl </a:t>
            </a:r>
            <a:r>
              <a:rPr lang="cs-CZ" dirty="0" smtClean="0"/>
              <a:t>štěstí.</a:t>
            </a:r>
          </a:p>
          <a:p>
            <a:r>
              <a:rPr lang="cs-CZ" dirty="0" smtClean="0"/>
              <a:t>složí = </a:t>
            </a:r>
            <a:r>
              <a:rPr lang="cs-CZ" i="1" dirty="0" smtClean="0"/>
              <a:t>A</a:t>
            </a:r>
            <a:r>
              <a:rPr lang="cs-CZ" dirty="0" smtClean="0"/>
              <a:t>, studuje = </a:t>
            </a:r>
            <a:r>
              <a:rPr lang="cs-CZ" i="1" dirty="0" smtClean="0"/>
              <a:t>B</a:t>
            </a:r>
            <a:r>
              <a:rPr lang="cs-CZ" dirty="0" smtClean="0"/>
              <a:t>, štěstí = </a:t>
            </a:r>
            <a:r>
              <a:rPr lang="cs-CZ" i="1" dirty="0" smtClean="0"/>
              <a:t>C</a:t>
            </a:r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63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Autofit/>
          </a:bodyPr>
          <a:lstStyle/>
          <a:p>
            <a:r>
              <a:rPr lang="cs-CZ" sz="3600" dirty="0" smtClean="0"/>
              <a:t>Úloha č. 1 řešená pomocí Hornových klauzulí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2376263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1. </a:t>
            </a:r>
            <a:r>
              <a:rPr lang="cs-CZ" i="1" dirty="0" smtClean="0"/>
              <a:t>B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Ţ</a:t>
            </a:r>
            <a:r>
              <a:rPr lang="cs-CZ" dirty="0"/>
              <a:t> </a:t>
            </a:r>
            <a:r>
              <a:rPr lang="cs-CZ" i="1" dirty="0" smtClean="0"/>
              <a:t>A</a:t>
            </a:r>
            <a:r>
              <a:rPr lang="cs-CZ" dirty="0" smtClean="0"/>
              <a:t> </a:t>
            </a:r>
            <a:r>
              <a:rPr lang="cs-CZ" dirty="0"/>
              <a:t>(axiom)</a:t>
            </a:r>
            <a:endParaRPr lang="cs-CZ" dirty="0" smtClean="0"/>
          </a:p>
          <a:p>
            <a:r>
              <a:rPr lang="cs-CZ" dirty="0" smtClean="0"/>
              <a:t>2. </a:t>
            </a:r>
            <a:r>
              <a:rPr lang="cs-CZ" i="1" dirty="0" smtClean="0"/>
              <a:t>C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Ţ</a:t>
            </a:r>
            <a:r>
              <a:rPr lang="cs-CZ" dirty="0"/>
              <a:t> </a:t>
            </a:r>
            <a:r>
              <a:rPr lang="cs-CZ" i="1" dirty="0" smtClean="0"/>
              <a:t>A</a:t>
            </a:r>
            <a:r>
              <a:rPr lang="cs-CZ" dirty="0"/>
              <a:t> (axiom)</a:t>
            </a:r>
            <a:endParaRPr lang="cs-CZ" dirty="0" smtClean="0"/>
          </a:p>
          <a:p>
            <a:r>
              <a:rPr lang="cs-CZ" dirty="0" smtClean="0"/>
              <a:t>3. </a:t>
            </a:r>
            <a:r>
              <a:rPr lang="cs-CZ" dirty="0" smtClean="0">
                <a:latin typeface="Symbol" panose="05050102010706020507" pitchFamily="18" charset="2"/>
              </a:rPr>
              <a:t>Ř</a:t>
            </a:r>
            <a:r>
              <a:rPr lang="cs-CZ" i="1" dirty="0" smtClean="0"/>
              <a:t>B</a:t>
            </a:r>
            <a:r>
              <a:rPr lang="cs-CZ" dirty="0"/>
              <a:t> (axiom</a:t>
            </a:r>
            <a:r>
              <a:rPr lang="cs-CZ" dirty="0" smtClean="0"/>
              <a:t>) nelze </a:t>
            </a:r>
            <a:r>
              <a:rPr lang="cs-CZ" dirty="0" err="1" smtClean="0"/>
              <a:t>rezolvovat</a:t>
            </a:r>
            <a:r>
              <a:rPr lang="cs-CZ" dirty="0" smtClean="0"/>
              <a:t> s 1. nebo 2.</a:t>
            </a:r>
          </a:p>
          <a:p>
            <a:r>
              <a:rPr lang="cs-CZ" dirty="0" smtClean="0"/>
              <a:t>4. </a:t>
            </a:r>
            <a:r>
              <a:rPr lang="cs-CZ" i="1" dirty="0"/>
              <a:t>A</a:t>
            </a:r>
            <a:r>
              <a:rPr lang="cs-CZ" dirty="0"/>
              <a:t> (axiom) nelze </a:t>
            </a:r>
            <a:r>
              <a:rPr lang="cs-CZ" dirty="0" err="1"/>
              <a:t>rezolvovat</a:t>
            </a:r>
            <a:r>
              <a:rPr lang="cs-CZ" dirty="0"/>
              <a:t> s 1. nebo 2</a:t>
            </a:r>
            <a:r>
              <a:rPr lang="cs-CZ" dirty="0" smtClean="0"/>
              <a:t>.</a:t>
            </a:r>
          </a:p>
          <a:p>
            <a:r>
              <a:rPr lang="cs-CZ" dirty="0" smtClean="0"/>
              <a:t>5. </a:t>
            </a:r>
            <a:r>
              <a:rPr lang="cs-CZ" i="1" dirty="0"/>
              <a:t>C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/>
              <a:t>závěr, to jest dokazovaný </a:t>
            </a:r>
            <a:r>
              <a:rPr lang="cs-CZ" dirty="0" smtClean="0"/>
              <a:t>teorém) nelze odvodit</a:t>
            </a:r>
          </a:p>
          <a:p>
            <a:r>
              <a:rPr lang="cs-CZ" dirty="0" smtClean="0"/>
              <a:t>Všechny hodnoty v posledním sloupci pravdivostní tabulky</a:t>
            </a:r>
            <a:r>
              <a:rPr lang="cs-CZ" dirty="0"/>
              <a:t> </a:t>
            </a:r>
            <a:r>
              <a:rPr lang="cs-CZ" dirty="0" smtClean="0"/>
              <a:t>nemají hodnotu pravda.</a:t>
            </a:r>
          </a:p>
          <a:p>
            <a:r>
              <a:rPr lang="cs-CZ" dirty="0" smtClean="0"/>
              <a:t>Zkoušku </a:t>
            </a:r>
            <a:r>
              <a:rPr lang="cs-CZ" dirty="0"/>
              <a:t>je možné složit i z jiných důvodů, než že někdo studuje nebo má </a:t>
            </a:r>
            <a:r>
              <a:rPr lang="cs-CZ" dirty="0" smtClean="0"/>
              <a:t>štěstí.</a:t>
            </a:r>
          </a:p>
          <a:p>
            <a:pPr lvl="1"/>
            <a:r>
              <a:rPr lang="cs-CZ" dirty="0" smtClean="0"/>
              <a:t>Výsledek implikace je pravda, i když neplatí její antecedent.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17</a:t>
            </a:fld>
            <a:endParaRPr lang="cs-CZ"/>
          </a:p>
        </p:txBody>
      </p:sp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0286806"/>
              </p:ext>
            </p:extLst>
          </p:nvPr>
        </p:nvGraphicFramePr>
        <p:xfrm>
          <a:off x="611560" y="3566160"/>
          <a:ext cx="7920000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/>
                <a:gridCol w="360000"/>
                <a:gridCol w="360000"/>
                <a:gridCol w="720000"/>
                <a:gridCol w="1800000"/>
                <a:gridCol w="720000"/>
                <a:gridCol w="1440000"/>
                <a:gridCol w="2160000"/>
              </a:tblGrid>
              <a:tr h="35582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dirty="0" smtClean="0"/>
                        <a:t> 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D = (B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dirty="0" smtClean="0"/>
                        <a:t> C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Ţ</a:t>
                      </a:r>
                      <a:r>
                        <a:rPr lang="cs-CZ" dirty="0" smtClean="0"/>
                        <a:t> 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Symbol" panose="05050102010706020507" pitchFamily="18" charset="2"/>
                        </a:rPr>
                        <a:t>Ř</a:t>
                      </a:r>
                      <a:r>
                        <a:rPr lang="cs-CZ" dirty="0" smtClean="0"/>
                        <a:t> 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A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Ů</a:t>
                      </a:r>
                      <a:r>
                        <a:rPr lang="cs-CZ" dirty="0" smtClean="0"/>
                        <a:t> D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Ů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Ř</a:t>
                      </a:r>
                      <a:r>
                        <a:rPr lang="cs-CZ" dirty="0" smtClean="0"/>
                        <a:t>B</a:t>
                      </a:r>
                      <a:endParaRPr lang="cs-CZ" dirty="0">
                        <a:latin typeface="Symbol" panose="05050102010706020507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(A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Ů</a:t>
                      </a:r>
                      <a:r>
                        <a:rPr lang="cs-CZ" dirty="0" smtClean="0"/>
                        <a:t> D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Ů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Ř</a:t>
                      </a:r>
                      <a:r>
                        <a:rPr lang="cs-CZ" dirty="0" smtClean="0"/>
                        <a:t>B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)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Ţ</a:t>
                      </a:r>
                      <a:r>
                        <a:rPr lang="cs-CZ" dirty="0" smtClean="0"/>
                        <a:t> C</a:t>
                      </a:r>
                      <a:endParaRPr lang="cs-CZ" dirty="0" smtClean="0">
                        <a:latin typeface="Symbol" panose="05050102010706020507" pitchFamily="18" charset="2"/>
                      </a:endParaRPr>
                    </a:p>
                  </a:txBody>
                  <a:tcPr/>
                </a:tc>
              </a:tr>
              <a:tr h="35582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</a:tr>
              <a:tr h="35582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</a:tr>
              <a:tr h="35582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</a:tr>
              <a:tr h="35582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</a:tr>
              <a:tr h="355821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0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0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0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0</a:t>
                      </a:r>
                      <a:endParaRPr lang="cs-CZ" b="1" dirty="0"/>
                    </a:p>
                  </a:txBody>
                  <a:tcPr/>
                </a:tc>
              </a:tr>
              <a:tr h="35582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</a:tr>
              <a:tr h="35582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</a:tr>
              <a:tr h="35582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758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4800"/>
          </a:xfrm>
        </p:spPr>
        <p:txBody>
          <a:bodyPr>
            <a:noAutofit/>
          </a:bodyPr>
          <a:lstStyle/>
          <a:p>
            <a:r>
              <a:rPr lang="cs-CZ" sz="3600" dirty="0" smtClean="0"/>
              <a:t>Úloha č. 2 řešená pomocí rezoluce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2736304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1. </a:t>
            </a:r>
            <a:r>
              <a:rPr lang="cs-CZ" i="1" dirty="0"/>
              <a:t>A</a:t>
            </a:r>
            <a:r>
              <a:rPr lang="cs-CZ" dirty="0"/>
              <a:t> </a:t>
            </a:r>
            <a:r>
              <a:rPr lang="cs-CZ" dirty="0" smtClean="0">
                <a:latin typeface="Symbol" panose="05050102010706020507" pitchFamily="18" charset="2"/>
              </a:rPr>
              <a:t>Ţ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i="1" dirty="0"/>
              <a:t>B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i="1" dirty="0"/>
              <a:t>C</a:t>
            </a:r>
            <a:r>
              <a:rPr lang="cs-CZ" dirty="0"/>
              <a:t>) </a:t>
            </a:r>
            <a:r>
              <a:rPr lang="cs-CZ" dirty="0" smtClean="0"/>
              <a:t>(</a:t>
            </a:r>
            <a:r>
              <a:rPr lang="cs-CZ" dirty="0"/>
              <a:t>axiom)</a:t>
            </a:r>
            <a:endParaRPr lang="cs-CZ" dirty="0" smtClean="0"/>
          </a:p>
          <a:p>
            <a:r>
              <a:rPr lang="cs-CZ" dirty="0" smtClean="0"/>
              <a:t>2. </a:t>
            </a:r>
            <a:r>
              <a:rPr lang="cs-CZ" dirty="0" smtClean="0">
                <a:latin typeface="Symbol" panose="05050102010706020507" pitchFamily="18" charset="2"/>
              </a:rPr>
              <a:t>Ř</a:t>
            </a:r>
            <a:r>
              <a:rPr lang="cs-CZ" i="1" dirty="0" smtClean="0"/>
              <a:t>B</a:t>
            </a:r>
            <a:r>
              <a:rPr lang="cs-CZ" dirty="0"/>
              <a:t> (axiom</a:t>
            </a:r>
            <a:r>
              <a:rPr lang="cs-CZ" dirty="0" smtClean="0"/>
              <a:t>)</a:t>
            </a:r>
          </a:p>
          <a:p>
            <a:r>
              <a:rPr lang="cs-CZ" dirty="0" smtClean="0"/>
              <a:t>3. </a:t>
            </a:r>
            <a:r>
              <a:rPr lang="cs-CZ" i="1" dirty="0"/>
              <a:t>A</a:t>
            </a:r>
            <a:r>
              <a:rPr lang="cs-CZ" dirty="0"/>
              <a:t> (axiom</a:t>
            </a:r>
            <a:r>
              <a:rPr lang="cs-CZ" dirty="0" smtClean="0"/>
              <a:t>)</a:t>
            </a:r>
          </a:p>
          <a:p>
            <a:r>
              <a:rPr lang="cs-CZ" dirty="0" smtClean="0"/>
              <a:t>3</a:t>
            </a:r>
            <a:r>
              <a:rPr lang="cs-CZ" dirty="0"/>
              <a:t>. </a:t>
            </a:r>
            <a:r>
              <a:rPr lang="cs-CZ" i="1" dirty="0"/>
              <a:t>C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/>
              <a:t>závěr, to jest dokazovaný </a:t>
            </a:r>
            <a:r>
              <a:rPr lang="cs-CZ" dirty="0" smtClean="0"/>
              <a:t>teorém)</a:t>
            </a:r>
          </a:p>
          <a:p>
            <a:r>
              <a:rPr lang="cs-CZ" dirty="0" smtClean="0"/>
              <a:t>Výrok 1. zkonvertovaný do disjunkce </a:t>
            </a:r>
            <a:r>
              <a:rPr lang="cs-CZ" dirty="0" err="1" smtClean="0"/>
              <a:t>literálů</a:t>
            </a:r>
            <a:r>
              <a:rPr lang="cs-CZ" dirty="0" smtClean="0"/>
              <a:t> </a:t>
            </a:r>
            <a:r>
              <a:rPr lang="cs-CZ" dirty="0" smtClean="0">
                <a:latin typeface="Symbol" panose="05050102010706020507" pitchFamily="18" charset="2"/>
              </a:rPr>
              <a:t>Ř</a:t>
            </a:r>
            <a:r>
              <a:rPr lang="cs-CZ" i="1" dirty="0" smtClean="0"/>
              <a:t>A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i="1" dirty="0"/>
              <a:t>B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i="1" dirty="0" smtClean="0"/>
              <a:t>C</a:t>
            </a:r>
            <a:r>
              <a:rPr lang="cs-CZ" dirty="0"/>
              <a:t> </a:t>
            </a:r>
            <a:r>
              <a:rPr lang="cs-CZ" dirty="0" smtClean="0"/>
              <a:t>nemá maximálně jednu kladnou atomickou formuli a proto nelze převést do formy Hornových klauzulí.</a:t>
            </a:r>
          </a:p>
          <a:p>
            <a:r>
              <a:rPr lang="cs-CZ" dirty="0">
                <a:latin typeface="Symbol" panose="05050102010706020507" pitchFamily="18" charset="2"/>
              </a:rPr>
              <a:t>Ř</a:t>
            </a:r>
            <a:r>
              <a:rPr lang="cs-CZ" i="1" dirty="0"/>
              <a:t>A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i="1" dirty="0"/>
              <a:t>B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i="1" dirty="0" smtClean="0"/>
              <a:t>C</a:t>
            </a:r>
            <a:r>
              <a:rPr lang="cs-CZ" dirty="0" smtClean="0"/>
              <a:t> </a:t>
            </a:r>
            <a:r>
              <a:rPr lang="cs-CZ" dirty="0" err="1" smtClean="0"/>
              <a:t>rezolvujeme</a:t>
            </a:r>
            <a:r>
              <a:rPr lang="cs-CZ" dirty="0" smtClean="0"/>
              <a:t> s</a:t>
            </a:r>
            <a:r>
              <a:rPr lang="cs-CZ" dirty="0">
                <a:latin typeface="Symbol" panose="05050102010706020507" pitchFamily="18" charset="2"/>
              </a:rPr>
              <a:t> </a:t>
            </a:r>
            <a:r>
              <a:rPr lang="cs-CZ" dirty="0" smtClean="0">
                <a:latin typeface="Symbol" panose="05050102010706020507" pitchFamily="18" charset="2"/>
              </a:rPr>
              <a:t>Ř</a:t>
            </a:r>
            <a:r>
              <a:rPr lang="cs-CZ" i="1" dirty="0" smtClean="0"/>
              <a:t>B</a:t>
            </a:r>
            <a:r>
              <a:rPr lang="cs-CZ" dirty="0" smtClean="0"/>
              <a:t> a dostaneme axiom </a:t>
            </a:r>
            <a:r>
              <a:rPr lang="cs-CZ" dirty="0">
                <a:latin typeface="Symbol" panose="05050102010706020507" pitchFamily="18" charset="2"/>
              </a:rPr>
              <a:t>Ř</a:t>
            </a:r>
            <a:r>
              <a:rPr lang="cs-CZ" i="1" dirty="0"/>
              <a:t>A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i="1" dirty="0" smtClean="0"/>
              <a:t>C</a:t>
            </a:r>
            <a:r>
              <a:rPr lang="cs-CZ" dirty="0" smtClean="0"/>
              <a:t>.</a:t>
            </a:r>
          </a:p>
          <a:p>
            <a:r>
              <a:rPr lang="cs-CZ" dirty="0">
                <a:latin typeface="Symbol" panose="05050102010706020507" pitchFamily="18" charset="2"/>
              </a:rPr>
              <a:t>Ř</a:t>
            </a:r>
            <a:r>
              <a:rPr lang="cs-CZ" i="1" dirty="0"/>
              <a:t>A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i="1" dirty="0" smtClean="0"/>
              <a:t>C</a:t>
            </a:r>
            <a:r>
              <a:rPr lang="cs-CZ" dirty="0" smtClean="0"/>
              <a:t> </a:t>
            </a:r>
            <a:r>
              <a:rPr lang="cs-CZ" dirty="0" err="1" smtClean="0"/>
              <a:t>rezolvujeme</a:t>
            </a:r>
            <a:r>
              <a:rPr lang="cs-CZ" dirty="0" smtClean="0"/>
              <a:t> s </a:t>
            </a:r>
            <a:r>
              <a:rPr lang="cs-CZ" i="1" dirty="0" smtClean="0"/>
              <a:t>A</a:t>
            </a:r>
            <a:r>
              <a:rPr lang="cs-CZ" dirty="0"/>
              <a:t> </a:t>
            </a:r>
            <a:r>
              <a:rPr lang="cs-CZ" dirty="0" err="1"/>
              <a:t>a</a:t>
            </a:r>
            <a:r>
              <a:rPr lang="cs-CZ" dirty="0"/>
              <a:t> dostaneme axiom </a:t>
            </a:r>
            <a:r>
              <a:rPr lang="cs-CZ" i="1" dirty="0" smtClean="0"/>
              <a:t>C</a:t>
            </a:r>
            <a:r>
              <a:rPr lang="cs-CZ" dirty="0" smtClean="0"/>
              <a:t>, který jsme chtěli dokázat.</a:t>
            </a:r>
          </a:p>
          <a:p>
            <a:r>
              <a:rPr lang="cs-CZ" dirty="0" smtClean="0"/>
              <a:t>Je možný i postup začínající tím, že </a:t>
            </a:r>
            <a:r>
              <a:rPr lang="cs-CZ" dirty="0">
                <a:latin typeface="Symbol" panose="05050102010706020507" pitchFamily="18" charset="2"/>
              </a:rPr>
              <a:t>Ř</a:t>
            </a:r>
            <a:r>
              <a:rPr lang="cs-CZ" i="1" dirty="0"/>
              <a:t>A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i="1" dirty="0"/>
              <a:t>B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i="1" dirty="0"/>
              <a:t>C</a:t>
            </a:r>
            <a:r>
              <a:rPr lang="cs-CZ" dirty="0"/>
              <a:t> </a:t>
            </a:r>
            <a:r>
              <a:rPr lang="cs-CZ" dirty="0" err="1"/>
              <a:t>rezolvujeme</a:t>
            </a:r>
            <a:r>
              <a:rPr lang="cs-CZ" dirty="0"/>
              <a:t> s</a:t>
            </a:r>
            <a:r>
              <a:rPr lang="cs-CZ" dirty="0">
                <a:latin typeface="Symbol" panose="05050102010706020507" pitchFamily="18" charset="2"/>
              </a:rPr>
              <a:t> </a:t>
            </a:r>
            <a:r>
              <a:rPr lang="cs-CZ" i="1" dirty="0" smtClean="0"/>
              <a:t>A</a:t>
            </a:r>
            <a:r>
              <a:rPr lang="cs-CZ" dirty="0" smtClean="0"/>
              <a:t> </a:t>
            </a:r>
            <a:r>
              <a:rPr lang="cs-CZ" dirty="0"/>
              <a:t>a dostaneme axiom </a:t>
            </a:r>
            <a:r>
              <a:rPr lang="cs-CZ" i="1" dirty="0"/>
              <a:t>B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i="1" dirty="0" smtClean="0"/>
              <a:t>C</a:t>
            </a:r>
            <a:r>
              <a:rPr lang="cs-CZ" dirty="0" smtClean="0"/>
              <a:t>, který potom </a:t>
            </a:r>
            <a:r>
              <a:rPr lang="cs-CZ" dirty="0" err="1" smtClean="0"/>
              <a:t>rezolvujeme</a:t>
            </a:r>
            <a:r>
              <a:rPr lang="cs-CZ" dirty="0" smtClean="0"/>
              <a:t> s </a:t>
            </a:r>
            <a:r>
              <a:rPr lang="cs-CZ" dirty="0">
                <a:latin typeface="Symbol" panose="05050102010706020507" pitchFamily="18" charset="2"/>
              </a:rPr>
              <a:t>Ř</a:t>
            </a:r>
            <a:r>
              <a:rPr lang="cs-CZ" i="1" dirty="0"/>
              <a:t>B</a:t>
            </a:r>
            <a:r>
              <a:rPr lang="cs-CZ" dirty="0" smtClean="0"/>
              <a:t> a dostaneme také </a:t>
            </a:r>
            <a:r>
              <a:rPr lang="cs-CZ" dirty="0"/>
              <a:t>axiom </a:t>
            </a:r>
            <a:r>
              <a:rPr lang="cs-CZ" i="1" dirty="0" smtClean="0"/>
              <a:t>C</a:t>
            </a:r>
            <a:r>
              <a:rPr lang="cs-CZ" dirty="0" smtClean="0"/>
              <a:t>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Postup řešení lze reprezentovat grafem typu strom.</a:t>
            </a:r>
          </a:p>
          <a:p>
            <a:r>
              <a:rPr lang="cs-CZ" dirty="0" smtClean="0"/>
              <a:t>Všechny hodnoty v posledním sloupci pravdivostní tabulky</a:t>
            </a:r>
            <a:r>
              <a:rPr lang="cs-CZ" dirty="0"/>
              <a:t> </a:t>
            </a:r>
            <a:r>
              <a:rPr lang="cs-CZ" dirty="0" smtClean="0"/>
              <a:t>mají hodnotu pravda.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18</a:t>
            </a:fld>
            <a:endParaRPr lang="cs-CZ"/>
          </a:p>
        </p:txBody>
      </p:sp>
      <p:graphicFrame>
        <p:nvGraphicFramePr>
          <p:cNvPr id="6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4006812"/>
              </p:ext>
            </p:extLst>
          </p:nvPr>
        </p:nvGraphicFramePr>
        <p:xfrm>
          <a:off x="611560" y="3584161"/>
          <a:ext cx="7920000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/>
                <a:gridCol w="360000"/>
                <a:gridCol w="360000"/>
                <a:gridCol w="720000"/>
                <a:gridCol w="1800000"/>
                <a:gridCol w="720000"/>
                <a:gridCol w="1440000"/>
                <a:gridCol w="2160000"/>
              </a:tblGrid>
              <a:tr h="35582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dirty="0" smtClean="0"/>
                        <a:t> 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D = (A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Ţ</a:t>
                      </a:r>
                      <a:r>
                        <a:rPr lang="cs-CZ" dirty="0" smtClean="0"/>
                        <a:t> B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dirty="0" smtClean="0"/>
                        <a:t> 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Symbol" panose="05050102010706020507" pitchFamily="18" charset="2"/>
                        </a:rPr>
                        <a:t>Ř</a:t>
                      </a:r>
                      <a:r>
                        <a:rPr lang="cs-CZ" dirty="0" smtClean="0"/>
                        <a:t> 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A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Ů</a:t>
                      </a:r>
                      <a:r>
                        <a:rPr lang="cs-CZ" dirty="0" smtClean="0"/>
                        <a:t> D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Ů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Ř</a:t>
                      </a:r>
                      <a:r>
                        <a:rPr lang="cs-CZ" dirty="0" smtClean="0"/>
                        <a:t>B</a:t>
                      </a:r>
                      <a:endParaRPr lang="cs-CZ" dirty="0">
                        <a:latin typeface="Symbol" panose="05050102010706020507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(A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Ů</a:t>
                      </a:r>
                      <a:r>
                        <a:rPr lang="cs-CZ" dirty="0" smtClean="0"/>
                        <a:t> D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Ů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Ř</a:t>
                      </a:r>
                      <a:r>
                        <a:rPr lang="cs-CZ" dirty="0" smtClean="0"/>
                        <a:t>B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)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Ţ</a:t>
                      </a:r>
                      <a:r>
                        <a:rPr lang="cs-CZ" dirty="0" smtClean="0"/>
                        <a:t> C</a:t>
                      </a:r>
                      <a:endParaRPr lang="cs-CZ" dirty="0" smtClean="0">
                        <a:latin typeface="Symbol" panose="05050102010706020507" pitchFamily="18" charset="2"/>
                      </a:endParaRPr>
                    </a:p>
                  </a:txBody>
                  <a:tcPr/>
                </a:tc>
              </a:tr>
              <a:tr h="35582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/>
                </a:tc>
              </a:tr>
              <a:tr h="35582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/>
                </a:tc>
              </a:tr>
              <a:tr h="35582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/>
                </a:tc>
              </a:tr>
              <a:tr h="35582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/>
                </a:tc>
              </a:tr>
              <a:tr h="35582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/>
                </a:tc>
              </a:tr>
              <a:tr h="35582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/>
                </a:tc>
              </a:tr>
              <a:tr h="35582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/>
                </a:tc>
              </a:tr>
              <a:tr h="35582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68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Deklarativní programovací jazyky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Prolog patří mezi takzvané deklarativní programovací </a:t>
            </a:r>
            <a:r>
              <a:rPr lang="cs-CZ" dirty="0" smtClean="0"/>
              <a:t>jazyky.</a:t>
            </a:r>
          </a:p>
          <a:p>
            <a:r>
              <a:rPr lang="cs-CZ" dirty="0" smtClean="0"/>
              <a:t>Deklarativnost </a:t>
            </a:r>
            <a:r>
              <a:rPr lang="cs-CZ" dirty="0"/>
              <a:t>spočívá v tom, že je nejdříve </a:t>
            </a:r>
            <a:r>
              <a:rPr lang="cs-CZ" dirty="0" smtClean="0"/>
              <a:t>vytvořen univerzální </a:t>
            </a:r>
            <a:r>
              <a:rPr lang="cs-CZ" dirty="0"/>
              <a:t>program pro řešení problému (inferenční mechanismus). V případě Prologu je to program pro </a:t>
            </a:r>
            <a:r>
              <a:rPr lang="cs-CZ" dirty="0" err="1" smtClean="0"/>
              <a:t>rezolvování</a:t>
            </a:r>
            <a:r>
              <a:rPr lang="cs-CZ" dirty="0" smtClean="0"/>
              <a:t>, který je druhem překladače pro uživatelem zadanou úlohu.</a:t>
            </a:r>
            <a:endParaRPr lang="cs-CZ" dirty="0"/>
          </a:p>
          <a:p>
            <a:r>
              <a:rPr lang="cs-CZ" dirty="0" smtClean="0"/>
              <a:t>Uživatel </a:t>
            </a:r>
            <a:r>
              <a:rPr lang="cs-CZ" dirty="0"/>
              <a:t>už potom pouze popíše problém způsobem kompatibilním s oním univerzálním programem, </a:t>
            </a:r>
            <a:r>
              <a:rPr lang="cs-CZ" dirty="0" smtClean="0"/>
              <a:t>ale nestanovuje </a:t>
            </a:r>
            <a:r>
              <a:rPr lang="cs-CZ" dirty="0"/>
              <a:t>algoritmus jeho </a:t>
            </a:r>
            <a:r>
              <a:rPr lang="cs-CZ" dirty="0" smtClean="0"/>
              <a:t>řešení.</a:t>
            </a:r>
          </a:p>
          <a:p>
            <a:pPr lvl="1"/>
            <a:r>
              <a:rPr lang="cs-CZ" dirty="0" smtClean="0"/>
              <a:t>V </a:t>
            </a:r>
            <a:r>
              <a:rPr lang="cs-CZ" dirty="0"/>
              <a:t>případě Prologu </a:t>
            </a:r>
            <a:r>
              <a:rPr lang="cs-CZ" dirty="0" smtClean="0"/>
              <a:t>deklaruje</a:t>
            </a:r>
          </a:p>
          <a:p>
            <a:pPr lvl="2"/>
            <a:r>
              <a:rPr lang="cs-CZ" dirty="0" smtClean="0"/>
              <a:t>fakta</a:t>
            </a:r>
          </a:p>
          <a:p>
            <a:pPr lvl="3"/>
            <a:r>
              <a:rPr lang="cs-CZ" dirty="0" err="1" smtClean="0"/>
              <a:t>mensi</a:t>
            </a:r>
            <a:r>
              <a:rPr lang="cs-CZ" dirty="0" smtClean="0"/>
              <a:t>(</a:t>
            </a:r>
            <a:r>
              <a:rPr lang="cs-CZ" dirty="0" err="1" smtClean="0"/>
              <a:t>jan,zdenek</a:t>
            </a:r>
            <a:r>
              <a:rPr lang="cs-CZ" dirty="0"/>
              <a:t>).</a:t>
            </a:r>
          </a:p>
          <a:p>
            <a:pPr lvl="3"/>
            <a:r>
              <a:rPr lang="cs-CZ" dirty="0" err="1" smtClean="0"/>
              <a:t>mensi</a:t>
            </a:r>
            <a:r>
              <a:rPr lang="cs-CZ" dirty="0" smtClean="0"/>
              <a:t>(</a:t>
            </a:r>
            <a:r>
              <a:rPr lang="cs-CZ" dirty="0" err="1" smtClean="0"/>
              <a:t>jan,petr</a:t>
            </a:r>
            <a:r>
              <a:rPr lang="cs-CZ" dirty="0"/>
              <a:t>).</a:t>
            </a:r>
          </a:p>
          <a:p>
            <a:pPr lvl="3"/>
            <a:r>
              <a:rPr lang="cs-CZ" dirty="0" err="1" smtClean="0"/>
              <a:t>mensi</a:t>
            </a:r>
            <a:r>
              <a:rPr lang="cs-CZ" dirty="0" smtClean="0"/>
              <a:t>(</a:t>
            </a:r>
            <a:r>
              <a:rPr lang="cs-CZ" dirty="0" err="1" smtClean="0"/>
              <a:t>petr,zdenek</a:t>
            </a:r>
            <a:r>
              <a:rPr lang="cs-CZ" dirty="0"/>
              <a:t>).</a:t>
            </a:r>
          </a:p>
          <a:p>
            <a:pPr lvl="2"/>
            <a:r>
              <a:rPr lang="cs-CZ" dirty="0" smtClean="0"/>
              <a:t>pravidla</a:t>
            </a:r>
          </a:p>
          <a:p>
            <a:pPr lvl="3"/>
            <a:r>
              <a:rPr lang="cs-CZ" dirty="0" err="1" smtClean="0"/>
              <a:t>nejmensi</a:t>
            </a:r>
            <a:r>
              <a:rPr lang="cs-CZ" dirty="0" smtClean="0"/>
              <a:t>(X</a:t>
            </a:r>
            <a:r>
              <a:rPr lang="cs-CZ" dirty="0"/>
              <a:t>) :- </a:t>
            </a:r>
            <a:r>
              <a:rPr lang="cs-CZ" dirty="0" err="1" smtClean="0"/>
              <a:t>mensi</a:t>
            </a:r>
            <a:r>
              <a:rPr lang="cs-CZ" dirty="0" smtClean="0"/>
              <a:t>(X,Y) and </a:t>
            </a:r>
            <a:r>
              <a:rPr lang="cs-CZ" dirty="0" err="1" smtClean="0"/>
              <a:t>mensi</a:t>
            </a:r>
            <a:r>
              <a:rPr lang="cs-CZ" dirty="0" smtClean="0"/>
              <a:t>(Y,Z).</a:t>
            </a:r>
            <a:endParaRPr lang="cs-CZ" dirty="0"/>
          </a:p>
          <a:p>
            <a:pPr lvl="2"/>
            <a:r>
              <a:rPr lang="cs-CZ" dirty="0" smtClean="0"/>
              <a:t>otázky</a:t>
            </a:r>
            <a:endParaRPr lang="cs-CZ" dirty="0"/>
          </a:p>
          <a:p>
            <a:pPr lvl="3"/>
            <a:r>
              <a:rPr lang="cs-CZ" dirty="0"/>
              <a:t>?</a:t>
            </a:r>
            <a:r>
              <a:rPr lang="cs-CZ" dirty="0" err="1"/>
              <a:t>nejmensi</a:t>
            </a:r>
            <a:r>
              <a:rPr lang="cs-CZ" dirty="0"/>
              <a:t>(</a:t>
            </a:r>
            <a:r>
              <a:rPr lang="cs-CZ" dirty="0" err="1"/>
              <a:t>Who</a:t>
            </a:r>
            <a:r>
              <a:rPr lang="cs-CZ" dirty="0" smtClean="0"/>
              <a:t>).</a:t>
            </a:r>
            <a:endParaRPr lang="cs-CZ" dirty="0"/>
          </a:p>
          <a:p>
            <a:pPr lvl="1"/>
            <a:r>
              <a:rPr lang="cs-CZ" dirty="0" smtClean="0"/>
              <a:t>Inferenční </a:t>
            </a:r>
            <a:r>
              <a:rPr lang="cs-CZ" dirty="0"/>
              <a:t>mechanismus </a:t>
            </a:r>
            <a:r>
              <a:rPr lang="cs-CZ" dirty="0" smtClean="0"/>
              <a:t>Prologu odpoví na otázky:</a:t>
            </a:r>
          </a:p>
          <a:p>
            <a:pPr lvl="2"/>
            <a:r>
              <a:rPr lang="cs-CZ" dirty="0" err="1"/>
              <a:t>nejmensi</a:t>
            </a:r>
            <a:r>
              <a:rPr lang="cs-CZ" dirty="0"/>
              <a:t>(</a:t>
            </a:r>
            <a:r>
              <a:rPr lang="cs-CZ" dirty="0" err="1"/>
              <a:t>jan</a:t>
            </a:r>
            <a:r>
              <a:rPr lang="cs-CZ" dirty="0"/>
              <a:t>) </a:t>
            </a:r>
            <a:r>
              <a:rPr lang="cs-CZ" dirty="0" err="1"/>
              <a:t>yes</a:t>
            </a:r>
            <a:endParaRPr lang="cs-CZ" dirty="0" smtClean="0"/>
          </a:p>
          <a:p>
            <a:r>
              <a:rPr lang="cs-CZ" dirty="0" smtClean="0"/>
              <a:t>Vzhledem k tomu, že algoritmus překladače Prologu, což je vlastní inferenční mechanismus, je fixní, tak v praxi záleží na pořadí, v jakém jsou fakta a implikace zadány.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6031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Úloha </a:t>
            </a:r>
            <a:r>
              <a:rPr lang="cs-CZ" dirty="0"/>
              <a:t>logiky v umělé </a:t>
            </a:r>
            <a:r>
              <a:rPr lang="cs-CZ" dirty="0" smtClean="0"/>
              <a:t>inteligenci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převést </a:t>
            </a:r>
            <a:r>
              <a:rPr lang="cs-CZ" dirty="0"/>
              <a:t>fakta na formalizované výroky, se kterými se dá automatizovaně </a:t>
            </a:r>
            <a:r>
              <a:rPr lang="cs-CZ" dirty="0" smtClean="0"/>
              <a:t>operovat tak</a:t>
            </a:r>
            <a:r>
              <a:rPr lang="cs-CZ" dirty="0"/>
              <a:t>, že se z počáteční množiny výroků </a:t>
            </a:r>
            <a:r>
              <a:rPr lang="cs-CZ" dirty="0" smtClean="0"/>
              <a:t>(axiomů) postupně </a:t>
            </a:r>
            <a:r>
              <a:rPr lang="cs-CZ" dirty="0"/>
              <a:t>vyvozují nová </a:t>
            </a:r>
            <a:r>
              <a:rPr lang="cs-CZ" dirty="0" smtClean="0"/>
              <a:t>fakta (axiomy) až se mezi nimi objeví dokazovaný teorém</a:t>
            </a:r>
          </a:p>
          <a:p>
            <a:r>
              <a:rPr lang="cs-CZ" dirty="0" smtClean="0"/>
              <a:t>Prvním </a:t>
            </a:r>
            <a:r>
              <a:rPr lang="cs-CZ" dirty="0"/>
              <a:t>známým formálním systémem </a:t>
            </a:r>
            <a:r>
              <a:rPr lang="cs-CZ" dirty="0" smtClean="0"/>
              <a:t>takové činnosti </a:t>
            </a:r>
            <a:r>
              <a:rPr lang="cs-CZ" dirty="0"/>
              <a:t>byly Aristotelovy sylogismy pro dedukci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Například</a:t>
            </a:r>
            <a:r>
              <a:rPr lang="cs-CZ" dirty="0"/>
              <a:t>: Kapr je ryba. Všechny ryby žijí ve vodě. A proto </a:t>
            </a:r>
            <a:r>
              <a:rPr lang="cs-CZ" dirty="0" smtClean="0"/>
              <a:t>kapr žije </a:t>
            </a:r>
            <a:r>
              <a:rPr lang="cs-CZ" dirty="0"/>
              <a:t>ve vodě</a:t>
            </a:r>
            <a:r>
              <a:rPr lang="cs-CZ" dirty="0" smtClean="0"/>
              <a:t>.</a:t>
            </a:r>
          </a:p>
          <a:p>
            <a:r>
              <a:rPr lang="cs-CZ" dirty="0" smtClean="0"/>
              <a:t>V současnosti se automatizované systémy pro logická dokazování využívají</a:t>
            </a:r>
          </a:p>
          <a:p>
            <a:pPr lvl="1"/>
            <a:r>
              <a:rPr lang="cs-CZ" dirty="0" smtClean="0"/>
              <a:t>pro verifikaci softwaru a hardwaru,</a:t>
            </a:r>
          </a:p>
          <a:p>
            <a:pPr lvl="1"/>
            <a:r>
              <a:rPr lang="cs-CZ" dirty="0" smtClean="0"/>
              <a:t>jako pomoc matematikům při provádění složitých důkazů,</a:t>
            </a:r>
          </a:p>
          <a:p>
            <a:pPr lvl="1"/>
            <a:r>
              <a:rPr lang="cs-CZ" dirty="0" smtClean="0"/>
              <a:t>v expertních systémech pro libovolnou problematiku.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70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třeba umět do testu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Převod věty z přirozeného jazyka do jazyka predikátové logiky 1. řádu</a:t>
            </a:r>
          </a:p>
          <a:p>
            <a:r>
              <a:rPr lang="cs-CZ" dirty="0" smtClean="0"/>
              <a:t>Úprava výroků do formy klauzulí</a:t>
            </a:r>
          </a:p>
          <a:p>
            <a:r>
              <a:rPr lang="cs-CZ" dirty="0" smtClean="0"/>
              <a:t>Provedení důkazu z axiomů a inferenčního pravidla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2693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cs-CZ" dirty="0"/>
              <a:t>Převod věty z přirozeného jazyka do jazyka predikátové logiky 1. </a:t>
            </a:r>
            <a:r>
              <a:rPr lang="cs-CZ" dirty="0" smtClean="0"/>
              <a:t>řádu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Ne všichni jsou zároveň bohatí a šťastní.</a:t>
            </a:r>
          </a:p>
          <a:p>
            <a:r>
              <a:rPr lang="cs-CZ" dirty="0"/>
              <a:t>Žádný člověk není zároveň bohatý a šťastný.</a:t>
            </a:r>
          </a:p>
          <a:p>
            <a:r>
              <a:rPr lang="cs-CZ" dirty="0"/>
              <a:t>Chytrá lama nejí rostlinu, která je pro ni jedovatá.</a:t>
            </a:r>
          </a:p>
          <a:p>
            <a:r>
              <a:rPr lang="cs-CZ" dirty="0"/>
              <a:t>Existuje lama, která má ráda všechny rostliny, které nejsou trnité.</a:t>
            </a:r>
          </a:p>
          <a:p>
            <a:r>
              <a:rPr lang="cs-CZ" dirty="0"/>
              <a:t>Hedvika má ráda pouze rostliny, které nejsou trnité.</a:t>
            </a:r>
          </a:p>
          <a:p>
            <a:r>
              <a:rPr lang="cs-CZ" dirty="0"/>
              <a:t>Hedvika má ráda všechny rostliny, které nejsou trnité.</a:t>
            </a:r>
          </a:p>
          <a:p>
            <a:r>
              <a:rPr lang="cs-CZ" dirty="0"/>
              <a:t>Pouze Evženovi kamarádi znají Evženovo tajemství.</a:t>
            </a:r>
          </a:p>
          <a:p>
            <a:r>
              <a:rPr lang="cs-CZ" dirty="0"/>
              <a:t>Všichni Evženovi kamarádi znají Evženovo tajemství.</a:t>
            </a:r>
          </a:p>
          <a:p>
            <a:r>
              <a:rPr lang="cs-CZ" dirty="0"/>
              <a:t>Nikdo si neváží studovaného podvodníka.</a:t>
            </a:r>
          </a:p>
          <a:p>
            <a:r>
              <a:rPr lang="cs-CZ" dirty="0"/>
              <a:t>Nikdo si nenajme právníka, který nevyhrál ani jeden spor.</a:t>
            </a:r>
          </a:p>
          <a:p>
            <a:r>
              <a:rPr lang="cs-CZ" dirty="0" smtClean="0"/>
              <a:t>Nikdo </a:t>
            </a:r>
            <a:r>
              <a:rPr lang="cs-CZ" dirty="0"/>
              <a:t>si nekoupí dům, pokud tento dům není zkolaudovaný.</a:t>
            </a:r>
          </a:p>
          <a:p>
            <a:r>
              <a:rPr lang="cs-CZ" dirty="0" smtClean="0"/>
              <a:t>Existují domy, které si nikdo nekoupí, i když jsou zkolaudované.</a:t>
            </a:r>
          </a:p>
          <a:p>
            <a:r>
              <a:rPr lang="cs-CZ" dirty="0" smtClean="0"/>
              <a:t>Každý člověk přijme práci, pokud je dobře placená.</a:t>
            </a:r>
          </a:p>
          <a:p>
            <a:r>
              <a:rPr lang="cs-CZ" dirty="0" smtClean="0"/>
              <a:t>Existují práce, které někteří lidé nepřijmou, i když jsou dobře placené.</a:t>
            </a:r>
            <a:endParaRPr lang="cs-CZ" dirty="0"/>
          </a:p>
          <a:p>
            <a:r>
              <a:rPr lang="cs-CZ" dirty="0"/>
              <a:t>Všichni mají rádi napínavé příběhy. = Každý má rád napínavý příběh.</a:t>
            </a:r>
          </a:p>
          <a:p>
            <a:r>
              <a:rPr lang="cs-CZ" dirty="0" smtClean="0"/>
              <a:t>Dobré prase všechno spase.</a:t>
            </a:r>
            <a:endParaRPr lang="cs-CZ" dirty="0"/>
          </a:p>
          <a:p>
            <a:r>
              <a:rPr lang="cs-CZ" dirty="0" smtClean="0"/>
              <a:t>Brána </a:t>
            </a:r>
            <a:r>
              <a:rPr lang="cs-CZ" dirty="0"/>
              <a:t>má smysl, jen když se neotevře všem.</a:t>
            </a:r>
          </a:p>
          <a:p>
            <a:r>
              <a:rPr lang="cs-CZ" dirty="0"/>
              <a:t>Evžen jí všechno, co vaří maminka, ale jen něco z toho, co vaří </a:t>
            </a:r>
            <a:r>
              <a:rPr lang="cs-CZ" dirty="0" err="1"/>
              <a:t>závodka</a:t>
            </a:r>
            <a:r>
              <a:rPr lang="cs-CZ" dirty="0" smtClean="0"/>
              <a:t>.</a:t>
            </a:r>
          </a:p>
          <a:p>
            <a:r>
              <a:rPr lang="cs-CZ" dirty="0" smtClean="0"/>
              <a:t>Ten, kdo vyřeší alespoň jeden </a:t>
            </a:r>
            <a:r>
              <a:rPr lang="cs-CZ" dirty="0"/>
              <a:t>příklad / všechny příklady, </a:t>
            </a:r>
            <a:r>
              <a:rPr lang="cs-CZ" dirty="0" smtClean="0"/>
              <a:t>je chytrý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96085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cs-CZ" dirty="0"/>
              <a:t>Převod věty z přirozeného jazyka do jazyka predikátové logiky 1. </a:t>
            </a:r>
            <a:r>
              <a:rPr lang="cs-CZ" dirty="0" smtClean="0"/>
              <a:t>řádu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Ne </a:t>
            </a:r>
            <a:r>
              <a:rPr lang="cs-CZ" dirty="0" smtClean="0"/>
              <a:t>každé auto se spalovacím motorem má manuální převodovku.</a:t>
            </a:r>
            <a:endParaRPr lang="cs-CZ" dirty="0"/>
          </a:p>
          <a:p>
            <a:r>
              <a:rPr lang="cs-CZ" dirty="0" smtClean="0"/>
              <a:t>Každé auto se </a:t>
            </a:r>
            <a:r>
              <a:rPr lang="cs-CZ" dirty="0" smtClean="0"/>
              <a:t>spalovacím motorem potřebuje benzin nebo naftu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Každé auto, které jezdí po silnicích, má homologaci.</a:t>
            </a:r>
            <a:endParaRPr lang="cs-CZ" dirty="0"/>
          </a:p>
          <a:p>
            <a:r>
              <a:rPr lang="cs-CZ" dirty="0" smtClean="0"/>
              <a:t>Ne každé auto na této výstavě má homologaci.</a:t>
            </a:r>
            <a:endParaRPr lang="cs-CZ" dirty="0"/>
          </a:p>
          <a:p>
            <a:r>
              <a:rPr lang="cs-CZ" dirty="0"/>
              <a:t>Nikdo si nekoupí auto bez homologace.</a:t>
            </a:r>
          </a:p>
          <a:p>
            <a:r>
              <a:rPr lang="cs-CZ" dirty="0" smtClean="0"/>
              <a:t>Ne každá součástka auta, které se vyrobilo v ČR, byla vyrobena v ČR.</a:t>
            </a:r>
            <a:endParaRPr lang="cs-CZ" dirty="0"/>
          </a:p>
          <a:p>
            <a:r>
              <a:rPr lang="cs-CZ" dirty="0" smtClean="0"/>
              <a:t>Jana umí jezdit jen tam, kde není náledí.</a:t>
            </a:r>
            <a:endParaRPr lang="cs-CZ" dirty="0"/>
          </a:p>
          <a:p>
            <a:r>
              <a:rPr lang="cs-CZ" dirty="0" smtClean="0"/>
              <a:t>Jana umí jezdit všude tam, kde není náledí.</a:t>
            </a:r>
          </a:p>
          <a:p>
            <a:r>
              <a:rPr lang="cs-CZ" dirty="0" smtClean="0"/>
              <a:t>Jana umí v řízení auta vše až </a:t>
            </a:r>
            <a:r>
              <a:rPr lang="cs-CZ" smtClean="0"/>
              <a:t>na smyk.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07268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Úprava výroků do formy </a:t>
            </a:r>
            <a:r>
              <a:rPr lang="cs-CZ" dirty="0" smtClean="0"/>
              <a:t>klauzulí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Když nějaký předmět studuje Jan, tak jej nestuduje Petr, a naopak.</a:t>
            </a:r>
          </a:p>
          <a:p>
            <a:r>
              <a:rPr lang="cs-CZ" dirty="0" smtClean="0"/>
              <a:t>A </a:t>
            </a:r>
            <a:r>
              <a:rPr lang="cs-CZ" dirty="0" smtClean="0">
                <a:latin typeface="Symbol" panose="05050102010706020507" pitchFamily="18" charset="2"/>
              </a:rPr>
              <a:t>Ĺ</a:t>
            </a:r>
            <a:r>
              <a:rPr lang="cs-CZ" dirty="0" smtClean="0"/>
              <a:t> B = </a:t>
            </a:r>
            <a:r>
              <a:rPr lang="cs-CZ" dirty="0" smtClean="0">
                <a:latin typeface="Symbol" panose="05050102010706020507" pitchFamily="18" charset="2"/>
              </a:rPr>
              <a:t>Ř</a:t>
            </a:r>
            <a:r>
              <a:rPr lang="cs-CZ" dirty="0"/>
              <a:t>(A </a:t>
            </a:r>
            <a:r>
              <a:rPr lang="cs-CZ" dirty="0">
                <a:latin typeface="Symbol" panose="05050102010706020507" pitchFamily="18" charset="2"/>
              </a:rPr>
              <a:t>Ű</a:t>
            </a:r>
            <a:r>
              <a:rPr lang="cs-CZ" dirty="0" smtClean="0"/>
              <a:t> </a:t>
            </a:r>
            <a:r>
              <a:rPr lang="cs-CZ" dirty="0"/>
              <a:t>B</a:t>
            </a:r>
            <a:r>
              <a:rPr lang="cs-CZ" dirty="0" smtClean="0"/>
              <a:t>) = </a:t>
            </a:r>
            <a:r>
              <a:rPr lang="cs-CZ" dirty="0" smtClean="0">
                <a:latin typeface="Symbol" panose="05050102010706020507" pitchFamily="18" charset="2"/>
              </a:rPr>
              <a:t>Ř</a:t>
            </a:r>
            <a:r>
              <a:rPr lang="cs-CZ" dirty="0" smtClean="0"/>
              <a:t>((</a:t>
            </a:r>
            <a:r>
              <a:rPr lang="cs-CZ" dirty="0"/>
              <a:t>A </a:t>
            </a:r>
            <a:r>
              <a:rPr lang="cs-CZ" dirty="0">
                <a:latin typeface="Symbol" panose="05050102010706020507" pitchFamily="18" charset="2"/>
              </a:rPr>
              <a:t>Ţ</a:t>
            </a:r>
            <a:r>
              <a:rPr lang="cs-CZ" dirty="0" smtClean="0"/>
              <a:t> </a:t>
            </a:r>
            <a:r>
              <a:rPr lang="cs-CZ" dirty="0"/>
              <a:t>B</a:t>
            </a:r>
            <a:r>
              <a:rPr lang="cs-CZ" dirty="0" smtClean="0"/>
              <a:t>) </a:t>
            </a:r>
            <a:r>
              <a:rPr lang="cs-CZ" dirty="0">
                <a:latin typeface="Symbol" panose="05050102010706020507" pitchFamily="18" charset="2"/>
              </a:rPr>
              <a:t>Ů</a:t>
            </a:r>
            <a:r>
              <a:rPr lang="cs-CZ" dirty="0" smtClean="0"/>
              <a:t> (B </a:t>
            </a:r>
            <a:r>
              <a:rPr lang="cs-CZ" dirty="0">
                <a:latin typeface="Symbol" panose="05050102010706020507" pitchFamily="18" charset="2"/>
              </a:rPr>
              <a:t>Ţ</a:t>
            </a:r>
            <a:r>
              <a:rPr lang="cs-CZ" dirty="0" smtClean="0"/>
              <a:t> A)) =</a:t>
            </a:r>
          </a:p>
          <a:p>
            <a:r>
              <a:rPr lang="cs-CZ" dirty="0" smtClean="0"/>
              <a:t>= </a:t>
            </a:r>
            <a:r>
              <a:rPr lang="cs-CZ" dirty="0" smtClean="0">
                <a:latin typeface="Symbol" panose="05050102010706020507" pitchFamily="18" charset="2"/>
              </a:rPr>
              <a:t>Ř</a:t>
            </a:r>
            <a:r>
              <a:rPr lang="cs-CZ" dirty="0" smtClean="0"/>
              <a:t>((</a:t>
            </a:r>
            <a:r>
              <a:rPr lang="cs-CZ" dirty="0" smtClean="0">
                <a:latin typeface="Symbol" panose="05050102010706020507" pitchFamily="18" charset="2"/>
              </a:rPr>
              <a:t>Ř</a:t>
            </a:r>
            <a:r>
              <a:rPr lang="cs-CZ" dirty="0" smtClean="0"/>
              <a:t>A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 smtClean="0"/>
              <a:t> </a:t>
            </a:r>
            <a:r>
              <a:rPr lang="cs-CZ" dirty="0"/>
              <a:t>B) </a:t>
            </a:r>
            <a:r>
              <a:rPr lang="cs-CZ" dirty="0">
                <a:latin typeface="Symbol" panose="05050102010706020507" pitchFamily="18" charset="2"/>
              </a:rPr>
              <a:t>Ů</a:t>
            </a:r>
            <a:r>
              <a:rPr lang="cs-CZ" dirty="0" smtClean="0"/>
              <a:t> (</a:t>
            </a:r>
            <a:r>
              <a:rPr lang="cs-CZ" dirty="0">
                <a:latin typeface="Symbol" panose="05050102010706020507" pitchFamily="18" charset="2"/>
              </a:rPr>
              <a:t>Ř</a:t>
            </a:r>
            <a:r>
              <a:rPr lang="cs-CZ" dirty="0" smtClean="0"/>
              <a:t>B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 smtClean="0"/>
              <a:t> </a:t>
            </a:r>
            <a:r>
              <a:rPr lang="cs-CZ" dirty="0"/>
              <a:t>A</a:t>
            </a:r>
            <a:r>
              <a:rPr lang="cs-CZ" dirty="0" smtClean="0"/>
              <a:t>)) =</a:t>
            </a:r>
          </a:p>
          <a:p>
            <a:r>
              <a:rPr lang="cs-CZ" dirty="0" smtClean="0"/>
              <a:t>= </a:t>
            </a:r>
            <a:r>
              <a:rPr lang="cs-CZ" dirty="0" smtClean="0">
                <a:latin typeface="Symbol" panose="05050102010706020507" pitchFamily="18" charset="2"/>
              </a:rPr>
              <a:t>Ř</a:t>
            </a:r>
            <a:r>
              <a:rPr lang="cs-CZ" dirty="0" smtClean="0"/>
              <a:t>(</a:t>
            </a:r>
            <a:r>
              <a:rPr lang="cs-CZ" dirty="0" smtClean="0">
                <a:latin typeface="Symbol" panose="05050102010706020507" pitchFamily="18" charset="2"/>
              </a:rPr>
              <a:t>Ř</a:t>
            </a:r>
            <a:r>
              <a:rPr lang="cs-CZ" dirty="0" smtClean="0"/>
              <a:t>A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B)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 smtClean="0"/>
              <a:t> </a:t>
            </a:r>
            <a:r>
              <a:rPr lang="cs-CZ" dirty="0" smtClean="0">
                <a:latin typeface="Symbol" panose="05050102010706020507" pitchFamily="18" charset="2"/>
              </a:rPr>
              <a:t>Ř</a:t>
            </a:r>
            <a:r>
              <a:rPr lang="cs-CZ" dirty="0" smtClean="0"/>
              <a:t>(</a:t>
            </a:r>
            <a:r>
              <a:rPr lang="cs-CZ" dirty="0" smtClean="0">
                <a:latin typeface="Symbol" panose="05050102010706020507" pitchFamily="18" charset="2"/>
              </a:rPr>
              <a:t>Ř</a:t>
            </a:r>
            <a:r>
              <a:rPr lang="cs-CZ" dirty="0" smtClean="0"/>
              <a:t>B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A</a:t>
            </a:r>
            <a:r>
              <a:rPr lang="cs-CZ" dirty="0" smtClean="0"/>
              <a:t>) </a:t>
            </a:r>
            <a:r>
              <a:rPr lang="cs-CZ" dirty="0"/>
              <a:t>=</a:t>
            </a:r>
          </a:p>
          <a:p>
            <a:r>
              <a:rPr lang="cs-CZ" dirty="0" smtClean="0"/>
              <a:t>= (A </a:t>
            </a:r>
            <a:r>
              <a:rPr lang="cs-CZ" dirty="0">
                <a:latin typeface="Symbol" panose="05050102010706020507" pitchFamily="18" charset="2"/>
              </a:rPr>
              <a:t>Ů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Ř</a:t>
            </a:r>
            <a:r>
              <a:rPr lang="cs-CZ" dirty="0" smtClean="0"/>
              <a:t>B</a:t>
            </a:r>
            <a:r>
              <a:rPr lang="cs-CZ" dirty="0"/>
              <a:t>)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dirty="0" smtClean="0"/>
              <a:t>(B </a:t>
            </a:r>
            <a:r>
              <a:rPr lang="cs-CZ" dirty="0">
                <a:latin typeface="Symbol" panose="05050102010706020507" pitchFamily="18" charset="2"/>
              </a:rPr>
              <a:t>Ů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Ř</a:t>
            </a:r>
            <a:r>
              <a:rPr lang="cs-CZ" dirty="0" smtClean="0"/>
              <a:t>A) =</a:t>
            </a:r>
          </a:p>
          <a:p>
            <a:r>
              <a:rPr lang="cs-CZ" dirty="0"/>
              <a:t>= (</a:t>
            </a:r>
            <a:r>
              <a:rPr lang="cs-CZ" dirty="0" smtClean="0"/>
              <a:t>(</a:t>
            </a:r>
            <a:r>
              <a:rPr lang="cs-CZ" dirty="0"/>
              <a:t>A </a:t>
            </a:r>
            <a:r>
              <a:rPr lang="cs-CZ" dirty="0">
                <a:latin typeface="Symbol" panose="05050102010706020507" pitchFamily="18" charset="2"/>
              </a:rPr>
              <a:t>Ů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Ř</a:t>
            </a:r>
            <a:r>
              <a:rPr lang="cs-CZ" dirty="0"/>
              <a:t>B)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dirty="0" smtClean="0"/>
              <a:t>B) </a:t>
            </a:r>
            <a:r>
              <a:rPr lang="cs-CZ" dirty="0">
                <a:latin typeface="Symbol" panose="05050102010706020507" pitchFamily="18" charset="2"/>
              </a:rPr>
              <a:t>Ů</a:t>
            </a:r>
            <a:r>
              <a:rPr lang="cs-CZ" dirty="0" smtClean="0"/>
              <a:t> </a:t>
            </a:r>
            <a:r>
              <a:rPr lang="cs-CZ" dirty="0"/>
              <a:t>((A </a:t>
            </a:r>
            <a:r>
              <a:rPr lang="cs-CZ" dirty="0">
                <a:latin typeface="Symbol" panose="05050102010706020507" pitchFamily="18" charset="2"/>
              </a:rPr>
              <a:t>Ů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Ř</a:t>
            </a:r>
            <a:r>
              <a:rPr lang="cs-CZ" dirty="0"/>
              <a:t>B)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Ř</a:t>
            </a:r>
            <a:r>
              <a:rPr lang="cs-CZ" dirty="0"/>
              <a:t>A</a:t>
            </a:r>
            <a:r>
              <a:rPr lang="cs-CZ" dirty="0" smtClean="0"/>
              <a:t>) </a:t>
            </a:r>
            <a:r>
              <a:rPr lang="cs-CZ" dirty="0"/>
              <a:t>=</a:t>
            </a:r>
          </a:p>
          <a:p>
            <a:r>
              <a:rPr lang="cs-CZ" dirty="0"/>
              <a:t>= </a:t>
            </a:r>
            <a:r>
              <a:rPr lang="cs-CZ" dirty="0" smtClean="0"/>
              <a:t>(A </a:t>
            </a:r>
            <a:r>
              <a:rPr lang="cs-CZ" dirty="0" smtClean="0">
                <a:latin typeface="Symbol" panose="05050102010706020507" pitchFamily="18" charset="2"/>
              </a:rPr>
              <a:t>Ú</a:t>
            </a:r>
            <a:r>
              <a:rPr lang="cs-CZ" dirty="0" smtClean="0"/>
              <a:t> </a:t>
            </a:r>
            <a:r>
              <a:rPr lang="cs-CZ" dirty="0"/>
              <a:t>B) </a:t>
            </a:r>
            <a:r>
              <a:rPr lang="cs-CZ" dirty="0">
                <a:latin typeface="Symbol" panose="05050102010706020507" pitchFamily="18" charset="2"/>
              </a:rPr>
              <a:t>Ů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smtClean="0">
                <a:latin typeface="Symbol" panose="05050102010706020507" pitchFamily="18" charset="2"/>
              </a:rPr>
              <a:t>Ř</a:t>
            </a:r>
            <a:r>
              <a:rPr lang="cs-CZ" dirty="0" smtClean="0"/>
              <a:t>B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dirty="0" smtClean="0"/>
              <a:t>B)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Ů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/>
              <a:t>A </a:t>
            </a:r>
            <a:r>
              <a:rPr lang="cs-CZ" dirty="0" smtClean="0">
                <a:latin typeface="Symbol" panose="05050102010706020507" pitchFamily="18" charset="2"/>
              </a:rPr>
              <a:t>Ú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Ř</a:t>
            </a:r>
            <a:r>
              <a:rPr lang="cs-CZ" dirty="0"/>
              <a:t>A</a:t>
            </a:r>
            <a:r>
              <a:rPr lang="cs-CZ" dirty="0" smtClean="0"/>
              <a:t>)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Ů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smtClean="0">
                <a:latin typeface="Symbol" panose="05050102010706020507" pitchFamily="18" charset="2"/>
              </a:rPr>
              <a:t>Ř</a:t>
            </a:r>
            <a:r>
              <a:rPr lang="cs-CZ" dirty="0" smtClean="0"/>
              <a:t>B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Ř</a:t>
            </a:r>
            <a:r>
              <a:rPr lang="cs-CZ" dirty="0"/>
              <a:t>A)</a:t>
            </a:r>
            <a:r>
              <a:rPr lang="cs-CZ" dirty="0" smtClean="0"/>
              <a:t> =</a:t>
            </a:r>
          </a:p>
          <a:p>
            <a:r>
              <a:rPr lang="cs-CZ" dirty="0"/>
              <a:t>= (A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B</a:t>
            </a:r>
            <a:r>
              <a:rPr lang="cs-CZ" dirty="0" smtClean="0"/>
              <a:t>) </a:t>
            </a:r>
            <a:r>
              <a:rPr lang="cs-CZ" dirty="0">
                <a:latin typeface="Symbol" panose="05050102010706020507" pitchFamily="18" charset="2"/>
              </a:rPr>
              <a:t>Ů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>
                <a:latin typeface="Symbol" panose="05050102010706020507" pitchFamily="18" charset="2"/>
              </a:rPr>
              <a:t>Ř</a:t>
            </a:r>
            <a:r>
              <a:rPr lang="cs-CZ" dirty="0"/>
              <a:t>B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Ř</a:t>
            </a:r>
            <a:r>
              <a:rPr lang="cs-CZ" dirty="0"/>
              <a:t>A</a:t>
            </a:r>
            <a:r>
              <a:rPr lang="cs-CZ" dirty="0" smtClean="0"/>
              <a:t>)</a:t>
            </a:r>
          </a:p>
          <a:p>
            <a:r>
              <a:rPr lang="cs-CZ" dirty="0"/>
              <a:t>(</a:t>
            </a:r>
            <a:r>
              <a:rPr lang="cs-CZ" dirty="0">
                <a:latin typeface="Symbol" panose="05050102010706020507" pitchFamily="18" charset="2"/>
              </a:rPr>
              <a:t>Ř</a:t>
            </a:r>
            <a:r>
              <a:rPr lang="cs-CZ" dirty="0"/>
              <a:t>B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B) </a:t>
            </a:r>
            <a:r>
              <a:rPr lang="cs-CZ" dirty="0">
                <a:latin typeface="Symbol" panose="05050102010706020507" pitchFamily="18" charset="2"/>
              </a:rPr>
              <a:t>Ů</a:t>
            </a:r>
            <a:r>
              <a:rPr lang="cs-CZ" dirty="0"/>
              <a:t> (A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Ř</a:t>
            </a:r>
            <a:r>
              <a:rPr lang="cs-CZ" dirty="0"/>
              <a:t>A</a:t>
            </a:r>
            <a:r>
              <a:rPr lang="cs-CZ" dirty="0" smtClean="0"/>
              <a:t>) jsou tautologie a ty se škrtají.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6445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cs-CZ" dirty="0"/>
              <a:t>Provedení důkazu z axiomů a inferenčního pravidla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1. </a:t>
            </a:r>
            <a:r>
              <a:rPr lang="cs-CZ" i="1" dirty="0" smtClean="0"/>
              <a:t>P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Ţ</a:t>
            </a:r>
            <a:r>
              <a:rPr lang="cs-CZ" dirty="0" smtClean="0"/>
              <a:t> </a:t>
            </a:r>
            <a:r>
              <a:rPr lang="cs-CZ" i="1" dirty="0" smtClean="0"/>
              <a:t>Q		</a:t>
            </a:r>
            <a:r>
              <a:rPr lang="cs-CZ" dirty="0">
                <a:latin typeface="Symbol" panose="05050102010706020507" pitchFamily="18" charset="2"/>
              </a:rPr>
              <a:t> </a:t>
            </a:r>
            <a:r>
              <a:rPr lang="cs-CZ" dirty="0" smtClean="0">
                <a:latin typeface="Symbol" panose="05050102010706020507" pitchFamily="18" charset="2"/>
              </a:rPr>
              <a:t>Ř</a:t>
            </a:r>
            <a:r>
              <a:rPr lang="cs-CZ" i="1" dirty="0" smtClean="0"/>
              <a:t>P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i="1" dirty="0"/>
              <a:t>Q</a:t>
            </a:r>
            <a:endParaRPr lang="cs-CZ" i="1" dirty="0" smtClean="0"/>
          </a:p>
          <a:p>
            <a:r>
              <a:rPr lang="cs-CZ" dirty="0" smtClean="0"/>
              <a:t>2. </a:t>
            </a:r>
            <a:r>
              <a:rPr lang="cs-CZ" dirty="0" smtClean="0">
                <a:latin typeface="Symbol" panose="05050102010706020507" pitchFamily="18" charset="2"/>
              </a:rPr>
              <a:t>Ř</a:t>
            </a:r>
            <a:r>
              <a:rPr lang="cs-CZ" i="1" dirty="0" smtClean="0"/>
              <a:t>P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Ţ</a:t>
            </a:r>
            <a:r>
              <a:rPr lang="cs-CZ" dirty="0"/>
              <a:t> </a:t>
            </a:r>
            <a:r>
              <a:rPr lang="cs-CZ" i="1" dirty="0" smtClean="0"/>
              <a:t>R	</a:t>
            </a:r>
            <a:r>
              <a:rPr lang="cs-CZ" dirty="0">
                <a:latin typeface="Symbol" panose="05050102010706020507" pitchFamily="18" charset="2"/>
              </a:rPr>
              <a:t> </a:t>
            </a:r>
            <a:r>
              <a:rPr lang="cs-CZ" i="1" dirty="0" smtClean="0"/>
              <a:t>P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i="1" dirty="0"/>
              <a:t>R</a:t>
            </a:r>
            <a:r>
              <a:rPr lang="cs-CZ" dirty="0"/>
              <a:t> </a:t>
            </a:r>
            <a:r>
              <a:rPr lang="cs-CZ" dirty="0" smtClean="0"/>
              <a:t>je nepřeveditelný </a:t>
            </a:r>
            <a:r>
              <a:rPr lang="cs-CZ" dirty="0"/>
              <a:t>do Hornovy </a:t>
            </a:r>
            <a:r>
              <a:rPr lang="cs-CZ" dirty="0" smtClean="0"/>
              <a:t>formy.</a:t>
            </a:r>
          </a:p>
          <a:p>
            <a:r>
              <a:rPr lang="cs-CZ" dirty="0" smtClean="0"/>
              <a:t>3</a:t>
            </a:r>
            <a:r>
              <a:rPr lang="cs-CZ" dirty="0"/>
              <a:t>. </a:t>
            </a:r>
            <a:r>
              <a:rPr lang="cs-CZ" i="1" dirty="0" smtClean="0"/>
              <a:t>Q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Ţ</a:t>
            </a:r>
            <a:r>
              <a:rPr lang="cs-CZ" dirty="0"/>
              <a:t> </a:t>
            </a:r>
            <a:r>
              <a:rPr lang="cs-CZ" i="1" dirty="0" smtClean="0"/>
              <a:t>S		</a:t>
            </a:r>
            <a:r>
              <a:rPr lang="cs-CZ" dirty="0">
                <a:latin typeface="Symbol" panose="05050102010706020507" pitchFamily="18" charset="2"/>
              </a:rPr>
              <a:t> </a:t>
            </a:r>
            <a:r>
              <a:rPr lang="cs-CZ" dirty="0" smtClean="0">
                <a:latin typeface="Symbol" panose="05050102010706020507" pitchFamily="18" charset="2"/>
              </a:rPr>
              <a:t>Ř</a:t>
            </a:r>
            <a:r>
              <a:rPr lang="cs-CZ" i="1" dirty="0" smtClean="0"/>
              <a:t>Q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i="1" dirty="0" smtClean="0"/>
              <a:t>S</a:t>
            </a:r>
          </a:p>
          <a:p>
            <a:r>
              <a:rPr lang="cs-CZ" dirty="0" smtClean="0"/>
              <a:t>4</a:t>
            </a:r>
            <a:r>
              <a:rPr lang="cs-CZ" dirty="0"/>
              <a:t>. </a:t>
            </a:r>
            <a:r>
              <a:rPr lang="cs-CZ" i="1" dirty="0" smtClean="0"/>
              <a:t>R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Ţ</a:t>
            </a:r>
            <a:r>
              <a:rPr lang="cs-CZ" dirty="0"/>
              <a:t> </a:t>
            </a:r>
            <a:r>
              <a:rPr lang="cs-CZ" dirty="0" smtClean="0"/>
              <a:t>S		</a:t>
            </a:r>
            <a:r>
              <a:rPr lang="cs-CZ" dirty="0">
                <a:latin typeface="Symbol" panose="05050102010706020507" pitchFamily="18" charset="2"/>
              </a:rPr>
              <a:t> </a:t>
            </a:r>
            <a:r>
              <a:rPr lang="cs-CZ" dirty="0" smtClean="0">
                <a:latin typeface="Symbol" panose="05050102010706020507" pitchFamily="18" charset="2"/>
              </a:rPr>
              <a:t>Ř</a:t>
            </a:r>
            <a:r>
              <a:rPr lang="cs-CZ" i="1" dirty="0" smtClean="0"/>
              <a:t>R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i="1" dirty="0"/>
              <a:t>S</a:t>
            </a:r>
            <a:endParaRPr lang="cs-CZ" dirty="0" smtClean="0"/>
          </a:p>
          <a:p>
            <a:r>
              <a:rPr lang="cs-CZ" dirty="0" smtClean="0"/>
              <a:t>5. </a:t>
            </a:r>
            <a:r>
              <a:rPr lang="cs-CZ" i="1" dirty="0" smtClean="0"/>
              <a:t>S</a:t>
            </a:r>
            <a:r>
              <a:rPr lang="cs-CZ" dirty="0" smtClean="0"/>
              <a:t> (teorém, který máme dokázat z předchozích axiomů) přidáme mezi axiomy jako jeho negaci </a:t>
            </a:r>
            <a:r>
              <a:rPr lang="cs-CZ" dirty="0" smtClean="0">
                <a:latin typeface="Symbol" panose="05050102010706020507" pitchFamily="18" charset="2"/>
              </a:rPr>
              <a:t>Ř</a:t>
            </a:r>
            <a:r>
              <a:rPr lang="cs-CZ" i="1" dirty="0" smtClean="0"/>
              <a:t>S</a:t>
            </a:r>
            <a:r>
              <a:rPr lang="cs-CZ" dirty="0" smtClean="0"/>
              <a:t>, což se </a:t>
            </a:r>
            <a:r>
              <a:rPr lang="cs-CZ" dirty="0"/>
              <a:t>nazývá </a:t>
            </a:r>
            <a:r>
              <a:rPr lang="cs-CZ" dirty="0">
                <a:solidFill>
                  <a:srgbClr val="0070C0"/>
                </a:solidFill>
              </a:rPr>
              <a:t>metoda rezolučního zamítnutí </a:t>
            </a:r>
            <a:r>
              <a:rPr lang="cs-CZ" dirty="0"/>
              <a:t>(</a:t>
            </a:r>
            <a:r>
              <a:rPr lang="cs-CZ" dirty="0" err="1">
                <a:solidFill>
                  <a:srgbClr val="7030A0"/>
                </a:solidFill>
              </a:rPr>
              <a:t>proof</a:t>
            </a:r>
            <a:r>
              <a:rPr lang="cs-CZ" dirty="0">
                <a:solidFill>
                  <a:srgbClr val="7030A0"/>
                </a:solidFill>
              </a:rPr>
              <a:t> by </a:t>
            </a:r>
            <a:r>
              <a:rPr lang="cs-CZ" dirty="0" err="1">
                <a:solidFill>
                  <a:srgbClr val="7030A0"/>
                </a:solidFill>
              </a:rPr>
              <a:t>refutation</a:t>
            </a:r>
            <a:r>
              <a:rPr lang="cs-CZ" dirty="0" smtClean="0"/>
              <a:t>).</a:t>
            </a:r>
          </a:p>
          <a:p>
            <a:r>
              <a:rPr lang="cs-CZ" dirty="0" smtClean="0"/>
              <a:t>6. Resolventa </a:t>
            </a:r>
            <a:r>
              <a:rPr lang="cs-CZ" dirty="0"/>
              <a:t>výroků 1. a 2. je </a:t>
            </a:r>
            <a:r>
              <a:rPr lang="cs-CZ" i="1" dirty="0" smtClean="0"/>
              <a:t>Q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i="1" dirty="0" smtClean="0"/>
              <a:t>R</a:t>
            </a:r>
            <a:r>
              <a:rPr lang="cs-CZ" dirty="0" smtClean="0"/>
              <a:t>.</a:t>
            </a:r>
          </a:p>
          <a:p>
            <a:r>
              <a:rPr lang="cs-CZ" dirty="0" smtClean="0"/>
              <a:t>7. </a:t>
            </a:r>
            <a:r>
              <a:rPr lang="cs-CZ" dirty="0"/>
              <a:t>Resolventa výroků </a:t>
            </a:r>
            <a:r>
              <a:rPr lang="cs-CZ" dirty="0" smtClean="0"/>
              <a:t>6. </a:t>
            </a:r>
            <a:r>
              <a:rPr lang="cs-CZ" dirty="0"/>
              <a:t>a </a:t>
            </a:r>
            <a:r>
              <a:rPr lang="cs-CZ" dirty="0" smtClean="0"/>
              <a:t>3. </a:t>
            </a:r>
            <a:r>
              <a:rPr lang="cs-CZ" dirty="0"/>
              <a:t>je </a:t>
            </a:r>
            <a:r>
              <a:rPr lang="cs-CZ" i="1" dirty="0" smtClean="0"/>
              <a:t>R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i="1" dirty="0" smtClean="0"/>
              <a:t>S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8. </a:t>
            </a:r>
            <a:r>
              <a:rPr lang="cs-CZ" dirty="0"/>
              <a:t>Resolventa výroků </a:t>
            </a:r>
            <a:r>
              <a:rPr lang="cs-CZ" dirty="0" smtClean="0"/>
              <a:t>7. </a:t>
            </a:r>
            <a:r>
              <a:rPr lang="cs-CZ" dirty="0"/>
              <a:t>a </a:t>
            </a:r>
            <a:r>
              <a:rPr lang="cs-CZ" dirty="0" smtClean="0"/>
              <a:t>4. </a:t>
            </a:r>
            <a:r>
              <a:rPr lang="cs-CZ" dirty="0"/>
              <a:t>je </a:t>
            </a:r>
            <a:r>
              <a:rPr lang="cs-CZ" i="1" dirty="0" smtClean="0"/>
              <a:t>S</a:t>
            </a:r>
            <a:r>
              <a:rPr lang="cs-CZ" dirty="0"/>
              <a:t>.</a:t>
            </a:r>
          </a:p>
          <a:p>
            <a:r>
              <a:rPr lang="cs-CZ" dirty="0" smtClean="0"/>
              <a:t>9. </a:t>
            </a:r>
            <a:r>
              <a:rPr lang="cs-CZ" dirty="0"/>
              <a:t>Resolventa výroků </a:t>
            </a:r>
            <a:r>
              <a:rPr lang="cs-CZ" dirty="0" smtClean="0"/>
              <a:t>8. </a:t>
            </a:r>
            <a:r>
              <a:rPr lang="cs-CZ" i="1" dirty="0" smtClean="0"/>
              <a:t>S</a:t>
            </a:r>
            <a:r>
              <a:rPr lang="cs-CZ" dirty="0" smtClean="0"/>
              <a:t> a 5. </a:t>
            </a:r>
            <a:r>
              <a:rPr lang="cs-CZ" dirty="0" smtClean="0">
                <a:latin typeface="Symbol" panose="05050102010706020507" pitchFamily="18" charset="2"/>
              </a:rPr>
              <a:t>Ř</a:t>
            </a:r>
            <a:r>
              <a:rPr lang="cs-CZ" i="1" dirty="0" smtClean="0"/>
              <a:t>S</a:t>
            </a:r>
            <a:r>
              <a:rPr lang="cs-CZ" dirty="0"/>
              <a:t> </a:t>
            </a:r>
            <a:r>
              <a:rPr lang="cs-CZ" dirty="0" smtClean="0"/>
              <a:t>je prázdná klauzule značící rozpor.</a:t>
            </a:r>
          </a:p>
          <a:p>
            <a:r>
              <a:rPr lang="pl-PL" dirty="0"/>
              <a:t>Je-li negovaný teorém v rozporu s axiomy, znamená to, že </a:t>
            </a:r>
            <a:r>
              <a:rPr lang="pl-PL" dirty="0" smtClean="0"/>
              <a:t>je dokázán.</a:t>
            </a:r>
          </a:p>
          <a:p>
            <a:r>
              <a:rPr lang="pl-PL" dirty="0" smtClean="0"/>
              <a:t>Je možné rezolvovat v </a:t>
            </a:r>
            <a:r>
              <a:rPr lang="pl-PL" smtClean="0"/>
              <a:t>různém pořadí </a:t>
            </a:r>
            <a:r>
              <a:rPr lang="pl-PL" dirty="0" smtClean="0"/>
              <a:t>– </a:t>
            </a:r>
            <a:r>
              <a:rPr lang="pl-PL" dirty="0" smtClean="0">
                <a:solidFill>
                  <a:srgbClr val="0070C0"/>
                </a:solidFill>
              </a:rPr>
              <a:t>strom možností</a:t>
            </a:r>
            <a:r>
              <a:rPr lang="pl-PL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59447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cs-CZ" dirty="0"/>
              <a:t>Provedení důkazu z axiomů a inferenčního pravidla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5252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1. </a:t>
            </a:r>
            <a:r>
              <a:rPr lang="cs-CZ" i="1" dirty="0" smtClean="0"/>
              <a:t>A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i="1" dirty="0"/>
              <a:t>B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i="1" dirty="0" smtClean="0"/>
              <a:t>C</a:t>
            </a:r>
            <a:endParaRPr lang="cs-CZ" dirty="0" smtClean="0"/>
          </a:p>
          <a:p>
            <a:r>
              <a:rPr lang="cs-CZ" dirty="0" smtClean="0"/>
              <a:t>2. </a:t>
            </a:r>
            <a:r>
              <a:rPr lang="cs-CZ" dirty="0" smtClean="0">
                <a:latin typeface="Symbol" panose="05050102010706020507" pitchFamily="18" charset="2"/>
              </a:rPr>
              <a:t>Ř</a:t>
            </a:r>
            <a:r>
              <a:rPr lang="cs-CZ" i="1" dirty="0" smtClean="0"/>
              <a:t>A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Ř</a:t>
            </a:r>
            <a:r>
              <a:rPr lang="cs-CZ" i="1" dirty="0"/>
              <a:t>B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i="1" dirty="0" smtClean="0"/>
              <a:t>D</a:t>
            </a:r>
            <a:endParaRPr lang="cs-CZ" dirty="0" smtClean="0"/>
          </a:p>
          <a:p>
            <a:r>
              <a:rPr lang="cs-CZ" dirty="0" smtClean="0"/>
              <a:t>3. </a:t>
            </a:r>
            <a:r>
              <a:rPr lang="cs-CZ" i="1" dirty="0" smtClean="0"/>
              <a:t>C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i="1" dirty="0" smtClean="0"/>
              <a:t>D</a:t>
            </a:r>
            <a:endParaRPr lang="cs-CZ" dirty="0" smtClean="0"/>
          </a:p>
          <a:p>
            <a:r>
              <a:rPr lang="cs-CZ" dirty="0" smtClean="0"/>
              <a:t>Je 3. teorém vzhledem k axiomům 1. a 2.?</a:t>
            </a:r>
          </a:p>
          <a:p>
            <a:r>
              <a:rPr lang="cs-CZ" dirty="0" smtClean="0"/>
              <a:t>Resolventa výroků 1. a 2. je </a:t>
            </a:r>
            <a:r>
              <a:rPr lang="cs-CZ" i="1" dirty="0" smtClean="0"/>
              <a:t>B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i="1" dirty="0" smtClean="0"/>
              <a:t>C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Ř</a:t>
            </a:r>
            <a:r>
              <a:rPr lang="cs-CZ" i="1" dirty="0"/>
              <a:t>B</a:t>
            </a:r>
            <a:r>
              <a:rPr lang="cs-CZ" dirty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i="1" dirty="0" smtClean="0"/>
              <a:t>D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Vzhledem k tomu, že obsahuje atomy </a:t>
            </a:r>
            <a:r>
              <a:rPr lang="cs-CZ" i="1" dirty="0"/>
              <a:t>B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 smtClean="0">
                <a:latin typeface="Symbol" panose="05050102010706020507" pitchFamily="18" charset="2"/>
              </a:rPr>
              <a:t>Ř</a:t>
            </a:r>
            <a:r>
              <a:rPr lang="cs-CZ" i="1" dirty="0" smtClean="0"/>
              <a:t>B</a:t>
            </a:r>
            <a:r>
              <a:rPr lang="cs-CZ" dirty="0" smtClean="0"/>
              <a:t>, tak je to tautologie a ta se vyřazuje z množiny vygenerovaných axiomů.</a:t>
            </a:r>
          </a:p>
          <a:p>
            <a:r>
              <a:rPr lang="cs-CZ" dirty="0" smtClean="0"/>
              <a:t>Víc axiomů vygenerovat nelze, takže teorém 3. z axiomů 1. a 2. nevyplývá.</a:t>
            </a:r>
          </a:p>
          <a:p>
            <a:pPr lvl="1"/>
            <a:r>
              <a:rPr lang="cs-CZ" dirty="0" smtClean="0"/>
              <a:t>Viz řádek z pravdivostní tabulky, který to ukazuje: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25</a:t>
            </a:fld>
            <a:endParaRPr lang="cs-CZ"/>
          </a:p>
        </p:txBody>
      </p:sp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0705832"/>
              </p:ext>
            </p:extLst>
          </p:nvPr>
        </p:nvGraphicFramePr>
        <p:xfrm>
          <a:off x="611560" y="5949280"/>
          <a:ext cx="50400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</a:tblGrid>
              <a:tr h="35582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Symbol" panose="05050102010706020507" pitchFamily="18" charset="2"/>
                        </a:rPr>
                        <a:t>Ř</a:t>
                      </a:r>
                      <a:r>
                        <a:rPr lang="cs-CZ" dirty="0" smtClean="0"/>
                        <a:t>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Symbol" panose="05050102010706020507" pitchFamily="18" charset="2"/>
                        </a:rPr>
                        <a:t>Ř</a:t>
                      </a:r>
                      <a:r>
                        <a:rPr lang="cs-CZ" dirty="0" smtClean="0"/>
                        <a:t> 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D</a:t>
                      </a:r>
                      <a:endParaRPr lang="cs-CZ" dirty="0">
                        <a:latin typeface="Symbol" panose="05050102010706020507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C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smtClean="0">
                          <a:latin typeface="+mn-lt"/>
                        </a:rPr>
                        <a:t>D</a:t>
                      </a:r>
                      <a:endParaRPr lang="cs-CZ" dirty="0"/>
                    </a:p>
                  </a:txBody>
                  <a:tcPr/>
                </a:tc>
              </a:tr>
              <a:tr h="35582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Symbol" panose="05050102010706020507" pitchFamily="18" charset="2"/>
                        </a:rPr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0</a:t>
                      </a:r>
                      <a:endParaRPr lang="cs-CZ" dirty="0">
                        <a:latin typeface="Symbol" panose="05050102010706020507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122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Monotónnost logiky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Výchozím předpokladem úspěšnosti uplatňování </a:t>
            </a:r>
            <a:r>
              <a:rPr lang="cs-CZ" dirty="0" smtClean="0"/>
              <a:t>metod </a:t>
            </a:r>
            <a:r>
              <a:rPr lang="cs-CZ" dirty="0"/>
              <a:t>logického usuzování je monotónnost logiky.</a:t>
            </a:r>
          </a:p>
          <a:p>
            <a:r>
              <a:rPr lang="cs-CZ" dirty="0"/>
              <a:t>Monotónnost znamená, že přidáním nového axiomu mezi ty stávající se nezmenší množství nových tvrzení, které </a:t>
            </a:r>
            <a:r>
              <a:rPr lang="cs-CZ" dirty="0" smtClean="0"/>
              <a:t>lze dokázat</a:t>
            </a:r>
            <a:r>
              <a:rPr lang="cs-CZ" dirty="0"/>
              <a:t>. Jinak řečeno, mezi axiomy, ze kterých se má dokázat teorém, nesmí být </a:t>
            </a:r>
            <a:r>
              <a:rPr lang="cs-CZ" dirty="0" smtClean="0"/>
              <a:t>spor.</a:t>
            </a:r>
          </a:p>
          <a:p>
            <a:r>
              <a:rPr lang="cs-CZ" dirty="0" smtClean="0"/>
              <a:t>Příkladem nemonotónního uvažování </a:t>
            </a:r>
            <a:r>
              <a:rPr lang="cs-CZ" dirty="0"/>
              <a:t>je budování znalostní báze, při kterém se později narazí na výjimky. Například dítě se nejdříve dozví, </a:t>
            </a:r>
            <a:r>
              <a:rPr lang="cs-CZ" dirty="0" smtClean="0"/>
              <a:t>že všichni </a:t>
            </a:r>
            <a:r>
              <a:rPr lang="cs-CZ" dirty="0"/>
              <a:t>ptáci létají a teprve potom se dozví o tučňácích</a:t>
            </a:r>
            <a:r>
              <a:rPr lang="cs-CZ" dirty="0" smtClean="0"/>
              <a:t>.</a:t>
            </a:r>
          </a:p>
          <a:p>
            <a:r>
              <a:rPr lang="cs-CZ" dirty="0" smtClean="0"/>
              <a:t>Systémy uplatňující nemonotónní logiku by měly lépe zpracovávat informace z reálného světa, ale nejsou příliš rozvinuté, protože složitost jejich algoritmů bude vždy exponenciální (množství axiomů je exponentem konstanty).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516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cs-CZ" dirty="0"/>
              <a:t>Výroková </a:t>
            </a:r>
            <a:r>
              <a:rPr lang="cs-CZ" dirty="0" smtClean="0"/>
              <a:t>logika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>
                <a:solidFill>
                  <a:srgbClr val="7030A0"/>
                </a:solidFill>
              </a:rPr>
              <a:t>Propositional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err="1">
                <a:solidFill>
                  <a:srgbClr val="7030A0"/>
                </a:solidFill>
              </a:rPr>
              <a:t>Calculus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Symboly reprezentují celé výroky.</a:t>
            </a:r>
          </a:p>
          <a:p>
            <a:r>
              <a:rPr lang="cs-CZ" dirty="0" smtClean="0"/>
              <a:t>Výrok</a:t>
            </a:r>
          </a:p>
          <a:p>
            <a:pPr lvl="1"/>
            <a:r>
              <a:rPr lang="cs-CZ" dirty="0" smtClean="0"/>
              <a:t>je každá </a:t>
            </a:r>
            <a:r>
              <a:rPr lang="cs-CZ" dirty="0"/>
              <a:t>oznamovací věta, o jejíž pravdivosti lze jednoznačně </a:t>
            </a:r>
            <a:r>
              <a:rPr lang="cs-CZ" dirty="0" smtClean="0"/>
              <a:t>rozhodnout,</a:t>
            </a:r>
          </a:p>
          <a:p>
            <a:pPr lvl="1"/>
            <a:r>
              <a:rPr lang="cs-CZ" dirty="0" smtClean="0"/>
              <a:t>má </a:t>
            </a:r>
            <a:r>
              <a:rPr lang="cs-CZ" dirty="0"/>
              <a:t>pravdivostní hodnotu pravda nebo </a:t>
            </a:r>
            <a:r>
              <a:rPr lang="cs-CZ" dirty="0" smtClean="0"/>
              <a:t>nepravda,</a:t>
            </a:r>
          </a:p>
          <a:p>
            <a:pPr lvl="1"/>
            <a:r>
              <a:rPr lang="cs-CZ" dirty="0" smtClean="0"/>
              <a:t>může být spojován s jinými výroky logickými spojkami neboli operátory.</a:t>
            </a:r>
          </a:p>
          <a:p>
            <a:pPr lvl="2"/>
            <a:r>
              <a:rPr lang="cs-CZ" dirty="0" smtClean="0"/>
              <a:t>Dále nedělitelný výrok se nazývá </a:t>
            </a:r>
            <a:r>
              <a:rPr lang="cs-CZ" dirty="0" smtClean="0">
                <a:solidFill>
                  <a:srgbClr val="0070C0"/>
                </a:solidFill>
              </a:rPr>
              <a:t>atomický výrok</a:t>
            </a:r>
            <a:r>
              <a:rPr lang="cs-CZ" dirty="0" smtClean="0"/>
              <a:t>.</a:t>
            </a:r>
          </a:p>
          <a:p>
            <a:r>
              <a:rPr lang="cs-CZ" dirty="0" smtClean="0"/>
              <a:t>Účelem výrokové logiky je testování validity výroků typu logický úsudek.</a:t>
            </a:r>
          </a:p>
          <a:p>
            <a:pPr lvl="1"/>
            <a:r>
              <a:rPr lang="cs-CZ" dirty="0" smtClean="0"/>
              <a:t>Úsudek (</a:t>
            </a:r>
            <a:r>
              <a:rPr lang="cs-CZ" dirty="0" smtClean="0">
                <a:solidFill>
                  <a:srgbClr val="7030A0"/>
                </a:solidFill>
              </a:rPr>
              <a:t>inference</a:t>
            </a:r>
            <a:r>
              <a:rPr lang="cs-CZ" dirty="0" smtClean="0"/>
              <a:t>) je logicky správný (</a:t>
            </a:r>
            <a:r>
              <a:rPr lang="cs-CZ" dirty="0" err="1" smtClean="0">
                <a:solidFill>
                  <a:srgbClr val="7030A0"/>
                </a:solidFill>
              </a:rPr>
              <a:t>is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err="1" smtClean="0">
                <a:solidFill>
                  <a:srgbClr val="7030A0"/>
                </a:solidFill>
              </a:rPr>
              <a:t>sound</a:t>
            </a:r>
            <a:r>
              <a:rPr lang="cs-CZ" dirty="0"/>
              <a:t>), </a:t>
            </a:r>
            <a:r>
              <a:rPr lang="cs-CZ" dirty="0" smtClean="0"/>
              <a:t>když </a:t>
            </a:r>
            <a:r>
              <a:rPr lang="cs-CZ" dirty="0"/>
              <a:t>ze splnění všech předpokladů plyne splnění závěru, což se pozná tak, že na každém řádku </a:t>
            </a:r>
            <a:r>
              <a:rPr lang="cs-CZ" dirty="0" smtClean="0">
                <a:solidFill>
                  <a:srgbClr val="0070C0"/>
                </a:solidFill>
              </a:rPr>
              <a:t>pravdivostní tabulky </a:t>
            </a:r>
            <a:r>
              <a:rPr lang="cs-CZ" dirty="0" smtClean="0"/>
              <a:t>(</a:t>
            </a:r>
            <a:r>
              <a:rPr lang="cs-CZ" dirty="0" err="1" smtClean="0">
                <a:solidFill>
                  <a:srgbClr val="7030A0"/>
                </a:solidFill>
              </a:rPr>
              <a:t>truth</a:t>
            </a:r>
            <a:r>
              <a:rPr lang="cs-CZ" dirty="0" smtClean="0">
                <a:solidFill>
                  <a:srgbClr val="7030A0"/>
                </a:solidFill>
              </a:rPr>
              <a:t> table</a:t>
            </a:r>
            <a:r>
              <a:rPr lang="cs-CZ" dirty="0" smtClean="0"/>
              <a:t>, neboli tabulky </a:t>
            </a:r>
            <a:r>
              <a:rPr lang="cs-CZ" dirty="0"/>
              <a:t>pravdivostních </a:t>
            </a:r>
            <a:r>
              <a:rPr lang="cs-CZ" dirty="0" smtClean="0"/>
              <a:t>hodnot), </a:t>
            </a:r>
            <a:r>
              <a:rPr lang="cs-CZ" dirty="0"/>
              <a:t>na němž mají všechny předpoklady hodnotu 1, má i závěr hodnotu 1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Přitom má zvláštní význam logická spojka zvaná </a:t>
            </a:r>
            <a:r>
              <a:rPr lang="cs-CZ" dirty="0" smtClean="0">
                <a:solidFill>
                  <a:srgbClr val="0070C0"/>
                </a:solidFill>
              </a:rPr>
              <a:t>implikace</a:t>
            </a:r>
            <a:r>
              <a:rPr lang="cs-CZ" dirty="0" smtClean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213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Pravdivostní tabulka logických operátorů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6599744"/>
              </p:ext>
            </p:extLst>
          </p:nvPr>
        </p:nvGraphicFramePr>
        <p:xfrm>
          <a:off x="457200" y="1600200"/>
          <a:ext cx="8280000" cy="220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6000"/>
                <a:gridCol w="936000"/>
                <a:gridCol w="936000"/>
                <a:gridCol w="1152000"/>
                <a:gridCol w="1152000"/>
                <a:gridCol w="1152000"/>
                <a:gridCol w="1296000"/>
                <a:gridCol w="720000"/>
              </a:tblGrid>
              <a:tr h="36720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Výrok 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Výrok 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Negace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Konjunkce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Disjunkce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Implikace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Ekvivalence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XOR</a:t>
                      </a:r>
                      <a:endParaRPr lang="cs-CZ" dirty="0"/>
                    </a:p>
                  </a:txBody>
                  <a:tcPr/>
                </a:tc>
              </a:tr>
              <a:tr h="36720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Symbol" panose="05050102010706020507" pitchFamily="18" charset="2"/>
                        </a:rPr>
                        <a:t>Ř</a:t>
                      </a:r>
                      <a:r>
                        <a:rPr lang="cs-CZ" dirty="0" smtClean="0"/>
                        <a:t> 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Ů</a:t>
                      </a:r>
                      <a:r>
                        <a:rPr lang="cs-CZ" dirty="0" smtClean="0"/>
                        <a:t> 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dirty="0" smtClean="0"/>
                        <a:t> 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Ţ</a:t>
                      </a:r>
                      <a:r>
                        <a:rPr lang="cs-CZ" dirty="0" smtClean="0"/>
                        <a:t> 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Ű</a:t>
                      </a:r>
                      <a:r>
                        <a:rPr lang="cs-CZ" dirty="0" smtClean="0"/>
                        <a:t> 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Symbol" panose="05050102010706020507" pitchFamily="18" charset="2"/>
                        </a:rPr>
                        <a:t>Ĺ</a:t>
                      </a:r>
                      <a:endParaRPr lang="cs-CZ" dirty="0">
                        <a:latin typeface="Symbol" panose="05050102010706020507" pitchFamily="18" charset="2"/>
                      </a:endParaRPr>
                    </a:p>
                  </a:txBody>
                  <a:tcPr/>
                </a:tc>
              </a:tr>
              <a:tr h="36720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  <a:tr h="36720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6720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6720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3861048"/>
            <a:ext cx="8229600" cy="2996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0 = nepravda, </a:t>
            </a:r>
            <a:r>
              <a:rPr lang="cs-CZ" dirty="0" err="1" smtClean="0"/>
              <a:t>false</a:t>
            </a:r>
            <a:endParaRPr lang="cs-CZ" dirty="0" smtClean="0"/>
          </a:p>
          <a:p>
            <a:r>
              <a:rPr lang="cs-CZ" dirty="0" smtClean="0"/>
              <a:t>1 = pravda,</a:t>
            </a:r>
            <a:r>
              <a:rPr lang="cs-CZ" dirty="0"/>
              <a:t> </a:t>
            </a:r>
            <a:r>
              <a:rPr lang="cs-CZ" dirty="0" err="1" smtClean="0"/>
              <a:t>true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Ekvivalence:</a:t>
            </a:r>
          </a:p>
          <a:p>
            <a:pPr lvl="1"/>
            <a:r>
              <a:rPr lang="cs-CZ" i="1" dirty="0" smtClean="0"/>
              <a:t>A</a:t>
            </a:r>
            <a:r>
              <a:rPr lang="cs-CZ" dirty="0"/>
              <a:t> platí</a:t>
            </a:r>
            <a:r>
              <a:rPr lang="cs-CZ" dirty="0" smtClean="0"/>
              <a:t>, když </a:t>
            </a:r>
            <a:r>
              <a:rPr lang="cs-CZ" dirty="0"/>
              <a:t>a jenom když</a:t>
            </a:r>
            <a:r>
              <a:rPr lang="cs-CZ" dirty="0" smtClean="0"/>
              <a:t> platí </a:t>
            </a:r>
            <a:r>
              <a:rPr lang="cs-CZ" i="1" dirty="0" smtClean="0"/>
              <a:t>B</a:t>
            </a:r>
            <a:r>
              <a:rPr lang="cs-CZ" dirty="0" smtClean="0"/>
              <a:t>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83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4560"/>
            <a:ext cx="8229600" cy="1143000"/>
          </a:xfrm>
        </p:spPr>
        <p:txBody>
          <a:bodyPr/>
          <a:lstStyle/>
          <a:p>
            <a:r>
              <a:rPr lang="cs-CZ" dirty="0" smtClean="0"/>
              <a:t>Implikace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4104456"/>
          </a:xfrm>
        </p:spPr>
        <p:txBody>
          <a:bodyPr>
            <a:normAutofit fontScale="62500" lnSpcReduction="20000"/>
          </a:bodyPr>
          <a:lstStyle/>
          <a:p>
            <a:r>
              <a:rPr lang="cs-CZ" i="1" dirty="0" smtClean="0"/>
              <a:t>A</a:t>
            </a:r>
            <a:r>
              <a:rPr lang="cs-CZ" dirty="0" smtClean="0"/>
              <a:t> </a:t>
            </a:r>
            <a:r>
              <a:rPr lang="cs-CZ" dirty="0" smtClean="0">
                <a:latin typeface="Symbol" panose="05050102010706020507" pitchFamily="18" charset="2"/>
              </a:rPr>
              <a:t>Ţ</a:t>
            </a:r>
            <a:r>
              <a:rPr lang="cs-CZ" dirty="0" smtClean="0"/>
              <a:t> </a:t>
            </a:r>
            <a:r>
              <a:rPr lang="cs-CZ" i="1" dirty="0" smtClean="0"/>
              <a:t>B</a:t>
            </a:r>
            <a:r>
              <a:rPr lang="cs-CZ" dirty="0" smtClean="0"/>
              <a:t>, </a:t>
            </a:r>
            <a:r>
              <a:rPr lang="cs-CZ" i="1" dirty="0" smtClean="0"/>
              <a:t>A</a:t>
            </a:r>
            <a:r>
              <a:rPr lang="cs-CZ" dirty="0" smtClean="0"/>
              <a:t> implikuje </a:t>
            </a:r>
            <a:r>
              <a:rPr lang="cs-CZ" i="1" dirty="0" smtClean="0"/>
              <a:t>B</a:t>
            </a:r>
            <a:endParaRPr lang="cs-CZ" dirty="0" smtClean="0"/>
          </a:p>
          <a:p>
            <a:pPr lvl="1"/>
            <a:r>
              <a:rPr lang="cs-CZ" i="1" dirty="0" smtClean="0"/>
              <a:t>A</a:t>
            </a:r>
            <a:r>
              <a:rPr lang="cs-CZ" dirty="0" smtClean="0"/>
              <a:t> je </a:t>
            </a:r>
            <a:r>
              <a:rPr lang="cs-CZ" dirty="0" smtClean="0">
                <a:solidFill>
                  <a:srgbClr val="0070C0"/>
                </a:solidFill>
              </a:rPr>
              <a:t>premisa </a:t>
            </a:r>
            <a:r>
              <a:rPr lang="cs-CZ" dirty="0" smtClean="0"/>
              <a:t>neboli </a:t>
            </a:r>
            <a:r>
              <a:rPr lang="cs-CZ" dirty="0" smtClean="0">
                <a:solidFill>
                  <a:srgbClr val="0070C0"/>
                </a:solidFill>
              </a:rPr>
              <a:t>antecedent</a:t>
            </a:r>
            <a:r>
              <a:rPr lang="cs-CZ" dirty="0" smtClean="0"/>
              <a:t>, </a:t>
            </a:r>
            <a:r>
              <a:rPr lang="cs-CZ" i="1" dirty="0" smtClean="0"/>
              <a:t>B</a:t>
            </a:r>
            <a:r>
              <a:rPr lang="cs-CZ" dirty="0" smtClean="0"/>
              <a:t> je </a:t>
            </a:r>
            <a:r>
              <a:rPr lang="cs-CZ" dirty="0" smtClean="0">
                <a:solidFill>
                  <a:srgbClr val="0070C0"/>
                </a:solidFill>
              </a:rPr>
              <a:t>konkluze </a:t>
            </a:r>
            <a:r>
              <a:rPr lang="cs-CZ" dirty="0" smtClean="0"/>
              <a:t>neboli </a:t>
            </a:r>
            <a:r>
              <a:rPr lang="cs-CZ" dirty="0" smtClean="0">
                <a:solidFill>
                  <a:srgbClr val="0070C0"/>
                </a:solidFill>
              </a:rPr>
              <a:t>konsekvent</a:t>
            </a:r>
            <a:r>
              <a:rPr lang="cs-CZ" dirty="0" smtClean="0"/>
              <a:t>.</a:t>
            </a:r>
          </a:p>
          <a:p>
            <a:r>
              <a:rPr lang="cs-CZ" dirty="0" smtClean="0"/>
              <a:t>Intuitivně bývá vnímána jako „Když platí </a:t>
            </a:r>
            <a:r>
              <a:rPr lang="cs-CZ" i="1" dirty="0" smtClean="0"/>
              <a:t>A</a:t>
            </a:r>
            <a:r>
              <a:rPr lang="cs-CZ" dirty="0" smtClean="0"/>
              <a:t>, tak platí </a:t>
            </a:r>
            <a:r>
              <a:rPr lang="cs-CZ" i="1" dirty="0" smtClean="0"/>
              <a:t>B</a:t>
            </a:r>
            <a:r>
              <a:rPr lang="cs-CZ" dirty="0" smtClean="0"/>
              <a:t>“.</a:t>
            </a:r>
          </a:p>
          <a:p>
            <a:pPr lvl="1"/>
            <a:r>
              <a:rPr lang="cs-CZ" dirty="0" smtClean="0"/>
              <a:t>To je však chyba.</a:t>
            </a:r>
          </a:p>
          <a:p>
            <a:r>
              <a:rPr lang="cs-CZ" dirty="0" smtClean="0"/>
              <a:t>Správně má být vykládána jako „Když platí </a:t>
            </a:r>
            <a:r>
              <a:rPr lang="cs-CZ" i="1" dirty="0" smtClean="0"/>
              <a:t>A,</a:t>
            </a:r>
            <a:r>
              <a:rPr lang="cs-CZ" dirty="0" smtClean="0"/>
              <a:t> tak platí </a:t>
            </a:r>
            <a:r>
              <a:rPr lang="cs-CZ" i="1" dirty="0" smtClean="0"/>
              <a:t>B</a:t>
            </a:r>
            <a:r>
              <a:rPr lang="cs-CZ" dirty="0" smtClean="0"/>
              <a:t>. V opačném případě (když </a:t>
            </a:r>
            <a:r>
              <a:rPr lang="cs-CZ" i="1" dirty="0" smtClean="0"/>
              <a:t>A</a:t>
            </a:r>
            <a:r>
              <a:rPr lang="cs-CZ" dirty="0" smtClean="0"/>
              <a:t> neplatí) se o </a:t>
            </a:r>
            <a:r>
              <a:rPr lang="cs-CZ" i="1" dirty="0" smtClean="0"/>
              <a:t>B</a:t>
            </a:r>
            <a:r>
              <a:rPr lang="cs-CZ" dirty="0" smtClean="0"/>
              <a:t> nedá nic tvrdit“.</a:t>
            </a:r>
          </a:p>
          <a:p>
            <a:r>
              <a:rPr lang="cs-CZ" dirty="0" smtClean="0"/>
              <a:t>Programovací jazyky pro ni nemají operátor.</a:t>
            </a:r>
          </a:p>
          <a:p>
            <a:pPr lvl="1"/>
            <a:r>
              <a:rPr lang="cs-CZ" dirty="0" smtClean="0"/>
              <a:t>Místo toho se vyjadřuje jako </a:t>
            </a:r>
            <a:r>
              <a:rPr lang="cs-CZ" dirty="0" smtClean="0">
                <a:latin typeface="Symbol" panose="05050102010706020507" pitchFamily="18" charset="2"/>
              </a:rPr>
              <a:t>Ř</a:t>
            </a:r>
            <a:r>
              <a:rPr lang="cs-CZ" i="1" dirty="0" smtClean="0"/>
              <a:t>A</a:t>
            </a:r>
            <a:r>
              <a:rPr lang="cs-CZ" dirty="0" smtClean="0"/>
              <a:t> </a:t>
            </a:r>
            <a:r>
              <a:rPr lang="cs-CZ" dirty="0" smtClean="0">
                <a:latin typeface="Symbol" panose="05050102010706020507" pitchFamily="18" charset="2"/>
              </a:rPr>
              <a:t>Ú</a:t>
            </a:r>
            <a:r>
              <a:rPr lang="cs-CZ" dirty="0" smtClean="0"/>
              <a:t> </a:t>
            </a:r>
            <a:r>
              <a:rPr lang="cs-CZ" i="1" dirty="0" smtClean="0"/>
              <a:t>B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Důkaz, že je výrok </a:t>
            </a:r>
            <a:r>
              <a:rPr lang="cs-CZ" dirty="0" smtClean="0">
                <a:latin typeface="Symbol" panose="05050102010706020507" pitchFamily="18" charset="2"/>
              </a:rPr>
              <a:t>Ř</a:t>
            </a:r>
            <a:r>
              <a:rPr lang="cs-CZ" i="1" dirty="0" smtClean="0"/>
              <a:t>A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Ú</a:t>
            </a:r>
            <a:r>
              <a:rPr lang="cs-CZ" dirty="0"/>
              <a:t> </a:t>
            </a:r>
            <a:r>
              <a:rPr lang="cs-CZ" i="1" dirty="0" smtClean="0"/>
              <a:t>B</a:t>
            </a:r>
            <a:r>
              <a:rPr lang="cs-CZ" dirty="0" smtClean="0"/>
              <a:t> ekvivalentní s výrokem </a:t>
            </a:r>
            <a:r>
              <a:rPr lang="cs-CZ" i="1" dirty="0" smtClean="0"/>
              <a:t>A</a:t>
            </a:r>
            <a:r>
              <a:rPr lang="cs-CZ" dirty="0" smtClean="0"/>
              <a:t> </a:t>
            </a:r>
            <a:r>
              <a:rPr lang="cs-CZ" dirty="0">
                <a:latin typeface="Symbol" panose="05050102010706020507" pitchFamily="18" charset="2"/>
              </a:rPr>
              <a:t>Ţ</a:t>
            </a:r>
            <a:r>
              <a:rPr lang="cs-CZ" dirty="0"/>
              <a:t> </a:t>
            </a:r>
            <a:r>
              <a:rPr lang="cs-CZ" i="1" dirty="0" smtClean="0"/>
              <a:t>B</a:t>
            </a:r>
            <a:r>
              <a:rPr lang="cs-CZ" dirty="0" smtClean="0"/>
              <a:t> je možné provést pomocí pravdivostní tabulky.</a:t>
            </a:r>
          </a:p>
          <a:p>
            <a:pPr lvl="1"/>
            <a:r>
              <a:rPr lang="cs-CZ" dirty="0" smtClean="0"/>
              <a:t>Když má výrok (zde ekvivalence) hodnotu pravda (neboli výrok platí) pro všechny možné kombinace vstupních hodnot </a:t>
            </a:r>
            <a:r>
              <a:rPr lang="cs-CZ" i="1" dirty="0" smtClean="0"/>
              <a:t>A</a:t>
            </a:r>
            <a:r>
              <a:rPr lang="cs-CZ" dirty="0" smtClean="0"/>
              <a:t>, </a:t>
            </a:r>
            <a:r>
              <a:rPr lang="cs-CZ" i="1" dirty="0" smtClean="0"/>
              <a:t>B</a:t>
            </a:r>
            <a:r>
              <a:rPr lang="cs-CZ" dirty="0" smtClean="0"/>
              <a:t>, tak je dokázán.</a:t>
            </a:r>
          </a:p>
          <a:p>
            <a:r>
              <a:rPr lang="cs-CZ" dirty="0" smtClean="0"/>
              <a:t>Výroky, které jsou za všech okolností pravdivé, se nazývají </a:t>
            </a:r>
            <a:r>
              <a:rPr lang="cs-CZ" dirty="0" smtClean="0">
                <a:solidFill>
                  <a:srgbClr val="0070C0"/>
                </a:solidFill>
              </a:rPr>
              <a:t>tautologie</a:t>
            </a:r>
            <a:r>
              <a:rPr lang="cs-CZ" dirty="0" smtClean="0"/>
              <a:t>.</a:t>
            </a:r>
          </a:p>
          <a:p>
            <a:r>
              <a:rPr lang="cs-CZ" dirty="0" smtClean="0"/>
              <a:t>Tautologie obsahující implikaci se využívají jako </a:t>
            </a:r>
            <a:r>
              <a:rPr lang="cs-CZ" dirty="0" smtClean="0">
                <a:solidFill>
                  <a:srgbClr val="0070C0"/>
                </a:solidFill>
              </a:rPr>
              <a:t>inferenční pravidla</a:t>
            </a:r>
            <a:r>
              <a:rPr lang="cs-CZ" dirty="0" smtClean="0"/>
              <a:t>.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256341"/>
              </p:ext>
            </p:extLst>
          </p:nvPr>
        </p:nvGraphicFramePr>
        <p:xfrm>
          <a:off x="467544" y="5004050"/>
          <a:ext cx="5760000" cy="183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/>
                <a:gridCol w="360000"/>
                <a:gridCol w="720000"/>
                <a:gridCol w="1080000"/>
                <a:gridCol w="1080000"/>
                <a:gridCol w="2160000"/>
              </a:tblGrid>
              <a:tr h="36720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Symbol" panose="05050102010706020507" pitchFamily="18" charset="2"/>
                        </a:rPr>
                        <a:t>Ř</a:t>
                      </a:r>
                      <a:r>
                        <a:rPr lang="cs-CZ" dirty="0" smtClean="0"/>
                        <a:t> 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Symbol" panose="05050102010706020507" pitchFamily="18" charset="2"/>
                        </a:rPr>
                        <a:t>(Ř</a:t>
                      </a:r>
                      <a:r>
                        <a:rPr lang="cs-CZ" dirty="0" smtClean="0"/>
                        <a:t> A)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dirty="0" smtClean="0"/>
                        <a:t> 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Ţ</a:t>
                      </a:r>
                      <a:r>
                        <a:rPr lang="cs-CZ" dirty="0" smtClean="0"/>
                        <a:t> 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Symbol" panose="05050102010706020507" pitchFamily="18" charset="2"/>
                        </a:rPr>
                        <a:t>(Ř</a:t>
                      </a:r>
                      <a:r>
                        <a:rPr lang="cs-CZ" dirty="0" smtClean="0"/>
                        <a:t> A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dirty="0" smtClean="0"/>
                        <a:t> B)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Ű</a:t>
                      </a:r>
                      <a:r>
                        <a:rPr lang="cs-CZ" dirty="0" smtClean="0"/>
                        <a:t> (A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Ţ</a:t>
                      </a:r>
                      <a:r>
                        <a:rPr lang="cs-CZ" dirty="0" smtClean="0"/>
                        <a:t> B)</a:t>
                      </a:r>
                      <a:endParaRPr lang="cs-CZ" dirty="0"/>
                    </a:p>
                  </a:txBody>
                  <a:tcPr/>
                </a:tc>
              </a:tr>
              <a:tr h="36720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6720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6720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6720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523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Inferenční pravidla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3827031"/>
              </p:ext>
            </p:extLst>
          </p:nvPr>
        </p:nvGraphicFramePr>
        <p:xfrm>
          <a:off x="457200" y="1600200"/>
          <a:ext cx="8352000" cy="4857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0000"/>
                <a:gridCol w="2160000"/>
                <a:gridCol w="2952000"/>
                <a:gridCol w="1800000"/>
              </a:tblGrid>
              <a:tr h="185420"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Inferenční pravidlo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Konjunkce</a:t>
                      </a:r>
                      <a:r>
                        <a:rPr lang="cs-CZ" baseline="0" dirty="0" smtClean="0"/>
                        <a:t> axiomů</a:t>
                      </a:r>
                    </a:p>
                    <a:p>
                      <a:r>
                        <a:rPr lang="cs-CZ" baseline="0" dirty="0" smtClean="0"/>
                        <a:t>Operátorem je čárka.</a:t>
                      </a:r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Zobecněná</a:t>
                      </a:r>
                      <a:r>
                        <a:rPr lang="cs-CZ" baseline="0" dirty="0" smtClean="0"/>
                        <a:t> forma</a:t>
                      </a:r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Využití</a:t>
                      </a:r>
                      <a:endParaRPr lang="cs-CZ" dirty="0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Konkluze implikace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7200">
                <a:tc rowSpan="4">
                  <a:txBody>
                    <a:bodyPr/>
                    <a:lstStyle/>
                    <a:p>
                      <a:r>
                        <a:rPr lang="cs-CZ" dirty="0" smtClean="0"/>
                        <a:t>Modus </a:t>
                      </a:r>
                      <a:r>
                        <a:rPr lang="cs-CZ" dirty="0" err="1" smtClean="0"/>
                        <a:t>ponens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Ţ</a:t>
                      </a:r>
                      <a:r>
                        <a:rPr lang="cs-CZ" dirty="0" smtClean="0"/>
                        <a:t> B, 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Ů</a:t>
                      </a:r>
                      <a:r>
                        <a:rPr lang="cs-CZ" baseline="0" dirty="0" smtClean="0"/>
                        <a:t> B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Ů</a:t>
                      </a:r>
                      <a:r>
                        <a:rPr lang="cs-CZ" baseline="0" dirty="0" smtClean="0"/>
                        <a:t> C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Ţ</a:t>
                      </a:r>
                      <a:r>
                        <a:rPr lang="cs-CZ" baseline="0" dirty="0" smtClean="0"/>
                        <a:t> D, A, B, C</a:t>
                      </a:r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Expertní</a:t>
                      </a:r>
                      <a:r>
                        <a:rPr lang="cs-CZ" baseline="0" dirty="0" smtClean="0"/>
                        <a:t> systémy</a:t>
                      </a:r>
                      <a:endParaRPr lang="cs-CZ" dirty="0"/>
                    </a:p>
                  </a:txBody>
                  <a:tcPr/>
                </a:tc>
              </a:tr>
              <a:tr h="36720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720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Ţ</a:t>
                      </a:r>
                      <a:r>
                        <a:rPr lang="cs-CZ" dirty="0" smtClean="0"/>
                        <a:t> B, 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baseline="0" dirty="0" smtClean="0"/>
                        <a:t> B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baseline="0" dirty="0" smtClean="0"/>
                        <a:t> C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Ţ</a:t>
                      </a:r>
                      <a:r>
                        <a:rPr lang="cs-CZ" baseline="0" dirty="0" smtClean="0"/>
                        <a:t> D, A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baseline="0" dirty="0" smtClean="0"/>
                        <a:t> B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baseline="0" dirty="0" smtClean="0"/>
                        <a:t> C</a:t>
                      </a:r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720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7200">
                <a:tc rowSpan="4">
                  <a:txBody>
                    <a:bodyPr/>
                    <a:lstStyle/>
                    <a:p>
                      <a:r>
                        <a:rPr lang="cs-CZ" dirty="0" smtClean="0"/>
                        <a:t>Modus </a:t>
                      </a:r>
                      <a:r>
                        <a:rPr lang="cs-CZ" dirty="0" err="1" smtClean="0"/>
                        <a:t>tollens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A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Ţ</a:t>
                      </a:r>
                      <a:r>
                        <a:rPr lang="cs-CZ" dirty="0" smtClean="0"/>
                        <a:t> B,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Ř</a:t>
                      </a:r>
                      <a:r>
                        <a:rPr lang="cs-CZ" dirty="0" smtClean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A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Ů</a:t>
                      </a:r>
                      <a:r>
                        <a:rPr lang="cs-CZ" baseline="0" dirty="0" smtClean="0"/>
                        <a:t> B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Ů</a:t>
                      </a:r>
                      <a:r>
                        <a:rPr lang="cs-CZ" baseline="0" dirty="0" smtClean="0"/>
                        <a:t> C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Ţ</a:t>
                      </a:r>
                      <a:r>
                        <a:rPr lang="cs-CZ" baseline="0" dirty="0" smtClean="0"/>
                        <a:t> D,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Ř</a:t>
                      </a:r>
                      <a:r>
                        <a:rPr lang="cs-CZ" dirty="0" smtClean="0"/>
                        <a:t>D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720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Symbol" panose="05050102010706020507" pitchFamily="18" charset="2"/>
                        </a:rPr>
                        <a:t>Ř</a:t>
                      </a:r>
                      <a:r>
                        <a:rPr lang="cs-CZ" dirty="0" smtClean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Symbol" panose="05050102010706020507" pitchFamily="18" charset="2"/>
                        </a:rPr>
                        <a:t>Ř</a:t>
                      </a:r>
                      <a:r>
                        <a:rPr lang="cs-CZ" dirty="0" smtClean="0"/>
                        <a:t>(A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Ů</a:t>
                      </a:r>
                      <a:r>
                        <a:rPr lang="cs-CZ" baseline="0" dirty="0" smtClean="0"/>
                        <a:t> B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Ů</a:t>
                      </a:r>
                      <a:r>
                        <a:rPr lang="cs-CZ" baseline="0" dirty="0" smtClean="0"/>
                        <a:t> C</a:t>
                      </a:r>
                      <a:r>
                        <a:rPr lang="cs-CZ" dirty="0" smtClean="0"/>
                        <a:t>) =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Ř</a:t>
                      </a:r>
                      <a:r>
                        <a:rPr lang="cs-CZ" dirty="0" smtClean="0"/>
                        <a:t>A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Ř</a:t>
                      </a:r>
                      <a:r>
                        <a:rPr lang="cs-CZ" baseline="0" dirty="0" smtClean="0"/>
                        <a:t>B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Ř</a:t>
                      </a:r>
                      <a:r>
                        <a:rPr lang="cs-CZ" baseline="0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720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A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Ţ</a:t>
                      </a:r>
                      <a:r>
                        <a:rPr lang="cs-CZ" dirty="0" smtClean="0"/>
                        <a:t> B,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Ř</a:t>
                      </a:r>
                      <a:r>
                        <a:rPr lang="cs-CZ" dirty="0" smtClean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baseline="0" dirty="0" smtClean="0"/>
                        <a:t> B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baseline="0" dirty="0" smtClean="0"/>
                        <a:t> C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Ţ</a:t>
                      </a:r>
                      <a:r>
                        <a:rPr lang="cs-CZ" baseline="0" dirty="0" smtClean="0"/>
                        <a:t> D,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Ř</a:t>
                      </a:r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720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Symbol" panose="05050102010706020507" pitchFamily="18" charset="2"/>
                        </a:rPr>
                        <a:t>Ř</a:t>
                      </a:r>
                      <a:r>
                        <a:rPr lang="cs-CZ" dirty="0" smtClean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Symbol" panose="05050102010706020507" pitchFamily="18" charset="2"/>
                        </a:rPr>
                        <a:t>Ř</a:t>
                      </a:r>
                      <a:r>
                        <a:rPr lang="cs-CZ" dirty="0" smtClean="0"/>
                        <a:t>(A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baseline="0" dirty="0" smtClean="0"/>
                        <a:t> B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baseline="0" dirty="0" smtClean="0"/>
                        <a:t> C</a:t>
                      </a:r>
                      <a:r>
                        <a:rPr lang="cs-CZ" dirty="0" smtClean="0"/>
                        <a:t>) =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Ř</a:t>
                      </a:r>
                      <a:r>
                        <a:rPr lang="cs-CZ" dirty="0" smtClean="0"/>
                        <a:t>A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Ů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Ř</a:t>
                      </a:r>
                      <a:r>
                        <a:rPr lang="cs-CZ" baseline="0" dirty="0" smtClean="0"/>
                        <a:t>B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Ů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Ř</a:t>
                      </a:r>
                      <a:r>
                        <a:rPr lang="cs-CZ" baseline="0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57200"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Rezoluce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baseline="0" dirty="0" smtClean="0"/>
                        <a:t> B,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Ř</a:t>
                      </a:r>
                      <a:r>
                        <a:rPr lang="cs-CZ" dirty="0" smtClean="0"/>
                        <a:t>B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baseline="0" dirty="0" smtClean="0"/>
                        <a:t> 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baseline="0" dirty="0" smtClean="0"/>
                        <a:t> B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baseline="0" dirty="0" smtClean="0"/>
                        <a:t> C,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Ř</a:t>
                      </a:r>
                      <a:r>
                        <a:rPr lang="cs-CZ" dirty="0" smtClean="0"/>
                        <a:t>A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baseline="0" dirty="0" smtClean="0"/>
                        <a:t> D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baseline="0" dirty="0" smtClean="0"/>
                        <a:t> E</a:t>
                      </a:r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Systémy  pro dokazování teorémů</a:t>
                      </a:r>
                      <a:endParaRPr lang="cs-CZ" dirty="0"/>
                    </a:p>
                  </a:txBody>
                  <a:tcPr/>
                </a:tc>
              </a:tr>
              <a:tr h="4572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A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baseline="0" dirty="0" smtClean="0"/>
                        <a:t> C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B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baseline="0" dirty="0" smtClean="0"/>
                        <a:t> C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baseline="0" dirty="0" smtClean="0"/>
                        <a:t> D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baseline="0" dirty="0" smtClean="0"/>
                        <a:t> E</a:t>
                      </a:r>
                      <a:endParaRPr lang="cs-CZ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104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5682"/>
            <a:ext cx="8229600" cy="1143000"/>
          </a:xfrm>
        </p:spPr>
        <p:txBody>
          <a:bodyPr/>
          <a:lstStyle/>
          <a:p>
            <a:r>
              <a:rPr lang="cs-CZ" dirty="0" smtClean="0"/>
              <a:t>Inferenční pravidla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266429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Přidávají nová fakta (axiomy) do báze axiomů, ze které se vyvozují závěry (další axiomy).</a:t>
            </a:r>
          </a:p>
          <a:p>
            <a:r>
              <a:rPr lang="cs-CZ" dirty="0" smtClean="0"/>
              <a:t>Lze je dokázat pravdivostními tabulkami.</a:t>
            </a:r>
          </a:p>
          <a:p>
            <a:pPr lvl="1"/>
            <a:r>
              <a:rPr lang="cs-CZ" dirty="0" smtClean="0"/>
              <a:t>Například důkaz rezoluce</a:t>
            </a:r>
          </a:p>
          <a:p>
            <a:pPr lvl="2"/>
            <a:r>
              <a:rPr lang="cs-CZ" dirty="0" smtClean="0"/>
              <a:t>spočívá v tom, že na všech řádcích je v posledním sloupečku pravda.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1422821"/>
              </p:ext>
            </p:extLst>
          </p:nvPr>
        </p:nvGraphicFramePr>
        <p:xfrm>
          <a:off x="467544" y="3566160"/>
          <a:ext cx="7920000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/>
                <a:gridCol w="360000"/>
                <a:gridCol w="360000"/>
                <a:gridCol w="720000"/>
                <a:gridCol w="1080000"/>
                <a:gridCol w="2520000"/>
                <a:gridCol w="1080000"/>
                <a:gridCol w="1440000"/>
              </a:tblGrid>
              <a:tr h="364502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dirty="0" smtClean="0"/>
                        <a:t> 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Symbol" panose="05050102010706020507" pitchFamily="18" charset="2"/>
                        </a:rPr>
                        <a:t>Ř</a:t>
                      </a:r>
                      <a:r>
                        <a:rPr lang="cs-CZ" dirty="0" smtClean="0"/>
                        <a:t>B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dirty="0" smtClean="0"/>
                        <a:t> 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D = ((A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dirty="0" smtClean="0"/>
                        <a:t> B)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Ů</a:t>
                      </a:r>
                      <a:r>
                        <a:rPr lang="cs-CZ" dirty="0" smtClean="0"/>
                        <a:t> (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Ř</a:t>
                      </a:r>
                      <a:r>
                        <a:rPr lang="cs-CZ" dirty="0" smtClean="0"/>
                        <a:t>B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dirty="0" smtClean="0"/>
                        <a:t> C))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dirty="0" smtClean="0"/>
                        <a:t> 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D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Ţ</a:t>
                      </a:r>
                      <a:r>
                        <a:rPr lang="cs-CZ" dirty="0" smtClean="0"/>
                        <a:t> (A </a:t>
                      </a:r>
                      <a:r>
                        <a:rPr lang="cs-CZ" dirty="0" smtClean="0">
                          <a:latin typeface="Symbol" panose="05050102010706020507" pitchFamily="18" charset="2"/>
                        </a:rPr>
                        <a:t>Ú</a:t>
                      </a:r>
                      <a:r>
                        <a:rPr lang="cs-CZ" dirty="0" smtClean="0"/>
                        <a:t> C)</a:t>
                      </a:r>
                      <a:endParaRPr lang="cs-CZ" dirty="0"/>
                    </a:p>
                  </a:txBody>
                  <a:tcPr/>
                </a:tc>
              </a:tr>
              <a:tr h="364502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64502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64502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64502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64502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64502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64502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64502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4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4560"/>
            <a:ext cx="8229600" cy="1143000"/>
          </a:xfrm>
        </p:spPr>
        <p:txBody>
          <a:bodyPr/>
          <a:lstStyle/>
          <a:p>
            <a:r>
              <a:rPr lang="cs-CZ" dirty="0" smtClean="0"/>
              <a:t>Rezoluce versus Modus </a:t>
            </a:r>
            <a:r>
              <a:rPr lang="cs-CZ" dirty="0" err="1" smtClean="0"/>
              <a:t>ponens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Rezoluce</a:t>
            </a:r>
          </a:p>
          <a:p>
            <a:pPr lvl="1"/>
            <a:r>
              <a:rPr lang="cs-CZ" dirty="0" smtClean="0"/>
              <a:t>Je </a:t>
            </a:r>
            <a:r>
              <a:rPr lang="cs-CZ" dirty="0"/>
              <a:t>kompletní, což znamená, že pokud fakt logicky vyplývá z ostatních faktů (pomocí kterých jej chceme dokázat), tak je pomocí rezoluce dokazatelný.</a:t>
            </a:r>
          </a:p>
          <a:p>
            <a:pPr lvl="1"/>
            <a:r>
              <a:rPr lang="cs-CZ" dirty="0"/>
              <a:t>Pokud dokazovaný fakt logicky z ostatních faktů nevyplývá, tak není zaručeno zastavení algoritmu hledajícího důkaz.</a:t>
            </a:r>
          </a:p>
          <a:p>
            <a:pPr lvl="2"/>
            <a:r>
              <a:rPr lang="cs-CZ" dirty="0" smtClean="0"/>
              <a:t>To se nazývá </a:t>
            </a:r>
            <a:r>
              <a:rPr lang="cs-CZ" dirty="0" smtClean="0">
                <a:solidFill>
                  <a:srgbClr val="0070C0"/>
                </a:solidFill>
              </a:rPr>
              <a:t>nerozhodnutelnost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>
                <a:solidFill>
                  <a:srgbClr val="7030A0"/>
                </a:solidFill>
              </a:rPr>
              <a:t>semidecidability</a:t>
            </a:r>
            <a:r>
              <a:rPr lang="cs-CZ" dirty="0"/>
              <a:t>) inferenčních algoritmů v predikátové logice 1. </a:t>
            </a:r>
            <a:r>
              <a:rPr lang="cs-CZ" dirty="0" smtClean="0"/>
              <a:t>řádu.</a:t>
            </a:r>
          </a:p>
          <a:p>
            <a:pPr lvl="2"/>
            <a:r>
              <a:rPr lang="cs-CZ" dirty="0" smtClean="0"/>
              <a:t>Prakticky se řeší nastavením časového limitu, po kterém algoritmus skončí, a člověk potom může upravit zadání.</a:t>
            </a:r>
          </a:p>
          <a:p>
            <a:r>
              <a:rPr lang="cs-CZ" dirty="0" smtClean="0"/>
              <a:t>Modus </a:t>
            </a:r>
            <a:r>
              <a:rPr lang="cs-CZ" dirty="0" err="1" smtClean="0"/>
              <a:t>ponens</a:t>
            </a:r>
            <a:endParaRPr lang="cs-CZ" dirty="0" smtClean="0"/>
          </a:p>
          <a:p>
            <a:pPr lvl="1"/>
            <a:r>
              <a:rPr lang="cs-CZ" dirty="0" smtClean="0"/>
              <a:t>Není kompletní, což se projevuje tak, že ne každý fakt lze převést do formy umožňující jeho uplatnění.</a:t>
            </a:r>
          </a:p>
          <a:p>
            <a:pPr lvl="1"/>
            <a:r>
              <a:rPr lang="cs-CZ" dirty="0" smtClean="0"/>
              <a:t>Je nerozhodnutelný stejně jako rezoluce.</a:t>
            </a:r>
          </a:p>
          <a:p>
            <a:pPr lvl="1"/>
            <a:r>
              <a:rPr lang="cs-CZ" dirty="0" smtClean="0"/>
              <a:t>Forma </a:t>
            </a:r>
            <a:r>
              <a:rPr lang="cs-CZ" dirty="0"/>
              <a:t>umožňující jeho </a:t>
            </a:r>
            <a:r>
              <a:rPr lang="cs-CZ" dirty="0" smtClean="0"/>
              <a:t>uplatnění se nazývá </a:t>
            </a:r>
            <a:r>
              <a:rPr lang="cs-CZ" dirty="0" smtClean="0">
                <a:solidFill>
                  <a:srgbClr val="0070C0"/>
                </a:solidFill>
              </a:rPr>
              <a:t>Hornova klauzule </a:t>
            </a:r>
            <a:r>
              <a:rPr lang="cs-CZ" dirty="0" smtClean="0"/>
              <a:t>(</a:t>
            </a:r>
            <a:r>
              <a:rPr lang="cs-CZ" dirty="0" smtClean="0">
                <a:solidFill>
                  <a:srgbClr val="7030A0"/>
                </a:solidFill>
              </a:rPr>
              <a:t>Horn </a:t>
            </a:r>
            <a:r>
              <a:rPr lang="cs-CZ" dirty="0" err="1" smtClean="0">
                <a:solidFill>
                  <a:srgbClr val="7030A0"/>
                </a:solidFill>
              </a:rPr>
              <a:t>clause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7030A0"/>
                </a:solidFill>
              </a:rPr>
              <a:t>definite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err="1" smtClean="0">
                <a:solidFill>
                  <a:srgbClr val="7030A0"/>
                </a:solidFill>
              </a:rPr>
              <a:t>clause</a:t>
            </a:r>
            <a:r>
              <a:rPr lang="cs-CZ" dirty="0" smtClean="0"/>
              <a:t>).</a:t>
            </a:r>
          </a:p>
          <a:p>
            <a:pPr lvl="1"/>
            <a:r>
              <a:rPr lang="cs-CZ" dirty="0" smtClean="0"/>
              <a:t>Báze faktů (znalostí, axiomů) ve formě Hornových klauzulí umožňuje provést důkaz v polynomiálním čase (pokud to, co dokazujeme, skutečně</a:t>
            </a:r>
            <a:r>
              <a:rPr lang="cs-CZ" dirty="0"/>
              <a:t> vyplývá z ostatních </a:t>
            </a:r>
            <a:r>
              <a:rPr lang="cs-CZ" dirty="0" smtClean="0"/>
              <a:t>faktů).</a:t>
            </a:r>
          </a:p>
          <a:p>
            <a:pPr lvl="1"/>
            <a:r>
              <a:rPr lang="cs-CZ" dirty="0" smtClean="0"/>
              <a:t>Používá jej jazyk Prolog.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89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1737</TotalTime>
  <Words>3368</Words>
  <Application>Microsoft Office PowerPoint</Application>
  <PresentationFormat>Předvádění na obrazovce (4:3)</PresentationFormat>
  <Paragraphs>670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sady Office</vt:lpstr>
      <vt:lpstr>Logika</vt:lpstr>
      <vt:lpstr>Úloha logiky v umělé inteligenci</vt:lpstr>
      <vt:lpstr>Monotónnost logiky</vt:lpstr>
      <vt:lpstr>Výroková logika (Propositional Calculus)</vt:lpstr>
      <vt:lpstr>Pravdivostní tabulka logických operátorů</vt:lpstr>
      <vt:lpstr>Implikace</vt:lpstr>
      <vt:lpstr>Inferenční pravidla</vt:lpstr>
      <vt:lpstr>Inferenční pravidla</vt:lpstr>
      <vt:lpstr>Rezoluce versus Modus ponens</vt:lpstr>
      <vt:lpstr>Univerzální metoda inference</vt:lpstr>
      <vt:lpstr>Konverze mezi Hornovou klauzulí a formou vhodnou pro rezoluci</vt:lpstr>
      <vt:lpstr>Příklad logicky správného úsudku</vt:lpstr>
      <vt:lpstr>Příklad logicky nesprávného úsudku</vt:lpstr>
      <vt:lpstr>Predikátová logika 1. řádu (First-Order Predicate Calculus)</vt:lpstr>
      <vt:lpstr>Inference v predikátové logice 1. řádu</vt:lpstr>
      <vt:lpstr>Úlohy</vt:lpstr>
      <vt:lpstr>Úloha č. 1 řešená pomocí Hornových klauzulí</vt:lpstr>
      <vt:lpstr>Úloha č. 2 řešená pomocí rezoluce</vt:lpstr>
      <vt:lpstr>Deklarativní programovací jazyky</vt:lpstr>
      <vt:lpstr>Co je třeba umět do testu</vt:lpstr>
      <vt:lpstr>Převod věty z přirozeného jazyka do jazyka predikátové logiky 1. řádu (1)</vt:lpstr>
      <vt:lpstr>Převod věty z přirozeného jazyka do jazyka predikátové logiky 1. řádu (2)</vt:lpstr>
      <vt:lpstr>Úprava výroků do formy klauzulí</vt:lpstr>
      <vt:lpstr>Provedení důkazu z axiomů a inferenčního pravidla</vt:lpstr>
      <vt:lpstr>Provedení důkazu z axiomů a inferenčního pravidla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Logika</dc:title>
  <dc:creator>Dana</dc:creator>
  <cp:lastModifiedBy>Dana Nejedlová</cp:lastModifiedBy>
  <cp:revision>138</cp:revision>
  <dcterms:created xsi:type="dcterms:W3CDTF">2015-10-01T13:01:42Z</dcterms:created>
  <dcterms:modified xsi:type="dcterms:W3CDTF">2024-10-21T10:29:24Z</dcterms:modified>
</cp:coreProperties>
</file>